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8" r:id="rId5"/>
  </p:sldIdLst>
  <p:sldSz cx="12192000" cy="6858000"/>
  <p:notesSz cx="6858000" cy="9144000"/>
  <p:embeddedFontLst>
    <p:embeddedFont>
      <p:font typeface="3ds Condensed" panose="02000503020000020004" pitchFamily="2" charset="0"/>
      <p:regular r:id="rId7"/>
      <p:bold r:id="rId8"/>
    </p:embeddedFont>
    <p:embeddedFont>
      <p:font typeface="3ds SemiBold" panose="02000503020000020004" pitchFamily="2" charset="0"/>
      <p:bold r:id="rId9"/>
      <p:boldItalic r:id="rId10"/>
    </p:embeddedFon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00"/>
    <a:srgbClr val="00CC00"/>
    <a:srgbClr val="F0F523"/>
    <a:srgbClr val="FFFF99"/>
    <a:srgbClr val="F8E4F6"/>
    <a:srgbClr val="E9F8E4"/>
    <a:srgbClr val="FFFFE7"/>
    <a:srgbClr val="33CC33"/>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06" autoAdjust="0"/>
    <p:restoredTop sz="94660"/>
  </p:normalViewPr>
  <p:slideViewPr>
    <p:cSldViewPr snapToGrid="0" showGuides="1">
      <p:cViewPr varScale="1">
        <p:scale>
          <a:sx n="78" d="100"/>
          <a:sy n="78" d="100"/>
        </p:scale>
        <p:origin x="1080"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09/15/2026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86626-0A98-A48A-8121-E884F007A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B3F2C-A4E7-9CEA-F170-4AC239C5F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955AB-2F7A-F5E0-28AB-2CE10504CEB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7379149-AD60-F5A7-BC6C-A55D5924ABF2}"/>
              </a:ext>
            </a:extLst>
          </p:cNvPr>
          <p:cNvSpPr>
            <a:spLocks noGrp="1"/>
          </p:cNvSpPr>
          <p:nvPr>
            <p:ph type="sldNum" sz="quarter" idx="5"/>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3377173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jpeg"/><Relationship Id="rId4" Type="http://schemas.openxmlformats.org/officeDocument/2006/relationships/image" Target="../media/image2.jpg"/><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6ECEA-965C-6E6D-8DA5-168E6623D21E}"/>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CC7E11FE-26B3-C9E1-4182-EF5376499054}"/>
              </a:ext>
            </a:extLst>
          </p:cNvPr>
          <p:cNvSpPr>
            <a:spLocks noChangeArrowheads="1"/>
          </p:cNvSpPr>
          <p:nvPr/>
        </p:nvSpPr>
        <p:spPr bwMode="auto">
          <a:xfrm>
            <a:off x="919191" y="79319"/>
            <a:ext cx="10765500" cy="1021556"/>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GB" b="1" cap="all" dirty="0">
                <a:solidFill>
                  <a:schemeClr val="accent5"/>
                </a:solidFill>
                <a:latin typeface="PF BeauSans Pro" panose="02000800000000020004" pitchFamily="2" charset="0"/>
                <a:cs typeface="Arial" panose="020B0604020202020204" pitchFamily="34" charset="0"/>
              </a:rPr>
              <a:t>Application of Counter-propagation Artificial Neural Networks in prediction of marbofloxacin, clotrimazole and dexamethasone concentrations in </a:t>
            </a:r>
            <a:r>
              <a:rPr lang="en-GB" b="1" cap="all" dirty="0" err="1">
                <a:solidFill>
                  <a:schemeClr val="accent5"/>
                </a:solidFill>
                <a:latin typeface="PF BeauSans Pro" panose="02000800000000020004" pitchFamily="2" charset="0"/>
                <a:cs typeface="Arial" panose="020B0604020202020204" pitchFamily="34" charset="0"/>
              </a:rPr>
              <a:t>Otoxolan</a:t>
            </a:r>
            <a:r>
              <a:rPr lang="en-GB" b="1" cap="all" dirty="0">
                <a:solidFill>
                  <a:schemeClr val="accent5"/>
                </a:solidFill>
                <a:latin typeface="PF BeauSans Pro" panose="02000800000000020004" pitchFamily="2" charset="0"/>
                <a:cs typeface="Arial" panose="020B0604020202020204" pitchFamily="34" charset="0"/>
              </a:rPr>
              <a:t> ear drops, suspension for dogs</a:t>
            </a:r>
            <a:endParaRPr lang="en-US"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FE7A54D3-8BB9-9BEB-39F1-E5DFACD900D8}"/>
              </a:ext>
            </a:extLst>
          </p:cNvPr>
          <p:cNvSpPr>
            <a:spLocks noChangeArrowheads="1"/>
          </p:cNvSpPr>
          <p:nvPr/>
        </p:nvSpPr>
        <p:spPr bwMode="auto">
          <a:xfrm>
            <a:off x="432553" y="983561"/>
            <a:ext cx="11366066" cy="738664"/>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00B400"/>
                </a:solidFill>
                <a:latin typeface="Arial Narrow" panose="020B0606020202030204" pitchFamily="34" charset="0"/>
                <a:cs typeface="Arial" panose="020B0604020202020204" pitchFamily="34" charset="0"/>
              </a:rPr>
              <a:t>Lina Bozhinovska</a:t>
            </a:r>
            <a:r>
              <a:rPr lang="en-US" sz="1400" b="1" baseline="30000" dirty="0">
                <a:solidFill>
                  <a:srgbClr val="00B400"/>
                </a:solidFill>
                <a:latin typeface="Arial Narrow" panose="020B0606020202030204" pitchFamily="34" charset="0"/>
                <a:cs typeface="Arial" panose="020B0604020202020204" pitchFamily="34" charset="0"/>
              </a:rPr>
              <a:t>1,2</a:t>
            </a:r>
            <a:r>
              <a:rPr lang="en-US" sz="1400" b="1" dirty="0">
                <a:solidFill>
                  <a:srgbClr val="00B400"/>
                </a:solidFill>
                <a:latin typeface="Arial Narrow" panose="020B0606020202030204" pitchFamily="34" charset="0"/>
                <a:cs typeface="Arial" panose="020B0604020202020204" pitchFamily="34" charset="0"/>
              </a:rPr>
              <a:t>, Igor Kuzmanovski</a:t>
            </a:r>
            <a:r>
              <a:rPr lang="en-US" sz="1400" b="1" baseline="30000" dirty="0">
                <a:solidFill>
                  <a:srgbClr val="00B400"/>
                </a:solidFill>
                <a:latin typeface="Arial Narrow" panose="020B0606020202030204" pitchFamily="34" charset="0"/>
                <a:cs typeface="Arial" panose="020B0604020202020204" pitchFamily="34" charset="0"/>
              </a:rPr>
              <a:t>1</a:t>
            </a:r>
            <a:r>
              <a:rPr lang="en-US" sz="1400" b="1" dirty="0">
                <a:solidFill>
                  <a:srgbClr val="00B400"/>
                </a:solidFill>
                <a:latin typeface="Arial Narrow" panose="020B0606020202030204" pitchFamily="34" charset="0"/>
                <a:cs typeface="Arial" panose="020B0604020202020204" pitchFamily="34" charset="0"/>
              </a:rPr>
              <a:t>, Goran Stojkovic</a:t>
            </a:r>
            <a:r>
              <a:rPr lang="en-US" sz="1400" b="1" baseline="30000" dirty="0">
                <a:solidFill>
                  <a:srgbClr val="00B400"/>
                </a:solidFill>
                <a:latin typeface="Arial Narrow" panose="020B0606020202030204" pitchFamily="34" charset="0"/>
                <a:cs typeface="Arial" panose="020B0604020202020204" pitchFamily="34" charset="0"/>
              </a:rPr>
              <a:t>1</a:t>
            </a:r>
            <a:r>
              <a:rPr lang="en-US" sz="1400" b="1" dirty="0">
                <a:solidFill>
                  <a:srgbClr val="00B400"/>
                </a:solidFill>
                <a:latin typeface="Arial Narrow" panose="020B0606020202030204" pitchFamily="34" charset="0"/>
                <a:cs typeface="Arial" panose="020B0604020202020204" pitchFamily="34" charset="0"/>
              </a:rPr>
              <a:t> </a:t>
            </a:r>
            <a:endParaRPr lang="en-US" sz="1400" dirty="0">
              <a:solidFill>
                <a:srgbClr val="00B400"/>
              </a:solidFill>
              <a:latin typeface="Arial Narrow" panose="020B0606020202030204" pitchFamily="34" charset="0"/>
              <a:cs typeface="Arial" panose="020B0604020202020204" pitchFamily="34" charset="0"/>
            </a:endParaRPr>
          </a:p>
          <a:p>
            <a:pPr algn="ctr"/>
            <a:r>
              <a:rPr lang="mk-MK" sz="1400" baseline="30000" dirty="0">
                <a:solidFill>
                  <a:srgbClr val="00B400"/>
                </a:solidFill>
                <a:latin typeface="Arial Narrow" panose="020B0606020202030204" pitchFamily="34" charset="0"/>
                <a:cs typeface="Arial" panose="020B0604020202020204" pitchFamily="34" charset="0"/>
              </a:rPr>
              <a:t>            </a:t>
            </a:r>
            <a:r>
              <a:rPr lang="en-US" sz="1400" baseline="30000" dirty="0">
                <a:solidFill>
                  <a:srgbClr val="00B400"/>
                </a:solidFill>
                <a:latin typeface="Arial Narrow" panose="020B0606020202030204" pitchFamily="34" charset="0"/>
                <a:cs typeface="Arial" panose="020B0604020202020204" pitchFamily="34" charset="0"/>
              </a:rPr>
              <a:t>1</a:t>
            </a:r>
            <a:r>
              <a:rPr lang="en-US" sz="1400" dirty="0">
                <a:solidFill>
                  <a:srgbClr val="00B400"/>
                </a:solidFill>
                <a:latin typeface="Arial Narrow" panose="020B0606020202030204" pitchFamily="34" charset="0"/>
                <a:cs typeface="Arial" panose="020B0604020202020204" pitchFamily="34" charset="0"/>
              </a:rPr>
              <a:t> </a:t>
            </a:r>
            <a:r>
              <a:rPr lang="en-GB" sz="1400" dirty="0">
                <a:solidFill>
                  <a:srgbClr val="00B400"/>
                </a:solidFill>
                <a:latin typeface="Arial Narrow" panose="020B0606020202030204" pitchFamily="34" charset="0"/>
                <a:cs typeface="Arial" panose="020B0604020202020204" pitchFamily="34" charset="0"/>
              </a:rPr>
              <a:t>Institute of Chemistry, Faculty of Natural Sciences and Mathematics, Ss. Cyril and Methodius University in Skopje, Skopje, North Macedonia, linabozh@gmail.com</a:t>
            </a:r>
            <a:r>
              <a:rPr lang="en-US" sz="1400" dirty="0">
                <a:solidFill>
                  <a:srgbClr val="00B400"/>
                </a:solidFill>
                <a:latin typeface="Arial Narrow" panose="020B0606020202030204" pitchFamily="34" charset="0"/>
                <a:cs typeface="Arial" panose="020B0604020202020204" pitchFamily="34" charset="0"/>
              </a:rPr>
              <a:t>, </a:t>
            </a:r>
          </a:p>
          <a:p>
            <a:pPr algn="ctr"/>
            <a:r>
              <a:rPr lang="en-US" sz="1400" baseline="30000" dirty="0">
                <a:solidFill>
                  <a:srgbClr val="00B400"/>
                </a:solidFill>
                <a:latin typeface="Arial Narrow" panose="020B0606020202030204" pitchFamily="34" charset="0"/>
                <a:cs typeface="Arial" panose="020B0604020202020204" pitchFamily="34" charset="0"/>
              </a:rPr>
              <a:t>2</a:t>
            </a:r>
            <a:r>
              <a:rPr lang="en-US" sz="1400" dirty="0">
                <a:solidFill>
                  <a:srgbClr val="00B400"/>
                </a:solidFill>
                <a:latin typeface="Arial Narrow" panose="020B0606020202030204" pitchFamily="34" charset="0"/>
                <a:cs typeface="Arial" panose="020B0604020202020204" pitchFamily="34" charset="0"/>
              </a:rPr>
              <a:t>Bionika Pharmaceuticals, Skopje, North Macedonia</a:t>
            </a:r>
          </a:p>
        </p:txBody>
      </p:sp>
      <p:pic>
        <p:nvPicPr>
          <p:cNvPr id="8" name="Picture 7">
            <a:extLst>
              <a:ext uri="{FF2B5EF4-FFF2-40B4-BE49-F238E27FC236}">
                <a16:creationId xmlns:a16="http://schemas.microsoft.com/office/drawing/2014/main" id="{A0629239-9D93-49A2-66BC-F9A966C3062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39395" y="122495"/>
            <a:ext cx="639004" cy="685834"/>
          </a:xfrm>
          <a:prstGeom prst="rect">
            <a:avLst/>
          </a:prstGeom>
        </p:spPr>
      </p:pic>
      <p:sp>
        <p:nvSpPr>
          <p:cNvPr id="9" name="Rectangle 8">
            <a:extLst>
              <a:ext uri="{FF2B5EF4-FFF2-40B4-BE49-F238E27FC236}">
                <a16:creationId xmlns:a16="http://schemas.microsoft.com/office/drawing/2014/main" id="{694E1502-460B-C7B1-D84A-192FC12DA8A1}"/>
              </a:ext>
            </a:extLst>
          </p:cNvPr>
          <p:cNvSpPr/>
          <p:nvPr/>
        </p:nvSpPr>
        <p:spPr>
          <a:xfrm>
            <a:off x="47115" y="1964158"/>
            <a:ext cx="12056712" cy="745940"/>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500" dirty="0" err="1">
                <a:solidFill>
                  <a:schemeClr val="tx1"/>
                </a:solidFill>
                <a:latin typeface="Arial Narrow" panose="020B0606020202030204" pitchFamily="34" charset="0"/>
              </a:rPr>
              <a:t>Otoxolan</a:t>
            </a:r>
            <a:r>
              <a:rPr lang="en-GB" sz="1500" dirty="0">
                <a:solidFill>
                  <a:schemeClr val="tx1"/>
                </a:solidFill>
                <a:latin typeface="Arial Narrow" panose="020B0606020202030204" pitchFamily="34" charset="0"/>
              </a:rPr>
              <a:t> ear drops, suspension is a veterinary pharmaceutical formulation containing three active ingredients such as marbofloxacin, clotrimazole and dexamethasone. However, simultaneous determination of these three compounds without prior separation can be challenging due to extensive overlapping spectra. This study aims to develop and evaluate a CPANN model for the simultaneous prediction of active components’ concentrations in </a:t>
            </a:r>
            <a:r>
              <a:rPr lang="en-GB" sz="1500" dirty="0" err="1">
                <a:solidFill>
                  <a:schemeClr val="tx1"/>
                </a:solidFill>
                <a:latin typeface="Arial Narrow" panose="020B0606020202030204" pitchFamily="34" charset="0"/>
              </a:rPr>
              <a:t>Otoxolan</a:t>
            </a:r>
            <a:r>
              <a:rPr lang="en-GB" sz="1500" dirty="0">
                <a:solidFill>
                  <a:schemeClr val="tx1"/>
                </a:solidFill>
                <a:latin typeface="Arial Narrow" panose="020B0606020202030204" pitchFamily="34" charset="0"/>
              </a:rPr>
              <a:t> ear drops using UV/Vis spectrophotometric data.</a:t>
            </a:r>
            <a:endParaRPr lang="en-US" sz="1500" dirty="0">
              <a:solidFill>
                <a:schemeClr val="tx1"/>
              </a:solidFill>
              <a:latin typeface="Arial Narrow" panose="020B0606020202030204" pitchFamily="34" charset="0"/>
            </a:endParaRPr>
          </a:p>
        </p:txBody>
      </p:sp>
      <p:sp>
        <p:nvSpPr>
          <p:cNvPr id="10" name="AutoShape 10">
            <a:extLst>
              <a:ext uri="{FF2B5EF4-FFF2-40B4-BE49-F238E27FC236}">
                <a16:creationId xmlns:a16="http://schemas.microsoft.com/office/drawing/2014/main" id="{887A4AAF-8DF1-1F58-1D8A-7C901A003A5E}"/>
              </a:ext>
            </a:extLst>
          </p:cNvPr>
          <p:cNvSpPr>
            <a:spLocks noChangeArrowheads="1"/>
          </p:cNvSpPr>
          <p:nvPr/>
        </p:nvSpPr>
        <p:spPr bwMode="auto">
          <a:xfrm>
            <a:off x="47115" y="1665330"/>
            <a:ext cx="12056712" cy="340519"/>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14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18" name="Rectangle 17">
            <a:extLst>
              <a:ext uri="{FF2B5EF4-FFF2-40B4-BE49-F238E27FC236}">
                <a16:creationId xmlns:a16="http://schemas.microsoft.com/office/drawing/2014/main" id="{B415B67B-40FA-6E03-DB27-FB50C7C7C283}"/>
              </a:ext>
            </a:extLst>
          </p:cNvPr>
          <p:cNvSpPr/>
          <p:nvPr/>
        </p:nvSpPr>
        <p:spPr>
          <a:xfrm>
            <a:off x="0" y="2753031"/>
            <a:ext cx="5185728" cy="263914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GB" sz="1200" dirty="0"/>
          </a:p>
          <a:p>
            <a:pPr algn="ctr"/>
            <a:endParaRPr lang="en-US" sz="1600" dirty="0">
              <a:solidFill>
                <a:schemeClr val="tx1"/>
              </a:solidFill>
              <a:latin typeface="Arial Narrow" panose="020B0606020202030204" pitchFamily="34" charset="0"/>
              <a:cs typeface="Arial"/>
            </a:endParaRPr>
          </a:p>
        </p:txBody>
      </p:sp>
      <p:sp>
        <p:nvSpPr>
          <p:cNvPr id="17" name="Rectangle 16">
            <a:extLst>
              <a:ext uri="{FF2B5EF4-FFF2-40B4-BE49-F238E27FC236}">
                <a16:creationId xmlns:a16="http://schemas.microsoft.com/office/drawing/2014/main" id="{24683BBA-6DD3-6E05-AA57-81920060AF99}"/>
              </a:ext>
            </a:extLst>
          </p:cNvPr>
          <p:cNvSpPr/>
          <p:nvPr/>
        </p:nvSpPr>
        <p:spPr>
          <a:xfrm>
            <a:off x="88429" y="2752797"/>
            <a:ext cx="1358064" cy="307777"/>
          </a:xfrm>
          <a:prstGeom prst="rect">
            <a:avLst/>
          </a:prstGeom>
        </p:spPr>
        <p:txBody>
          <a:bodyPr wrap="none">
            <a:spAutoFit/>
          </a:bodyPr>
          <a:lstStyle/>
          <a:p>
            <a:r>
              <a:rPr lang="en-US" sz="1400" dirty="0">
                <a:solidFill>
                  <a:srgbClr val="00B050"/>
                </a:solidFill>
                <a:latin typeface="PF BeauSans Pro" panose="02000800000000020004" pitchFamily="2" charset="0"/>
                <a:ea typeface="Calibri" panose="020F0502020204030204" pitchFamily="34" charset="0"/>
              </a:rPr>
              <a:t>Experimental</a:t>
            </a:r>
            <a:endParaRPr lang="en-US" sz="1400" dirty="0">
              <a:solidFill>
                <a:srgbClr val="00B050"/>
              </a:solidFill>
              <a:latin typeface="PF BeauSans Pro" panose="02000800000000020004" pitchFamily="2" charset="0"/>
            </a:endParaRPr>
          </a:p>
        </p:txBody>
      </p:sp>
      <p:sp>
        <p:nvSpPr>
          <p:cNvPr id="22" name="Rectangle 21">
            <a:extLst>
              <a:ext uri="{FF2B5EF4-FFF2-40B4-BE49-F238E27FC236}">
                <a16:creationId xmlns:a16="http://schemas.microsoft.com/office/drawing/2014/main" id="{6F4CE76D-BAD4-3FDE-2A45-60D56D420164}"/>
              </a:ext>
            </a:extLst>
          </p:cNvPr>
          <p:cNvSpPr/>
          <p:nvPr/>
        </p:nvSpPr>
        <p:spPr>
          <a:xfrm>
            <a:off x="0" y="5386378"/>
            <a:ext cx="5185728" cy="1386505"/>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id="{E95DF5CF-73CE-55DA-B173-5002F8BDBC34}"/>
              </a:ext>
            </a:extLst>
          </p:cNvPr>
          <p:cNvSpPr/>
          <p:nvPr/>
        </p:nvSpPr>
        <p:spPr>
          <a:xfrm>
            <a:off x="47115" y="5384814"/>
            <a:ext cx="4811028" cy="1018869"/>
          </a:xfrm>
          <a:prstGeom prst="rect">
            <a:avLst/>
          </a:prstGeom>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en-US" dirty="0">
                <a:solidFill>
                  <a:schemeClr val="tx2">
                    <a:lumMod val="50000"/>
                    <a:lumOff val="50000"/>
                  </a:schemeClr>
                </a:solidFill>
                <a:latin typeface="PF BeauSans Pro" panose="02000800000000020004" pitchFamily="2" charset="0"/>
                <a:ea typeface="Calibri" panose="020F0502020204030204" pitchFamily="34" charset="0"/>
              </a:rPr>
              <a:t>Conclusions - </a:t>
            </a:r>
            <a:r>
              <a:rPr kumimoji="0" lang="en-GB" sz="1300" b="0" i="0" u="none" strike="noStrike" kern="100" cap="none" spc="0" normalizeH="0" baseline="0" noProof="0" dirty="0">
                <a:ln>
                  <a:noFill/>
                </a:ln>
                <a:solidFill>
                  <a:prstClr val="black"/>
                </a:solidFill>
                <a:effectLst/>
                <a:uLnTx/>
                <a:uFillTx/>
                <a:latin typeface="3ds Condensed" panose="02000503020000020004" pitchFamily="2" charset="0"/>
                <a:ea typeface="Calibri" panose="020F0502020204030204" pitchFamily="34" charset="0"/>
                <a:cs typeface="Times New Roman" panose="02020603050405020304" pitchFamily="18" charset="0"/>
              </a:rPr>
              <a:t>The developed model based on the CPANN approach was successfully applied to the simultaneous prediction of the three active components, demonstrating that </a:t>
            </a:r>
            <a:r>
              <a:rPr kumimoji="0" lang="en-GB" sz="1300" b="0" i="0" u="none" strike="noStrike" kern="100" cap="none" spc="0" normalizeH="0" baseline="0" noProof="0" dirty="0">
                <a:ln>
                  <a:noFill/>
                </a:ln>
                <a:solidFill>
                  <a:prstClr val="black"/>
                </a:solidFill>
                <a:effectLst/>
                <a:uLnTx/>
                <a:uFillTx/>
                <a:latin typeface="3ds Condensed" panose="02000503020000020004" pitchFamily="2" charset="0"/>
                <a:ea typeface="Calibri" panose="020F0502020204030204" pitchFamily="34" charset="0"/>
                <a:cs typeface="Tahoma" panose="020B0604030504040204" pitchFamily="34" charset="0"/>
              </a:rPr>
              <a:t>analysis of complex mixtures is achievable using inexpensive instrumentation.</a:t>
            </a:r>
            <a:endParaRPr lang="en-US" dirty="0">
              <a:solidFill>
                <a:schemeClr val="tx2">
                  <a:lumMod val="50000"/>
                  <a:lumOff val="50000"/>
                </a:schemeClr>
              </a:solidFill>
              <a:latin typeface="PF BeauSans Pro" panose="02000800000000020004" pitchFamily="2" charset="0"/>
            </a:endParaRPr>
          </a:p>
        </p:txBody>
      </p:sp>
      <p:sp>
        <p:nvSpPr>
          <p:cNvPr id="24" name="Rectangle 23">
            <a:extLst>
              <a:ext uri="{FF2B5EF4-FFF2-40B4-BE49-F238E27FC236}">
                <a16:creationId xmlns:a16="http://schemas.microsoft.com/office/drawing/2014/main" id="{7F3CEDEA-7296-9456-1D8D-7A678E35DAE0}"/>
              </a:ext>
            </a:extLst>
          </p:cNvPr>
          <p:cNvSpPr/>
          <p:nvPr/>
        </p:nvSpPr>
        <p:spPr>
          <a:xfrm>
            <a:off x="5031074" y="2753032"/>
            <a:ext cx="7160926" cy="410496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5" name="Rectangle 24">
            <a:extLst>
              <a:ext uri="{FF2B5EF4-FFF2-40B4-BE49-F238E27FC236}">
                <a16:creationId xmlns:a16="http://schemas.microsoft.com/office/drawing/2014/main" id="{CDC8E7FF-62FE-5213-AAB2-957269965307}"/>
              </a:ext>
            </a:extLst>
          </p:cNvPr>
          <p:cNvSpPr/>
          <p:nvPr/>
        </p:nvSpPr>
        <p:spPr>
          <a:xfrm>
            <a:off x="5172036" y="2710710"/>
            <a:ext cx="2579552" cy="353943"/>
          </a:xfrm>
          <a:prstGeom prst="rect">
            <a:avLst/>
          </a:prstGeom>
        </p:spPr>
        <p:txBody>
          <a:bodyPr wrap="none">
            <a:spAutoFit/>
          </a:bodyPr>
          <a:lstStyle/>
          <a:p>
            <a:r>
              <a:rPr lang="en-US" sz="1700" dirty="0">
                <a:solidFill>
                  <a:srgbClr val="7030A0"/>
                </a:solidFill>
                <a:latin typeface="PF BeauSans Pro" panose="02000800000000020004" pitchFamily="2" charset="0"/>
                <a:ea typeface="Calibri" panose="020F0502020204030204" pitchFamily="34" charset="0"/>
              </a:rPr>
              <a:t>Results and discussion</a:t>
            </a:r>
            <a:endParaRPr lang="en-US" sz="1700" dirty="0">
              <a:solidFill>
                <a:srgbClr val="7030A0"/>
              </a:solidFill>
              <a:latin typeface="PF BeauSans Pro" panose="02000800000000020004" pitchFamily="2" charset="0"/>
            </a:endParaRPr>
          </a:p>
        </p:txBody>
      </p:sp>
      <p:sp>
        <p:nvSpPr>
          <p:cNvPr id="28" name="Rectangle: Rounded Corners 27">
            <a:extLst>
              <a:ext uri="{FF2B5EF4-FFF2-40B4-BE49-F238E27FC236}">
                <a16:creationId xmlns:a16="http://schemas.microsoft.com/office/drawing/2014/main" id="{28347C85-734C-EFFE-99AB-7ED6583E26F3}"/>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pic>
        <p:nvPicPr>
          <p:cNvPr id="35" name="Picture 34">
            <a:extLst>
              <a:ext uri="{FF2B5EF4-FFF2-40B4-BE49-F238E27FC236}">
                <a16:creationId xmlns:a16="http://schemas.microsoft.com/office/drawing/2014/main" id="{400ED47A-3AEC-F01A-2B4A-70356587246A}"/>
              </a:ext>
            </a:extLst>
          </p:cNvPr>
          <p:cNvPicPr>
            <a:picLocks noChangeAspect="1"/>
          </p:cNvPicPr>
          <p:nvPr/>
        </p:nvPicPr>
        <p:blipFill>
          <a:blip r:embed="rId4">
            <a:extLst>
              <a:ext uri="{28A0092B-C50C-407E-A947-70E740481C1C}">
                <a14:useLocalDpi xmlns:a14="http://schemas.microsoft.com/office/drawing/2010/main" val="0"/>
              </a:ext>
            </a:extLst>
          </a:blip>
          <a:srcRect r="49862"/>
          <a:stretch>
            <a:fillRect/>
          </a:stretch>
        </p:blipFill>
        <p:spPr>
          <a:xfrm>
            <a:off x="5115140" y="5374064"/>
            <a:ext cx="1306933" cy="1352595"/>
          </a:xfrm>
          <a:prstGeom prst="rect">
            <a:avLst/>
          </a:prstGeom>
        </p:spPr>
      </p:pic>
      <p:pic>
        <p:nvPicPr>
          <p:cNvPr id="39" name="Picture 38">
            <a:extLst>
              <a:ext uri="{FF2B5EF4-FFF2-40B4-BE49-F238E27FC236}">
                <a16:creationId xmlns:a16="http://schemas.microsoft.com/office/drawing/2014/main" id="{03A3DBA7-6B73-A9D8-4D93-67AA1CF9898B}"/>
              </a:ext>
            </a:extLst>
          </p:cNvPr>
          <p:cNvPicPr>
            <a:picLocks noChangeAspect="1"/>
          </p:cNvPicPr>
          <p:nvPr/>
        </p:nvPicPr>
        <p:blipFill>
          <a:blip r:embed="rId5">
            <a:extLst>
              <a:ext uri="{28A0092B-C50C-407E-A947-70E740481C1C}">
                <a14:useLocalDpi xmlns:a14="http://schemas.microsoft.com/office/drawing/2010/main" val="0"/>
              </a:ext>
            </a:extLst>
          </a:blip>
          <a:srcRect r="52010"/>
          <a:stretch>
            <a:fillRect/>
          </a:stretch>
        </p:blipFill>
        <p:spPr>
          <a:xfrm>
            <a:off x="8603457" y="5380303"/>
            <a:ext cx="1224604" cy="1337300"/>
          </a:xfrm>
          <a:prstGeom prst="rect">
            <a:avLst/>
          </a:prstGeom>
        </p:spPr>
      </p:pic>
      <p:sp>
        <p:nvSpPr>
          <p:cNvPr id="4" name="Rectangle 3">
            <a:extLst>
              <a:ext uri="{FF2B5EF4-FFF2-40B4-BE49-F238E27FC236}">
                <a16:creationId xmlns:a16="http://schemas.microsoft.com/office/drawing/2014/main" id="{03F854C9-33AC-A256-9640-00F783527FF2}"/>
              </a:ext>
            </a:extLst>
          </p:cNvPr>
          <p:cNvSpPr/>
          <p:nvPr/>
        </p:nvSpPr>
        <p:spPr>
          <a:xfrm>
            <a:off x="2349412" y="2891018"/>
            <a:ext cx="2615853" cy="2516073"/>
          </a:xfrm>
          <a:prstGeom prst="rect">
            <a:avLst/>
          </a:prstGeom>
        </p:spPr>
        <p:txBody>
          <a:bodyPr wrap="square">
            <a:spAutoFit/>
          </a:bodyPr>
          <a:lstStyle/>
          <a:p>
            <a:pPr algn="just"/>
            <a:r>
              <a:rPr lang="en-GB" sz="1050" dirty="0">
                <a:latin typeface="3ds Condensed" panose="02000503020000020004" pitchFamily="2" charset="0"/>
              </a:rPr>
              <a:t>Both standard and sample solutions were prepared at the working range of 2.4-12 </a:t>
            </a:r>
            <a:r>
              <a:rPr lang="en-GB" sz="1050" dirty="0" err="1">
                <a:latin typeface="3ds Condensed" panose="02000503020000020004" pitchFamily="2" charset="0"/>
              </a:rPr>
              <a:t>μg</a:t>
            </a:r>
            <a:r>
              <a:rPr lang="en-GB" sz="1050" dirty="0">
                <a:latin typeface="3ds Condensed" panose="02000503020000020004" pitchFamily="2" charset="0"/>
              </a:rPr>
              <a:t>/mL, used for the preparation of calibration and validation mixtures. The absorption spectra of the prepared solutions were recorded using a Varian Cary 500 UV/Vis spectrophotometer over the range 200-400 nm, with a resolution of 0.5 nm. The obtained spectral data were used as input variables for the development of the chemometric model, while the output variables were the predicted concentrations of marbofloxacin, clotrimazole and dexamethasone. Cross-validation was used for control of the generalization performances of the CPANN models.</a:t>
            </a:r>
          </a:p>
        </p:txBody>
      </p:sp>
      <p:graphicFrame>
        <p:nvGraphicFramePr>
          <p:cNvPr id="3" name="Table 2">
            <a:extLst>
              <a:ext uri="{FF2B5EF4-FFF2-40B4-BE49-F238E27FC236}">
                <a16:creationId xmlns:a16="http://schemas.microsoft.com/office/drawing/2014/main" id="{00E8DFF9-B0FF-B68D-E72D-A71795F148DE}"/>
              </a:ext>
            </a:extLst>
          </p:cNvPr>
          <p:cNvGraphicFramePr>
            <a:graphicFrameLocks noGrp="1"/>
          </p:cNvGraphicFramePr>
          <p:nvPr>
            <p:extLst>
              <p:ext uri="{D42A27DB-BD31-4B8C-83A1-F6EECF244321}">
                <p14:modId xmlns:p14="http://schemas.microsoft.com/office/powerpoint/2010/main" val="3225221996"/>
              </p:ext>
            </p:extLst>
          </p:nvPr>
        </p:nvGraphicFramePr>
        <p:xfrm>
          <a:off x="9261353" y="3075108"/>
          <a:ext cx="2537266" cy="1721108"/>
        </p:xfrm>
        <a:graphic>
          <a:graphicData uri="http://schemas.openxmlformats.org/drawingml/2006/table">
            <a:tbl>
              <a:tblPr firstRow="1" firstCol="1" bandRow="1"/>
              <a:tblGrid>
                <a:gridCol w="1268633">
                  <a:extLst>
                    <a:ext uri="{9D8B030D-6E8A-4147-A177-3AD203B41FA5}">
                      <a16:colId xmlns:a16="http://schemas.microsoft.com/office/drawing/2014/main" val="4105945590"/>
                    </a:ext>
                  </a:extLst>
                </a:gridCol>
                <a:gridCol w="1268633">
                  <a:extLst>
                    <a:ext uri="{9D8B030D-6E8A-4147-A177-3AD203B41FA5}">
                      <a16:colId xmlns:a16="http://schemas.microsoft.com/office/drawing/2014/main" val="273120535"/>
                    </a:ext>
                  </a:extLst>
                </a:gridCol>
              </a:tblGrid>
              <a:tr h="242210">
                <a:tc>
                  <a:txBody>
                    <a:bodyPr/>
                    <a:lstStyle/>
                    <a:p>
                      <a:pPr algn="ctr">
                        <a:lnSpc>
                          <a:spcPct val="107000"/>
                        </a:lnSpc>
                        <a:spcAft>
                          <a:spcPts val="800"/>
                        </a:spcAft>
                        <a:buNone/>
                      </a:pPr>
                      <a:r>
                        <a:rPr lang="en-GB" sz="1200" kern="100" dirty="0">
                          <a:effectLst/>
                          <a:latin typeface="3ds Condensed" panose="02000503020000020004" pitchFamily="2" charset="0"/>
                          <a:ea typeface="Calibri" panose="020F0502020204030204" pitchFamily="34" charset="0"/>
                          <a:cs typeface="Times New Roman" panose="02020603050405020304" pitchFamily="18" charset="0"/>
                        </a:rPr>
                        <a:t>Declared conc. (</a:t>
                      </a:r>
                      <a:r>
                        <a:rPr lang="en-GB" sz="1200" kern="100" dirty="0" err="1">
                          <a:effectLst/>
                          <a:latin typeface="3ds Condensed" panose="02000503020000020004" pitchFamily="2" charset="0"/>
                          <a:ea typeface="Calibri" panose="020F0502020204030204" pitchFamily="34" charset="0"/>
                          <a:cs typeface="Times New Roman" panose="02020603050405020304" pitchFamily="18" charset="0"/>
                        </a:rPr>
                        <a:t>μg</a:t>
                      </a:r>
                      <a:r>
                        <a:rPr lang="en-GB" sz="1200" kern="100" dirty="0">
                          <a:effectLst/>
                          <a:latin typeface="3ds Condensed" panose="02000503020000020004" pitchFamily="2" charset="0"/>
                          <a:ea typeface="Calibri" panose="020F0502020204030204" pitchFamily="34" charset="0"/>
                          <a:cs typeface="Times New Roman" panose="02020603050405020304" pitchFamily="18" charset="0"/>
                        </a:rPr>
                        <a:t>/mL)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07000"/>
                        </a:lnSpc>
                        <a:spcAft>
                          <a:spcPts val="800"/>
                        </a:spcAft>
                        <a:buNone/>
                      </a:pPr>
                      <a:r>
                        <a:rPr lang="en-GB" sz="1200" kern="100" dirty="0">
                          <a:effectLst/>
                          <a:latin typeface="3ds Condensed" panose="02000503020000020004" pitchFamily="2" charset="0"/>
                          <a:ea typeface="Calibri" panose="020F0502020204030204" pitchFamily="34" charset="0"/>
                          <a:cs typeface="Times New Roman" panose="02020603050405020304" pitchFamily="18" charset="0"/>
                        </a:rPr>
                        <a:t>Predicted conc. (</a:t>
                      </a:r>
                      <a:r>
                        <a:rPr lang="en-GB" sz="1200" kern="100" dirty="0" err="1">
                          <a:effectLst/>
                          <a:latin typeface="3ds Condensed" panose="02000503020000020004" pitchFamily="2" charset="0"/>
                          <a:ea typeface="Calibri" panose="020F0502020204030204" pitchFamily="34" charset="0"/>
                          <a:cs typeface="Times New Roman" panose="02020603050405020304" pitchFamily="18" charset="0"/>
                        </a:rPr>
                        <a:t>μg</a:t>
                      </a:r>
                      <a:r>
                        <a:rPr lang="en-GB" sz="1200" kern="100" dirty="0">
                          <a:effectLst/>
                          <a:latin typeface="3ds Condensed" panose="02000503020000020004" pitchFamily="2" charset="0"/>
                          <a:ea typeface="Calibri" panose="020F0502020204030204" pitchFamily="34" charset="0"/>
                          <a:cs typeface="Times New Roman" panose="02020603050405020304" pitchFamily="18" charset="0"/>
                        </a:rPr>
                        <a:t>/mL)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790613839"/>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5.40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a:effectLst/>
                          <a:latin typeface="3ds SemiBold" panose="02000503020000020004" pitchFamily="2" charset="0"/>
                          <a:ea typeface="Calibri" panose="020F0502020204030204" pitchFamily="34" charset="0"/>
                          <a:cs typeface="Times New Roman" panose="02020603050405020304" pitchFamily="18" charset="0"/>
                        </a:rPr>
                        <a:t>5.26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7256870"/>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6.00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6.01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6786293"/>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6.60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6.28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2417541"/>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8.40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8.28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0994346"/>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9.00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9.04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1520260"/>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9.60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9.34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663792"/>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11.40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11.55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8015671"/>
                  </a:ext>
                </a:extLst>
              </a:tr>
              <a:tr h="159974">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12.00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100" kern="100" dirty="0">
                          <a:effectLst/>
                          <a:latin typeface="3ds SemiBold" panose="02000503020000020004" pitchFamily="2" charset="0"/>
                          <a:ea typeface="Calibri" panose="020F0502020204030204" pitchFamily="34" charset="0"/>
                          <a:cs typeface="Times New Roman" panose="02020603050405020304" pitchFamily="18" charset="0"/>
                        </a:rPr>
                        <a:t>11.92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0757132"/>
                  </a:ext>
                </a:extLst>
              </a:tr>
            </a:tbl>
          </a:graphicData>
        </a:graphic>
      </p:graphicFrame>
      <p:pic>
        <p:nvPicPr>
          <p:cNvPr id="31" name="Picture 30">
            <a:extLst>
              <a:ext uri="{FF2B5EF4-FFF2-40B4-BE49-F238E27FC236}">
                <a16:creationId xmlns:a16="http://schemas.microsoft.com/office/drawing/2014/main" id="{84F275BD-7CB8-8124-24AF-D29634E7A3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1941" y="5371247"/>
            <a:ext cx="2193914" cy="1355412"/>
          </a:xfrm>
          <a:prstGeom prst="rect">
            <a:avLst/>
          </a:prstGeom>
        </p:spPr>
      </p:pic>
      <p:pic>
        <p:nvPicPr>
          <p:cNvPr id="33" name="Picture 32">
            <a:extLst>
              <a:ext uri="{FF2B5EF4-FFF2-40B4-BE49-F238E27FC236}">
                <a16:creationId xmlns:a16="http://schemas.microsoft.com/office/drawing/2014/main" id="{0ABC8932-99F6-4E06-8686-D6ECF664B6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1624" y="5380303"/>
            <a:ext cx="2328091" cy="1337300"/>
          </a:xfrm>
          <a:prstGeom prst="rect">
            <a:avLst/>
          </a:prstGeom>
        </p:spPr>
      </p:pic>
      <p:sp>
        <p:nvSpPr>
          <p:cNvPr id="7" name="Rectangle 6">
            <a:extLst>
              <a:ext uri="{FF2B5EF4-FFF2-40B4-BE49-F238E27FC236}">
                <a16:creationId xmlns:a16="http://schemas.microsoft.com/office/drawing/2014/main" id="{79DA0699-7245-5E4B-6CA3-6BEB8D02A469}"/>
              </a:ext>
            </a:extLst>
          </p:cNvPr>
          <p:cNvSpPr/>
          <p:nvPr/>
        </p:nvSpPr>
        <p:spPr>
          <a:xfrm>
            <a:off x="-1" y="6443390"/>
            <a:ext cx="5031075" cy="41461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200" dirty="0">
                <a:solidFill>
                  <a:srgbClr val="FFC000"/>
                </a:solidFill>
                <a:latin typeface="PF BeauSans Pro" panose="02000800000000020004" pitchFamily="2" charset="0"/>
                <a:ea typeface="Calibri" panose="020F0502020204030204" pitchFamily="34" charset="0"/>
              </a:rPr>
              <a:t>Acknowledgement – </a:t>
            </a:r>
            <a:r>
              <a:rPr lang="en-GB" sz="1000" dirty="0" err="1">
                <a:solidFill>
                  <a:schemeClr val="tx1"/>
                </a:solidFill>
                <a:latin typeface="3ds Condensed" panose="02000503020000020004" pitchFamily="2" charset="0"/>
              </a:rPr>
              <a:t>L.Bozhinovska</a:t>
            </a:r>
            <a:r>
              <a:rPr lang="en-GB" sz="1000" dirty="0">
                <a:solidFill>
                  <a:schemeClr val="tx1"/>
                </a:solidFill>
                <a:latin typeface="3ds Condensed" panose="02000503020000020004" pitchFamily="2" charset="0"/>
              </a:rPr>
              <a:t> sincerely acknowledges </a:t>
            </a:r>
            <a:r>
              <a:rPr lang="en-GB" sz="1000" dirty="0" err="1">
                <a:solidFill>
                  <a:schemeClr val="tx1"/>
                </a:solidFill>
                <a:latin typeface="3ds Condensed" panose="02000503020000020004" pitchFamily="2" charset="0"/>
              </a:rPr>
              <a:t>Bionika</a:t>
            </a:r>
            <a:r>
              <a:rPr lang="en-GB" sz="1000" dirty="0">
                <a:solidFill>
                  <a:schemeClr val="tx1"/>
                </a:solidFill>
                <a:latin typeface="3ds Condensed" panose="02000503020000020004" pitchFamily="2" charset="0"/>
              </a:rPr>
              <a:t> Pharmaceuticals for providing financial support for participation in this event. </a:t>
            </a:r>
            <a:endParaRPr lang="en-US" sz="1600" dirty="0">
              <a:solidFill>
                <a:srgbClr val="FFC000"/>
              </a:solidFill>
              <a:latin typeface="PF BeauSans Pro" panose="02000800000000020004" pitchFamily="2" charset="0"/>
            </a:endParaRPr>
          </a:p>
        </p:txBody>
      </p:sp>
      <p:sp>
        <p:nvSpPr>
          <p:cNvPr id="15" name="TextBox 14">
            <a:extLst>
              <a:ext uri="{FF2B5EF4-FFF2-40B4-BE49-F238E27FC236}">
                <a16:creationId xmlns:a16="http://schemas.microsoft.com/office/drawing/2014/main" id="{A5C29BCD-A345-AA67-3487-0A66A35E6B2F}"/>
              </a:ext>
            </a:extLst>
          </p:cNvPr>
          <p:cNvSpPr txBox="1"/>
          <p:nvPr/>
        </p:nvSpPr>
        <p:spPr>
          <a:xfrm>
            <a:off x="5185726" y="4762361"/>
            <a:ext cx="6868180" cy="624017"/>
          </a:xfrm>
          <a:prstGeom prst="rect">
            <a:avLst/>
          </a:prstGeom>
          <a:noFill/>
        </p:spPr>
        <p:txBody>
          <a:bodyPr wrap="square">
            <a:spAutoFit/>
          </a:bodyPr>
          <a:lstStyle/>
          <a:p>
            <a:pPr algn="just">
              <a:lnSpc>
                <a:spcPct val="107000"/>
              </a:lnSpc>
              <a:spcAft>
                <a:spcPts val="800"/>
              </a:spcAft>
              <a:buNone/>
            </a:pPr>
            <a:r>
              <a:rPr lang="en-GB" sz="1100" kern="100" dirty="0">
                <a:effectLst/>
                <a:latin typeface="3ds Condensed" panose="02000503020000020004" pitchFamily="2" charset="0"/>
                <a:ea typeface="Calibri" panose="020F0502020204030204" pitchFamily="34" charset="0"/>
                <a:cs typeface="Times New Roman" panose="02020603050405020304" pitchFamily="18" charset="0"/>
              </a:rPr>
              <a:t>The cross validation leave-one-out results demonstrate the predictive capability of the developed model with correlations of 0.992, 0.990 and 0.891 for marbofloxacin, clotrimazole and dexamethasone, respectively. The predicted concentrations of marbofloxacin </a:t>
            </a:r>
            <a:r>
              <a:rPr lang="en-GB" sz="1100" kern="100" dirty="0">
                <a:latin typeface="3ds Condensed" panose="02000503020000020004" pitchFamily="2" charset="0"/>
                <a:ea typeface="Calibri" panose="020F0502020204030204" pitchFamily="34" charset="0"/>
                <a:cs typeface="Times New Roman" panose="02020603050405020304" pitchFamily="18" charset="0"/>
              </a:rPr>
              <a:t>correspond</a:t>
            </a:r>
            <a:r>
              <a:rPr lang="en-GB" sz="1100" kern="100" dirty="0">
                <a:effectLst/>
                <a:latin typeface="3ds Condensed" panose="02000503020000020004" pitchFamily="2" charset="0"/>
                <a:ea typeface="Calibri" panose="020F0502020204030204" pitchFamily="34" charset="0"/>
                <a:cs typeface="Times New Roman" panose="02020603050405020304" pitchFamily="18" charset="0"/>
              </a:rPr>
              <a:t> with the declared concentrations, indicating successful prediction.</a:t>
            </a:r>
          </a:p>
        </p:txBody>
      </p:sp>
      <p:sp>
        <p:nvSpPr>
          <p:cNvPr id="14" name="TextBox 13">
            <a:extLst>
              <a:ext uri="{FF2B5EF4-FFF2-40B4-BE49-F238E27FC236}">
                <a16:creationId xmlns:a16="http://schemas.microsoft.com/office/drawing/2014/main" id="{C74394E5-9E4A-EC5D-BE3E-D061A02C99EC}"/>
              </a:ext>
            </a:extLst>
          </p:cNvPr>
          <p:cNvSpPr txBox="1"/>
          <p:nvPr/>
        </p:nvSpPr>
        <p:spPr>
          <a:xfrm>
            <a:off x="157156" y="5120255"/>
            <a:ext cx="2186615" cy="200055"/>
          </a:xfrm>
          <a:prstGeom prst="rect">
            <a:avLst/>
          </a:prstGeom>
          <a:solidFill>
            <a:schemeClr val="bg1"/>
          </a:solidFill>
        </p:spPr>
        <p:txBody>
          <a:bodyPr wrap="square">
            <a:spAutoFit/>
          </a:bodyPr>
          <a:lstStyle/>
          <a:p>
            <a:r>
              <a:rPr kumimoji="0" lang="en-GB" sz="700" b="0" i="0" u="none" strike="noStrike" kern="1200" cap="none" spc="0" normalizeH="0" baseline="0" noProof="0" dirty="0">
                <a:ln>
                  <a:noFill/>
                </a:ln>
                <a:solidFill>
                  <a:prstClr val="black"/>
                </a:solidFill>
                <a:effectLst/>
                <a:uLnTx/>
                <a:uFillTx/>
                <a:latin typeface="3ds Condensed" panose="02000503020000020004" pitchFamily="2" charset="0"/>
                <a:ea typeface="+mn-ea"/>
                <a:cs typeface="+mn-cs"/>
              </a:rPr>
              <a:t>Figure 1. Counter-propagation neural network</a:t>
            </a:r>
            <a:endParaRPr lang="en-GB" sz="700" dirty="0"/>
          </a:p>
        </p:txBody>
      </p:sp>
      <p:pic>
        <p:nvPicPr>
          <p:cNvPr id="11" name="Picture 10">
            <a:extLst>
              <a:ext uri="{FF2B5EF4-FFF2-40B4-BE49-F238E27FC236}">
                <a16:creationId xmlns:a16="http://schemas.microsoft.com/office/drawing/2014/main" id="{B6CEB623-80D0-BF55-15EF-AF57D3836E78}"/>
              </a:ext>
            </a:extLst>
          </p:cNvPr>
          <p:cNvPicPr>
            <a:picLocks noChangeAspect="1"/>
          </p:cNvPicPr>
          <p:nvPr/>
        </p:nvPicPr>
        <p:blipFill>
          <a:blip r:embed="rId8">
            <a:extLst>
              <a:ext uri="{28A0092B-C50C-407E-A947-70E740481C1C}">
                <a14:useLocalDpi xmlns:a14="http://schemas.microsoft.com/office/drawing/2010/main" val="0"/>
              </a:ext>
            </a:extLst>
          </a:blip>
          <a:srcRect r="12006"/>
          <a:stretch>
            <a:fillRect/>
          </a:stretch>
        </p:blipFill>
        <p:spPr>
          <a:xfrm>
            <a:off x="154238" y="3043143"/>
            <a:ext cx="2189533" cy="2077111"/>
          </a:xfrm>
          <a:prstGeom prst="rect">
            <a:avLst/>
          </a:prstGeom>
        </p:spPr>
      </p:pic>
      <p:sp>
        <p:nvSpPr>
          <p:cNvPr id="12" name="TextBox 11">
            <a:extLst>
              <a:ext uri="{FF2B5EF4-FFF2-40B4-BE49-F238E27FC236}">
                <a16:creationId xmlns:a16="http://schemas.microsoft.com/office/drawing/2014/main" id="{655D2AB7-773E-1007-91DF-6571FF5EAE27}"/>
              </a:ext>
            </a:extLst>
          </p:cNvPr>
          <p:cNvSpPr txBox="1"/>
          <p:nvPr/>
        </p:nvSpPr>
        <p:spPr>
          <a:xfrm>
            <a:off x="5333282" y="4574908"/>
            <a:ext cx="3804267" cy="218490"/>
          </a:xfrm>
          <a:prstGeom prst="rect">
            <a:avLst/>
          </a:prstGeom>
          <a:noFill/>
        </p:spPr>
        <p:txBody>
          <a:bodyPr wrap="square">
            <a:spAutoFit/>
          </a:bodyPr>
          <a:lstStyle/>
          <a:p>
            <a:r>
              <a:rPr kumimoji="0" lang="en-GB" sz="800" b="0" i="0" u="none" strike="noStrike" kern="1200" cap="none" spc="0" normalizeH="0" baseline="0" noProof="0" dirty="0">
                <a:ln>
                  <a:noFill/>
                </a:ln>
                <a:solidFill>
                  <a:prstClr val="black"/>
                </a:solidFill>
                <a:effectLst/>
                <a:uLnTx/>
                <a:uFillTx/>
                <a:latin typeface="3ds Condensed" panose="02000503020000020004" pitchFamily="2" charset="0"/>
                <a:ea typeface="+mn-ea"/>
                <a:cs typeface="+mn-cs"/>
              </a:rPr>
              <a:t>Figure 2. The calibration graph and the weight levels of CPANN for marbofloxacin</a:t>
            </a:r>
            <a:endParaRPr lang="en-GB" sz="800" dirty="0"/>
          </a:p>
        </p:txBody>
      </p:sp>
      <p:pic>
        <p:nvPicPr>
          <p:cNvPr id="20" name="Picture 19">
            <a:extLst>
              <a:ext uri="{FF2B5EF4-FFF2-40B4-BE49-F238E27FC236}">
                <a16:creationId xmlns:a16="http://schemas.microsoft.com/office/drawing/2014/main" id="{43556EEA-DA60-3250-2C98-2ADCA1F7D043}"/>
              </a:ext>
            </a:extLst>
          </p:cNvPr>
          <p:cNvPicPr>
            <a:picLocks noChangeAspect="1"/>
          </p:cNvPicPr>
          <p:nvPr/>
        </p:nvPicPr>
        <p:blipFill>
          <a:blip r:embed="rId9">
            <a:extLst>
              <a:ext uri="{28A0092B-C50C-407E-A947-70E740481C1C}">
                <a14:useLocalDpi xmlns:a14="http://schemas.microsoft.com/office/drawing/2010/main" val="0"/>
              </a:ext>
            </a:extLst>
          </a:blip>
          <a:srcRect r="49288"/>
          <a:stretch>
            <a:fillRect/>
          </a:stretch>
        </p:blipFill>
        <p:spPr>
          <a:xfrm>
            <a:off x="5269794" y="2999867"/>
            <a:ext cx="1496547" cy="1624197"/>
          </a:xfrm>
          <a:prstGeom prst="rect">
            <a:avLst/>
          </a:prstGeom>
        </p:spPr>
      </p:pic>
      <p:pic>
        <p:nvPicPr>
          <p:cNvPr id="16" name="Picture 15">
            <a:extLst>
              <a:ext uri="{FF2B5EF4-FFF2-40B4-BE49-F238E27FC236}">
                <a16:creationId xmlns:a16="http://schemas.microsoft.com/office/drawing/2014/main" id="{8A26A2ED-578D-4627-47DB-A430152F78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66341" y="2999867"/>
            <a:ext cx="2115922" cy="1622097"/>
          </a:xfrm>
          <a:prstGeom prst="rect">
            <a:avLst/>
          </a:prstGeom>
        </p:spPr>
      </p:pic>
      <p:sp>
        <p:nvSpPr>
          <p:cNvPr id="19" name="TextBox 18">
            <a:extLst>
              <a:ext uri="{FF2B5EF4-FFF2-40B4-BE49-F238E27FC236}">
                <a16:creationId xmlns:a16="http://schemas.microsoft.com/office/drawing/2014/main" id="{99C283E8-820A-FEF4-122D-84728B8301A2}"/>
              </a:ext>
            </a:extLst>
          </p:cNvPr>
          <p:cNvSpPr txBox="1"/>
          <p:nvPr/>
        </p:nvSpPr>
        <p:spPr>
          <a:xfrm>
            <a:off x="9261353" y="2752420"/>
            <a:ext cx="2537266" cy="338554"/>
          </a:xfrm>
          <a:prstGeom prst="rect">
            <a:avLst/>
          </a:prstGeom>
          <a:noFill/>
        </p:spPr>
        <p:txBody>
          <a:bodyPr wrap="square">
            <a:spAutoFit/>
          </a:bodyPr>
          <a:lstStyle/>
          <a:p>
            <a:pPr algn="ctr"/>
            <a:r>
              <a:rPr kumimoji="0" lang="en-GB" sz="800" b="0" i="0" u="none" strike="noStrike" kern="1200" cap="none" spc="0" normalizeH="0" baseline="0" noProof="0" dirty="0">
                <a:ln>
                  <a:noFill/>
                </a:ln>
                <a:solidFill>
                  <a:prstClr val="black"/>
                </a:solidFill>
                <a:effectLst/>
                <a:uLnTx/>
                <a:uFillTx/>
                <a:latin typeface="3ds Condensed" panose="02000503020000020004" pitchFamily="2" charset="0"/>
                <a:ea typeface="+mn-ea"/>
                <a:cs typeface="+mn-cs"/>
              </a:rPr>
              <a:t>Table 1. Comparison between the declared and predicted concentrations of marbofloxacin</a:t>
            </a:r>
            <a:endParaRPr lang="en-GB" dirty="0"/>
          </a:p>
        </p:txBody>
      </p:sp>
      <p:sp>
        <p:nvSpPr>
          <p:cNvPr id="29" name="TextBox 28">
            <a:extLst>
              <a:ext uri="{FF2B5EF4-FFF2-40B4-BE49-F238E27FC236}">
                <a16:creationId xmlns:a16="http://schemas.microsoft.com/office/drawing/2014/main" id="{F4907673-4735-9ACE-EB6D-5EFD496C5069}"/>
              </a:ext>
            </a:extLst>
          </p:cNvPr>
          <p:cNvSpPr txBox="1"/>
          <p:nvPr/>
        </p:nvSpPr>
        <p:spPr>
          <a:xfrm>
            <a:off x="7006274" y="6692436"/>
            <a:ext cx="3954401" cy="201992"/>
          </a:xfrm>
          <a:prstGeom prst="rect">
            <a:avLst/>
          </a:prstGeom>
          <a:noFill/>
        </p:spPr>
        <p:txBody>
          <a:bodyPr wrap="square">
            <a:spAutoFit/>
          </a:bodyPr>
          <a:lstStyle/>
          <a:p>
            <a:r>
              <a:rPr kumimoji="0" lang="en-GB" sz="700" b="0" i="0" u="none" strike="noStrike" kern="1200" cap="none" spc="0" normalizeH="0" baseline="0" noProof="0" dirty="0">
                <a:ln>
                  <a:noFill/>
                </a:ln>
                <a:solidFill>
                  <a:prstClr val="black"/>
                </a:solidFill>
                <a:effectLst/>
                <a:uLnTx/>
                <a:uFillTx/>
                <a:latin typeface="3ds Condensed" panose="02000503020000020004" pitchFamily="2" charset="0"/>
                <a:ea typeface="+mn-ea"/>
                <a:cs typeface="+mn-cs"/>
              </a:rPr>
              <a:t>Figure 3. The calibration graph and the weight levels of CPANN for a) clotrimazole and b) dexamethasone</a:t>
            </a:r>
            <a:endParaRPr lang="en-GB" sz="700" dirty="0"/>
          </a:p>
        </p:txBody>
      </p:sp>
      <p:pic>
        <p:nvPicPr>
          <p:cNvPr id="13" name="Picture 12">
            <a:extLst>
              <a:ext uri="{FF2B5EF4-FFF2-40B4-BE49-F238E27FC236}">
                <a16:creationId xmlns:a16="http://schemas.microsoft.com/office/drawing/2014/main" id="{8113298E-A00F-3934-74E0-D894415A4FA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115" y="808805"/>
            <a:ext cx="1023564" cy="796105"/>
          </a:xfrm>
          <a:prstGeom prst="rect">
            <a:avLst/>
          </a:prstGeom>
        </p:spPr>
      </p:pic>
      <p:pic>
        <p:nvPicPr>
          <p:cNvPr id="30" name="Picture 29">
            <a:extLst>
              <a:ext uri="{FF2B5EF4-FFF2-40B4-BE49-F238E27FC236}">
                <a16:creationId xmlns:a16="http://schemas.microsoft.com/office/drawing/2014/main" id="{74E2CCF6-2753-6433-671A-6FD32C9E51A1}"/>
              </a:ext>
            </a:extLst>
          </p:cNvPr>
          <p:cNvPicPr>
            <a:picLocks noChangeAspect="1"/>
          </p:cNvPicPr>
          <p:nvPr/>
        </p:nvPicPr>
        <p:blipFill>
          <a:blip r:embed="rId12">
            <a:extLst>
              <a:ext uri="{28A0092B-C50C-407E-A947-70E740481C1C}">
                <a14:useLocalDpi xmlns:a14="http://schemas.microsoft.com/office/drawing/2010/main" val="0"/>
              </a:ext>
            </a:extLst>
          </a:blip>
          <a:srcRect t="36401" b="40361"/>
          <a:stretch>
            <a:fillRect/>
          </a:stretch>
        </p:blipFill>
        <p:spPr>
          <a:xfrm>
            <a:off x="10040691" y="693214"/>
            <a:ext cx="2013215" cy="532560"/>
          </a:xfrm>
          <a:prstGeom prst="rect">
            <a:avLst/>
          </a:prstGeom>
        </p:spPr>
      </p:pic>
    </p:spTree>
    <p:extLst>
      <p:ext uri="{BB962C8B-B14F-4D97-AF65-F5344CB8AC3E}">
        <p14:creationId xmlns:p14="http://schemas.microsoft.com/office/powerpoint/2010/main" val="1611025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968</TotalTime>
  <Words>439</Words>
  <Application>Microsoft Office PowerPoint</Application>
  <PresentationFormat>Widescreen</PresentationFormat>
  <Paragraphs>36</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PF BeauSans Pro</vt:lpstr>
      <vt:lpstr>Aptos</vt:lpstr>
      <vt:lpstr>Arial Narrow</vt:lpstr>
      <vt:lpstr>3ds Condensed</vt:lpstr>
      <vt:lpstr>3ds SemiBold</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Lina Bozhinovska</cp:lastModifiedBy>
  <cp:revision>79</cp:revision>
  <dcterms:created xsi:type="dcterms:W3CDTF">2025-07-07T08:04:39Z</dcterms:created>
  <dcterms:modified xsi:type="dcterms:W3CDTF">2026-09-15T16:39:43Z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