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</p:sldIdLst>
  <p:sldSz cx="12192000" cy="6858000"/>
  <p:notesSz cx="7559675" cy="10691813"/>
  <p:embeddedFontLst>
    <p:embeddedFont>
      <p:font typeface="Arial Narrow" panose="020B0606020202030204" pitchFamily="34" charset="0"/>
      <p:regular r:id="rId3"/>
      <p:bold r:id="rId4"/>
      <p:italic r:id="rId5"/>
      <p:boldItalic r:id="rId6"/>
    </p:embeddedFont>
    <p:embeddedFont>
      <p:font typeface="Gilroy" panose="020B0604020202020204" charset="0"/>
      <p:regular r:id="rId7"/>
      <p:bold r:id="rId8"/>
      <p:italic r:id="rId9"/>
      <p:boldItalic r:id="rId10"/>
    </p:embeddedFont>
  </p:embeddedFontLst>
  <p:defaultTextStyle>
    <a:defPPr>
      <a:defRPr lang="mk-M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ACA0"/>
    <a:srgbClr val="BEE8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presProps" Target="presProps.xml"/><Relationship Id="rId5" Type="http://schemas.openxmlformats.org/officeDocument/2006/relationships/font" Target="fonts/font3.fntdata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2560" cy="238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914400">
              <a:lnSpc>
                <a:spcPct val="90000"/>
              </a:lnSpc>
              <a:buNone/>
              <a:tabLst>
                <a:tab pos="0" algn="l"/>
              </a:tabLst>
              <a:defRPr lang="en-US" sz="6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6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200F03DC-73B6-42C1-AF0F-9880C09E2F4F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160" cy="1324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4160" cy="434988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E1D9407C-C173-4DA0-94FE-C0D2D97C53FE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8724960" y="365040"/>
            <a:ext cx="2627640" cy="581040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ctr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838080" y="365040"/>
            <a:ext cx="7732800" cy="581040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76C6EA81-368D-49C7-94D9-C41CF94D3085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15440" y="309240"/>
            <a:ext cx="11359440" cy="7621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15440" y="1252440"/>
            <a:ext cx="11359440" cy="52948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>
            <a:lvl1pPr algn="l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1pPr>
            <a:lvl2pPr lvl="1" algn="l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2pPr>
            <a:lvl3pPr lvl="2" algn="l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3pPr>
            <a:lvl4pPr lvl="3" algn="l">
              <a:lnSpc>
                <a:spcPct val="10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4pPr>
            <a:lvl5pPr lvl="4" algn="l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5pPr>
            <a:lvl6pPr lvl="5" algn="l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6pPr>
            <a:lvl7pPr lvl="6" algn="l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7pPr>
          </a:lstStyle>
          <a:p>
            <a:pPr marL="432000" indent="-324000" algn="l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 algn="l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 algn="l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 algn="l">
              <a:lnSpc>
                <a:spcPct val="10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 algn="l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 algn="l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 algn="l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136440"/>
            <a:ext cx="10514160" cy="720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lstStyle>
            <a:lvl1pPr indent="0" algn="ctr" defTabSz="914400">
              <a:lnSpc>
                <a:spcPct val="90000"/>
              </a:lnSpc>
              <a:buNone/>
              <a:tabLst>
                <a:tab pos="0" algn="l"/>
              </a:tabLst>
              <a:defRPr lang="en-US" sz="3200" b="1" u="none" strike="noStrike">
                <a:solidFill>
                  <a:srgbClr val="0000FF"/>
                </a:solidFill>
                <a:effectLst/>
                <a:uFillTx/>
                <a:latin typeface="Arial"/>
              </a:defRPr>
            </a:lvl1pPr>
          </a:lstStyle>
          <a:p>
            <a:pPr indent="0" algn="ctr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3200" b="1" u="none" strike="noStrike">
                <a:solidFill>
                  <a:srgbClr val="0000FF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922680"/>
            <a:ext cx="10514160" cy="5252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20" name="PlaceHolder 3"/>
          <p:cNvSpPr>
            <a:spLocks noGrp="1"/>
          </p:cNvSpPr>
          <p:nvPr>
            <p:ph type="dt" idx="10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ftr" idx="11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22" name="PlaceHolder 5"/>
          <p:cNvSpPr>
            <a:spLocks noGrp="1"/>
          </p:cNvSpPr>
          <p:nvPr>
            <p:ph type="sldNum" idx="12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B7E565A8-F6A8-4512-A284-EC9F047B927D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831960" y="1709640"/>
            <a:ext cx="10514160" cy="28512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6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6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831960" y="4589640"/>
            <a:ext cx="10514160" cy="1498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  <a:defRPr lang="en-US" sz="24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Click to edit Master text styles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6C8279A5-AE5C-4C72-9E42-690FBA54D77E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160" cy="1324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0040" cy="4349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0040" cy="4349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2DCFFD69-0ACE-4227-8D40-439A45243421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mparis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10514160" cy="1324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6280" cy="822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  <a:defRPr lang="en-US" sz="2400" b="1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1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6280" cy="3683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1840" cy="822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  <a:defRPr lang="en-US" sz="2400" b="1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1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1840" cy="3683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39" name="PlaceHolder 6"/>
          <p:cNvSpPr>
            <a:spLocks noGrp="1"/>
          </p:cNvSpPr>
          <p:nvPr>
            <p:ph type="dt" idx="19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ftr" idx="20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41" name="PlaceHolder 8"/>
          <p:cNvSpPr>
            <a:spLocks noGrp="1"/>
          </p:cNvSpPr>
          <p:nvPr>
            <p:ph type="sldNum" idx="21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BB241A05-E751-467D-B976-AC1005B215D3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160" cy="1324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43" name="PlaceHolder 2"/>
          <p:cNvSpPr>
            <a:spLocks noGrp="1"/>
          </p:cNvSpPr>
          <p:nvPr>
            <p:ph type="dt" idx="22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ftr" idx="23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45" name="PlaceHolder 4"/>
          <p:cNvSpPr>
            <a:spLocks noGrp="1"/>
          </p:cNvSpPr>
          <p:nvPr>
            <p:ph type="sldNum" idx="24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607EC27F-1286-4546-A625-6D8227F67407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dt" idx="25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ftr" idx="26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48" name="PlaceHolder 3"/>
          <p:cNvSpPr>
            <a:spLocks noGrp="1"/>
          </p:cNvSpPr>
          <p:nvPr>
            <p:ph type="sldNum" idx="27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6EF2F156-9800-4906-ABD1-8ED2626F654B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ent with Capti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0840" cy="1598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0760" cy="4872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</a:lstStyle>
          <a:p>
            <a:pPr marL="228600" indent="-2286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  <a:p>
            <a:pPr marL="685800" lvl="1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level</a:t>
            </a:r>
          </a:p>
          <a:p>
            <a:pPr marL="1143000" lvl="2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level</a:t>
            </a:r>
          </a:p>
          <a:p>
            <a:pPr marL="1600200" lvl="3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level</a:t>
            </a:r>
          </a:p>
          <a:p>
            <a:pPr marL="2057400" lvl="4" indent="-2286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level</a:t>
            </a: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0840" cy="3810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  <a:defRPr lang="en-US" sz="16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</p:txBody>
      </p:sp>
      <p:sp>
        <p:nvSpPr>
          <p:cNvPr id="52" name="PlaceHolder 4"/>
          <p:cNvSpPr>
            <a:spLocks noGrp="1"/>
          </p:cNvSpPr>
          <p:nvPr>
            <p:ph type="dt" idx="28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ftr" idx="29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54" name="PlaceHolder 6"/>
          <p:cNvSpPr>
            <a:spLocks noGrp="1"/>
          </p:cNvSpPr>
          <p:nvPr>
            <p:ph type="sldNum" idx="30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3BD5D4CE-4371-4416-9615-D1BD460B3A9A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icture with Capti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0840" cy="1598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914400">
              <a:lnSpc>
                <a:spcPct val="90000"/>
              </a:lnSpc>
              <a:buNone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0760" cy="4872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  <a:lvl2pPr lvl="1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2pPr>
            <a:lvl3pPr lvl="2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3pPr>
            <a:lvl4pPr lvl="3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4pPr>
            <a:lvl5pPr lvl="4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5pPr>
            <a:lvl6pPr lvl="5" algn="l" defTabSz="9144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6pPr>
            <a:lvl7pPr lvl="6" algn="l" defTabSz="9144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7pPr>
          </a:lstStyle>
          <a:p>
            <a:pPr marL="432000" indent="-324000" algn="l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457200" lvl="1" indent="-3240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914400" lvl="2" indent="-2880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371600" lvl="3" indent="-2160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1828800" lvl="4" indent="-216000" algn="l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286000" lvl="5" indent="-216000" algn="l" defTabSz="9144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2743200" lvl="6" indent="-216000" algn="l" defTabSz="9144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0840" cy="3810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  <a:defRPr lang="en-US" sz="16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</p:txBody>
      </p:sp>
      <p:sp>
        <p:nvSpPr>
          <p:cNvPr id="58" name="PlaceHolder 4"/>
          <p:cNvSpPr>
            <a:spLocks noGrp="1"/>
          </p:cNvSpPr>
          <p:nvPr>
            <p:ph type="dt" idx="31"/>
          </p:nvPr>
        </p:nvSpPr>
        <p:spPr>
          <a:xfrm>
            <a:off x="8380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 type="ftr" idx="32"/>
          </p:nvPr>
        </p:nvSpPr>
        <p:spPr>
          <a:xfrm>
            <a:off x="4038480" y="6356520"/>
            <a:ext cx="41133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60" name="PlaceHolder 6"/>
          <p:cNvSpPr>
            <a:spLocks noGrp="1"/>
          </p:cNvSpPr>
          <p:nvPr>
            <p:ph type="sldNum" idx="33"/>
          </p:nvPr>
        </p:nvSpPr>
        <p:spPr>
          <a:xfrm>
            <a:off x="8610480" y="6356520"/>
            <a:ext cx="27417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B516D411-D423-4C01-A597-71B514DB216A}" type="slidenum">
              <a:rPr lang="en-US" sz="1200" b="0" u="none" strike="noStrike">
                <a:solidFill>
                  <a:schemeClr val="dk1">
                    <a:tint val="82000"/>
                  </a:schemeClr>
                </a:solidFill>
                <a:effectLst/>
                <a:uFillTx/>
                <a:latin typeface="Arial"/>
              </a:rPr>
              <a:t>‹#›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mk-M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72A07EB-4A9D-1825-4EF8-05126E1B9266}"/>
              </a:ext>
            </a:extLst>
          </p:cNvPr>
          <p:cNvSpPr/>
          <p:nvPr/>
        </p:nvSpPr>
        <p:spPr>
          <a:xfrm>
            <a:off x="342226" y="5194618"/>
            <a:ext cx="2665866" cy="269032"/>
          </a:xfrm>
          <a:prstGeom prst="rect">
            <a:avLst/>
          </a:prstGeom>
          <a:solidFill>
            <a:srgbClr val="BEE8E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1E91626-B4A9-9A82-97C9-4CFB48B3ECFF}"/>
              </a:ext>
            </a:extLst>
          </p:cNvPr>
          <p:cNvSpPr/>
          <p:nvPr/>
        </p:nvSpPr>
        <p:spPr>
          <a:xfrm>
            <a:off x="354060" y="1495384"/>
            <a:ext cx="2665866" cy="269032"/>
          </a:xfrm>
          <a:prstGeom prst="rect">
            <a:avLst/>
          </a:prstGeom>
          <a:solidFill>
            <a:srgbClr val="BEE8E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C3267A-94A5-DBFE-8680-4CB6D0BDC0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12" y="0"/>
            <a:ext cx="3188986" cy="2255380"/>
          </a:xfrm>
          <a:prstGeom prst="rect">
            <a:avLst/>
          </a:prstGeom>
        </p:spPr>
      </p:pic>
      <p:sp>
        <p:nvSpPr>
          <p:cNvPr id="61" name="Rectangle 3"/>
          <p:cNvSpPr/>
          <p:nvPr/>
        </p:nvSpPr>
        <p:spPr>
          <a:xfrm>
            <a:off x="0" y="55440"/>
            <a:ext cx="7504386" cy="33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en-US" sz="1600" b="0" u="none" strike="noStrike" dirty="0">
                <a:effectLst/>
                <a:uFillTx/>
                <a:latin typeface="Gilroy" panose="00000500000000000000" pitchFamily="2" charset="0"/>
              </a:rPr>
              <a:t>28</a:t>
            </a:r>
            <a:r>
              <a:rPr lang="en-US" sz="1600" b="0" u="none" strike="noStrike" baseline="30000" dirty="0">
                <a:effectLst/>
                <a:uFillTx/>
                <a:latin typeface="Gilroy" panose="00000500000000000000" pitchFamily="2" charset="0"/>
              </a:rPr>
              <a:t>th</a:t>
            </a:r>
            <a:r>
              <a:rPr lang="en-US" sz="1600" b="0" u="none" strike="noStrike" dirty="0">
                <a:effectLst/>
                <a:uFillTx/>
                <a:latin typeface="Gilroy" panose="00000500000000000000" pitchFamily="2" charset="0"/>
              </a:rPr>
              <a:t> Congress of SCTM, 23-26 September, </a:t>
            </a:r>
            <a:r>
              <a:rPr lang="en-US" sz="1600" b="0" u="none" strike="noStrike" dirty="0" err="1">
                <a:effectLst/>
                <a:uFillTx/>
                <a:latin typeface="Gilroy" panose="00000500000000000000" pitchFamily="2" charset="0"/>
              </a:rPr>
              <a:t>Ohrid</a:t>
            </a:r>
            <a:r>
              <a:rPr lang="en-US" sz="1600" b="0" u="none" strike="noStrike" dirty="0">
                <a:effectLst/>
                <a:uFillTx/>
                <a:latin typeface="Gilroy" panose="00000500000000000000" pitchFamily="2" charset="0"/>
              </a:rPr>
              <a:t>, Macedonia</a:t>
            </a:r>
          </a:p>
        </p:txBody>
      </p:sp>
      <p:sp>
        <p:nvSpPr>
          <p:cNvPr id="63" name="Rectangle 5"/>
          <p:cNvSpPr/>
          <p:nvPr/>
        </p:nvSpPr>
        <p:spPr>
          <a:xfrm>
            <a:off x="55181" y="1058886"/>
            <a:ext cx="12190680" cy="38326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800" b="1" u="sng" strike="noStrike" dirty="0">
                <a:effectLst/>
                <a:uFill>
                  <a:solidFill>
                    <a:srgbClr val="1AC604"/>
                  </a:solidFill>
                </a:uFill>
                <a:latin typeface="Gilroy" panose="00000500000000000000" pitchFamily="2" charset="0"/>
                <a:ea typeface="ArialNarrow-Bold"/>
              </a:rPr>
              <a:t>Marijana Nikoloska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1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, Silvana Janevikj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2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, Katerina Kochova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3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, Irena Slaveska Spirevska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4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, Tanja </a:t>
            </a:r>
            <a:r>
              <a:rPr lang="en-US" sz="800" b="1" u="none" strike="noStrike" dirty="0" err="1">
                <a:effectLst/>
                <a:uFillTx/>
                <a:latin typeface="Gilroy" panose="00000500000000000000" pitchFamily="2" charset="0"/>
                <a:ea typeface="ArialNarrow-Bold"/>
              </a:rPr>
              <a:t>Bakovska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 Stoimenova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5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, Elena </a:t>
            </a:r>
            <a:r>
              <a:rPr lang="en-US" sz="800" b="1" u="none" strike="noStrike" dirty="0" err="1">
                <a:effectLst/>
                <a:uFillTx/>
                <a:latin typeface="Gilroy" panose="00000500000000000000" pitchFamily="2" charset="0"/>
                <a:ea typeface="ArialNarrow-Bold"/>
              </a:rPr>
              <a:t>Petrovska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 Kostadinoska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6</a:t>
            </a:r>
            <a:r>
              <a:rPr lang="en-US" sz="800" b="1" u="none" strike="noStrike" dirty="0">
                <a:effectLst/>
                <a:uFillTx/>
                <a:latin typeface="Gilroy" panose="00000500000000000000" pitchFamily="2" charset="0"/>
                <a:ea typeface="ArialNarrow-Bold"/>
              </a:rPr>
              <a:t>, Kristina Grncharoska</a:t>
            </a:r>
            <a:r>
              <a:rPr lang="en-US" sz="800" b="1" u="none" strike="noStrike" baseline="33000" dirty="0">
                <a:effectLst/>
                <a:uFillTx/>
                <a:latin typeface="Gilroy" panose="00000500000000000000" pitchFamily="2" charset="0"/>
                <a:ea typeface="ArialNarrow-Bold"/>
              </a:rPr>
              <a:t>7</a:t>
            </a:r>
            <a:endParaRPr lang="en-US" sz="800" b="0" u="none" strike="noStrike" dirty="0">
              <a:effectLst/>
              <a:uFillTx/>
              <a:latin typeface="Gilroy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1100" b="1" u="none" strike="noStrike" baseline="30000" dirty="0">
                <a:effectLst/>
                <a:uFillTx/>
                <a:latin typeface="Gilroy" panose="00000500000000000000" pitchFamily="2" charset="0"/>
                <a:ea typeface="ArialNarrow"/>
              </a:rPr>
              <a:t>1</a:t>
            </a:r>
            <a:r>
              <a:rPr lang="en-US" sz="1100" b="1" u="none" strike="noStrike" baseline="-4000" dirty="0">
                <a:effectLst/>
                <a:uFillTx/>
                <a:latin typeface="Gilroy" panose="00000500000000000000" pitchFamily="2" charset="0"/>
                <a:ea typeface="ArialNarrow"/>
              </a:rPr>
              <a:t> </a:t>
            </a:r>
            <a:r>
              <a:rPr lang="en-US" sz="1100" b="1" u="none" strike="noStrike" dirty="0" err="1">
                <a:effectLst/>
                <a:uFillTx/>
                <a:latin typeface="Gilroy" panose="00000500000000000000" pitchFamily="2" charset="0"/>
                <a:ea typeface="ArialNarrow"/>
              </a:rPr>
              <a:t>Replek</a:t>
            </a:r>
            <a:r>
              <a:rPr lang="en-US" sz="1100" b="1" u="none" strike="noStrike" dirty="0">
                <a:effectLst/>
                <a:uFillTx/>
                <a:latin typeface="Gilroy" panose="00000500000000000000" pitchFamily="2" charset="0"/>
                <a:ea typeface="ArialNarrow"/>
              </a:rPr>
              <a:t> Farm Ltd, Skopje, North Macedonia, marijana.nikolovska@replek.mk, </a:t>
            </a:r>
            <a:r>
              <a:rPr lang="en-US" sz="1100" b="1" u="none" strike="noStrike" baseline="33000" dirty="0">
                <a:effectLst/>
                <a:uFillTx/>
                <a:latin typeface="Gilroy" panose="00000500000000000000" pitchFamily="2" charset="0"/>
                <a:ea typeface="ArialNarrow"/>
              </a:rPr>
              <a:t>2,3,4,5,6,7 </a:t>
            </a:r>
            <a:r>
              <a:rPr lang="en-US" sz="1100" b="1" u="none" strike="noStrike" dirty="0" err="1">
                <a:effectLst/>
                <a:uFillTx/>
                <a:latin typeface="Gilroy" panose="00000500000000000000" pitchFamily="2" charset="0"/>
                <a:ea typeface="ArialNarrow"/>
              </a:rPr>
              <a:t>Replek</a:t>
            </a:r>
            <a:r>
              <a:rPr lang="en-US" sz="1100" b="1" u="none" strike="noStrike" dirty="0">
                <a:effectLst/>
                <a:uFillTx/>
                <a:latin typeface="Gilroy" panose="00000500000000000000" pitchFamily="2" charset="0"/>
                <a:ea typeface="ArialNarrow"/>
              </a:rPr>
              <a:t> Farm Ltd, Skopje, North Macedonia</a:t>
            </a:r>
            <a:endParaRPr lang="en-US" sz="1100" b="0" u="none" strike="noStrike" dirty="0">
              <a:effectLst/>
              <a:uFillTx/>
              <a:latin typeface="Gilroy" panose="00000500000000000000" pitchFamily="2" charset="0"/>
            </a:endParaRPr>
          </a:p>
        </p:txBody>
      </p:sp>
      <p:pic>
        <p:nvPicPr>
          <p:cNvPr id="64" name="Picture 7"/>
          <p:cNvPicPr/>
          <p:nvPr/>
        </p:nvPicPr>
        <p:blipFill>
          <a:blip r:embed="rId3"/>
          <a:stretch/>
        </p:blipFill>
        <p:spPr>
          <a:xfrm>
            <a:off x="168840" y="55440"/>
            <a:ext cx="587905" cy="701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8" name="Rectangle 17"/>
          <p:cNvSpPr/>
          <p:nvPr/>
        </p:nvSpPr>
        <p:spPr>
          <a:xfrm>
            <a:off x="342432" y="2682917"/>
            <a:ext cx="5620968" cy="2401773"/>
          </a:xfrm>
          <a:prstGeom prst="rect">
            <a:avLst/>
          </a:prstGeom>
          <a:solidFill>
            <a:srgbClr val="BEE8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400" b="0" u="none" strike="noStrike" dirty="0">
                <a:solidFill>
                  <a:schemeClr val="dk1"/>
                </a:solidFill>
                <a:effectLst/>
                <a:uFillTx/>
                <a:latin typeface="Arial Narrow"/>
              </a:rPr>
              <a:t>                                                     </a:t>
            </a:r>
            <a:r>
              <a:rPr lang="en-US" sz="1300" b="0" u="none" strike="noStrike" dirty="0">
                <a:solidFill>
                  <a:schemeClr val="dk1"/>
                </a:solidFill>
                <a:effectLst/>
                <a:uFillTx/>
                <a:latin typeface="Arial Narrow"/>
              </a:rPr>
              <a:t> </a:t>
            </a: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300" b="0" u="none" strike="noStrike" dirty="0">
                <a:solidFill>
                  <a:schemeClr val="dk1"/>
                </a:solidFill>
                <a:effectLst/>
                <a:uFillTx/>
                <a:latin typeface="Arial"/>
              </a:rPr>
              <a:t>                </a:t>
            </a:r>
            <a:r>
              <a:rPr lang="en-US" sz="1000" b="0" u="none" strike="noStrike" dirty="0">
                <a:solidFill>
                  <a:schemeClr val="dk1"/>
                </a:solidFill>
                <a:effectLst/>
                <a:uFillTx/>
                <a:latin typeface="Gilroy" panose="00000500000000000000" pitchFamily="2" charset="0"/>
              </a:rPr>
              <a:t>Risperidone (a)</a:t>
            </a:r>
            <a:endParaRPr lang="en-US" sz="1300" b="0" u="none" strike="noStrike" dirty="0">
              <a:solidFill>
                <a:schemeClr val="dk1"/>
              </a:solidFill>
              <a:effectLst/>
              <a:uFillTx/>
              <a:latin typeface="Gilroy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1100" b="0" u="none" strike="noStrike" dirty="0">
                <a:solidFill>
                  <a:schemeClr val="dk1"/>
                </a:solidFill>
                <a:effectLst/>
                <a:uFillTx/>
                <a:latin typeface="Gilroy" panose="00000500000000000000" pitchFamily="2" charset="0"/>
              </a:rPr>
              <a:t>Used solvent: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chemeClr val="dk1"/>
                </a:solidFill>
                <a:effectLst/>
                <a:uFillTx/>
                <a:latin typeface="Gilroy" panose="00000500000000000000" pitchFamily="2" charset="0"/>
              </a:rPr>
              <a:t>Methanol and 0.08% 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H</a:t>
            </a:r>
            <a:r>
              <a:rPr lang="en-US" sz="1100" b="0" u="none" strike="noStrike" baseline="-8000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3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PO</a:t>
            </a:r>
            <a:r>
              <a:rPr lang="en-US" sz="1100" b="0" u="none" strike="noStrike" baseline="-8000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4 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1100" dirty="0">
                <a:solidFill>
                  <a:srgbClr val="000000"/>
                </a:solidFill>
                <a:latin typeface="Gilroy" panose="00000500000000000000" pitchFamily="2" charset="0"/>
              </a:rPr>
              <a:t>     in a 7 : 3 (v/v) ratio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300" b="0" u="none" strike="noStrike" dirty="0">
                <a:solidFill>
                  <a:schemeClr val="dk1"/>
                </a:solidFill>
                <a:effectLst/>
                <a:uFillTx/>
                <a:latin typeface="Arial Narrow"/>
                <a:ea typeface="ArialMT"/>
              </a:rPr>
              <a:t>  </a:t>
            </a: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" name="Rectangle 16"/>
          <p:cNvSpPr/>
          <p:nvPr/>
        </p:nvSpPr>
        <p:spPr>
          <a:xfrm>
            <a:off x="342432" y="2742021"/>
            <a:ext cx="1598812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en-US" sz="1800" b="1" u="none" strike="noStrike" dirty="0">
                <a:solidFill>
                  <a:srgbClr val="38ACA0"/>
                </a:solidFill>
                <a:effectLst/>
                <a:uFillTx/>
                <a:latin typeface="Gilroy" panose="00000500000000000000" pitchFamily="2" charset="0"/>
                <a:ea typeface="Calibri"/>
              </a:rPr>
              <a:t>Experimental</a:t>
            </a:r>
            <a:endParaRPr lang="en-US" sz="1800" b="1" u="none" strike="noStrike" dirty="0">
              <a:solidFill>
                <a:srgbClr val="38ACA0"/>
              </a:solidFill>
              <a:effectLst/>
              <a:uFillTx/>
              <a:latin typeface="Gilroy" panose="00000500000000000000" pitchFamily="2" charset="0"/>
            </a:endParaRPr>
          </a:p>
        </p:txBody>
      </p:sp>
      <p:sp>
        <p:nvSpPr>
          <p:cNvPr id="70" name="Rectangle 21"/>
          <p:cNvSpPr/>
          <p:nvPr/>
        </p:nvSpPr>
        <p:spPr>
          <a:xfrm>
            <a:off x="335102" y="5184786"/>
            <a:ext cx="5628298" cy="1168715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n-US" sz="1300" b="1" u="none" strike="noStrike" dirty="0">
                <a:solidFill>
                  <a:srgbClr val="38ACA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The use of an acidified extraction medium ensures robust and reproducible recovery, while the optimized HPLC method provides accurate and reliable quantification suitable for routine cleaning validation in risperidone manufacturing. </a:t>
            </a:r>
            <a:endParaRPr lang="en-US" sz="1300" b="1" u="none" strike="noStrike" dirty="0">
              <a:solidFill>
                <a:srgbClr val="38ACA0"/>
              </a:solidFill>
              <a:effectLst/>
              <a:uFillTx/>
              <a:latin typeface="Gilroy" panose="00000500000000000000" pitchFamily="2" charset="0"/>
            </a:endParaRPr>
          </a:p>
        </p:txBody>
      </p:sp>
      <p:sp>
        <p:nvSpPr>
          <p:cNvPr id="71" name="Rectangle 22"/>
          <p:cNvSpPr/>
          <p:nvPr/>
        </p:nvSpPr>
        <p:spPr>
          <a:xfrm>
            <a:off x="344905" y="5127825"/>
            <a:ext cx="1668379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en-US" sz="1800" b="1" u="none" strike="noStrike" dirty="0">
                <a:solidFill>
                  <a:srgbClr val="38ACA0"/>
                </a:solidFill>
                <a:effectLst/>
                <a:uFillTx/>
                <a:latin typeface="Gilroy" panose="00000500000000000000" pitchFamily="2" charset="0"/>
                <a:ea typeface="Calibri"/>
              </a:rPr>
              <a:t>Conclusions</a:t>
            </a:r>
            <a:endParaRPr lang="en-US" sz="1800" b="1" u="none" strike="noStrike" dirty="0">
              <a:solidFill>
                <a:srgbClr val="38ACA0"/>
              </a:solidFill>
              <a:effectLst/>
              <a:uFillTx/>
              <a:latin typeface="Gilroy" panose="00000500000000000000" pitchFamily="2" charset="0"/>
            </a:endParaRPr>
          </a:p>
        </p:txBody>
      </p:sp>
      <p:sp>
        <p:nvSpPr>
          <p:cNvPr id="72" name="Rectangle 23"/>
          <p:cNvSpPr/>
          <p:nvPr/>
        </p:nvSpPr>
        <p:spPr>
          <a:xfrm>
            <a:off x="6150521" y="2682918"/>
            <a:ext cx="5771837" cy="3672824"/>
          </a:xfrm>
          <a:prstGeom prst="rect">
            <a:avLst/>
          </a:prstGeom>
          <a:solidFill>
            <a:srgbClr val="BEE8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defTabSz="9144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en-US" sz="1800" b="0" u="none" strike="noStrike">
              <a:solidFill>
                <a:srgbClr val="BEE8E3"/>
              </a:solidFill>
              <a:effectLst/>
              <a:uFillTx/>
              <a:latin typeface="Arial"/>
            </a:endParaRPr>
          </a:p>
        </p:txBody>
      </p:sp>
      <p:sp>
        <p:nvSpPr>
          <p:cNvPr id="73" name="Rectangle 24"/>
          <p:cNvSpPr/>
          <p:nvPr/>
        </p:nvSpPr>
        <p:spPr>
          <a:xfrm>
            <a:off x="6244158" y="2686719"/>
            <a:ext cx="2597484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en-US" sz="1800" b="1" u="none" strike="noStrike" dirty="0">
                <a:solidFill>
                  <a:srgbClr val="38ACA0"/>
                </a:solidFill>
                <a:effectLst/>
                <a:uFillTx/>
                <a:latin typeface="Gilroy" panose="00000500000000000000" pitchFamily="2" charset="0"/>
                <a:ea typeface="Calibri"/>
              </a:rPr>
              <a:t>Results and discussion</a:t>
            </a:r>
            <a:endParaRPr lang="en-US" sz="1800" b="1" u="none" strike="noStrike" dirty="0">
              <a:solidFill>
                <a:srgbClr val="38ACA0"/>
              </a:solidFill>
              <a:effectLst/>
              <a:uFillTx/>
              <a:latin typeface="Gilroy" panose="00000500000000000000" pitchFamily="2" charset="0"/>
            </a:endParaRPr>
          </a:p>
        </p:txBody>
      </p:sp>
      <p:pic>
        <p:nvPicPr>
          <p:cNvPr id="77" name="Picture 76"/>
          <p:cNvPicPr/>
          <p:nvPr/>
        </p:nvPicPr>
        <p:blipFill>
          <a:blip r:embed="rId4"/>
          <a:stretch/>
        </p:blipFill>
        <p:spPr>
          <a:xfrm>
            <a:off x="444270" y="3126279"/>
            <a:ext cx="2386440" cy="1024842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8" name="Rectangle 77"/>
          <p:cNvSpPr/>
          <p:nvPr/>
        </p:nvSpPr>
        <p:spPr>
          <a:xfrm>
            <a:off x="2971800" y="2671599"/>
            <a:ext cx="2056320" cy="45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2787272" y="2793209"/>
            <a:ext cx="3157651" cy="229148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100" b="0" u="none" strike="noStrike" dirty="0">
                <a:solidFill>
                  <a:schemeClr val="dk1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Reference substance: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chemeClr val="dk1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Risperidone CRM</a:t>
            </a:r>
          </a:p>
          <a:p>
            <a:pPr>
              <a:lnSpc>
                <a:spcPct val="100000"/>
              </a:lnSpc>
              <a:buClr>
                <a:srgbClr val="000000"/>
              </a:buClr>
            </a:pP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HPLC system and conditions: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analytical column: </a:t>
            </a:r>
            <a:r>
              <a:rPr lang="en-US" sz="1100" b="0" u="none" strike="noStrike" dirty="0" err="1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LiChrospher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 RP Select B 125 mm x 4.0 mm, 5 µm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dirty="0">
                <a:solidFill>
                  <a:srgbClr val="000000"/>
                </a:solidFill>
                <a:latin typeface="Gilroy" panose="00000500000000000000" pitchFamily="2" charset="0"/>
                <a:ea typeface="ArialMT"/>
              </a:rPr>
              <a:t>m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obile phase: 0.25% KH</a:t>
            </a:r>
            <a:r>
              <a:rPr lang="en-US" sz="1100" b="0" u="none" strike="noStrike" baseline="-25000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2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PO</a:t>
            </a:r>
            <a:r>
              <a:rPr lang="en-US" sz="1100" b="0" u="none" strike="noStrike" baseline="-25000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4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 buffer </a:t>
            </a:r>
            <a:r>
              <a:rPr lang="en-US" sz="1100" dirty="0">
                <a:solidFill>
                  <a:srgbClr val="000000"/>
                </a:solidFill>
                <a:latin typeface="Gilroy" panose="00000500000000000000" pitchFamily="2" charset="0"/>
                <a:ea typeface="ArialMT"/>
              </a:rPr>
              <a:t>(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pH 3.0) and Acetonitrile in a 66 : 34 (v/v) ratio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isocratic conditions;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flow rate: 1.0 mL/min</a:t>
            </a:r>
            <a:r>
              <a:rPr lang="mk-MK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.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;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detection wavelength: 235 nm;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column temperature: 35° C;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injection volume: 50 </a:t>
            </a:r>
            <a:r>
              <a:rPr lang="en-US" sz="1100" dirty="0">
                <a:solidFill>
                  <a:srgbClr val="000000"/>
                </a:solidFill>
                <a:latin typeface="Gilroy" panose="00000500000000000000" pitchFamily="2" charset="0"/>
                <a:ea typeface="ArialMT"/>
              </a:rPr>
              <a:t>µ</a:t>
            </a:r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L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</p:txBody>
      </p:sp>
      <p:pic>
        <p:nvPicPr>
          <p:cNvPr id="80" name="Picture 79"/>
          <p:cNvPicPr/>
          <p:nvPr/>
        </p:nvPicPr>
        <p:blipFill>
          <a:blip r:embed="rId5"/>
          <a:stretch/>
        </p:blipFill>
        <p:spPr>
          <a:xfrm>
            <a:off x="9396885" y="2754561"/>
            <a:ext cx="2466642" cy="35314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1" name="TextBox 80"/>
          <p:cNvSpPr txBox="1"/>
          <p:nvPr/>
        </p:nvSpPr>
        <p:spPr>
          <a:xfrm>
            <a:off x="6244158" y="4201453"/>
            <a:ext cx="3033082" cy="2122204"/>
          </a:xfrm>
          <a:prstGeom prst="rect">
            <a:avLst/>
          </a:prstGeom>
          <a:noFill/>
          <a:ln w="0">
            <a:noFill/>
          </a:ln>
        </p:spPr>
        <p:txBody>
          <a:bodyPr wrap="square" lIns="90000" tIns="45000" rIns="90000" bIns="45000" anchor="t">
            <a:spAutoFit/>
          </a:bodyPr>
          <a:lstStyle/>
          <a:p>
            <a:pPr algn="just"/>
            <a:r>
              <a:rPr lang="en-US" sz="1100" b="1" dirty="0">
                <a:latin typeface="Gilroy" panose="00000500000000000000" pitchFamily="2" charset="0"/>
              </a:rPr>
              <a:t>Swab recovery: </a:t>
            </a:r>
            <a:r>
              <a:rPr lang="en-US" sz="1100" dirty="0">
                <a:latin typeface="Gilroy" panose="00000500000000000000" pitchFamily="2" charset="0"/>
              </a:rPr>
              <a:t>acidified methanol achieved recovery &gt;80% (acceptance criterion), while plain methanol gave lower recovery — confirming the acidified medium as the optimal swab solvent for risperidone cleaning validation.</a:t>
            </a:r>
          </a:p>
          <a:p>
            <a:pPr algn="just"/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  <a:ea typeface="ArialMT"/>
            </a:endParaRPr>
          </a:p>
          <a:p>
            <a:pPr algn="just"/>
            <a:r>
              <a:rPr lang="en-US" sz="1100" b="0" u="none" strike="noStrike" dirty="0">
                <a:solidFill>
                  <a:srgbClr val="000000"/>
                </a:solidFill>
                <a:effectLst/>
                <a:uFillTx/>
                <a:latin typeface="Gilroy" panose="00000500000000000000" pitchFamily="2" charset="0"/>
                <a:ea typeface="ArialMT"/>
              </a:rPr>
              <a:t>The HPLC method was validated with respect to selectivity, linearity, precision, and sensitivity, with the limit of detection (LOD) and limit of quantification (LOQ) being determined.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Gilroy" panose="000005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7C6B9E-CDD5-E91F-2D47-3673507374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614" y="3045077"/>
            <a:ext cx="2621261" cy="10931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DE7020-E767-40DE-B87B-970E3FF50EFE}"/>
              </a:ext>
            </a:extLst>
          </p:cNvPr>
          <p:cNvSpPr txBox="1"/>
          <p:nvPr/>
        </p:nvSpPr>
        <p:spPr>
          <a:xfrm>
            <a:off x="853104" y="295055"/>
            <a:ext cx="83150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38ACA0"/>
                </a:solidFill>
                <a:latin typeface="Gilroy" panose="00000500000000000000" pitchFamily="2" charset="0"/>
              </a:rPr>
              <a:t>OPTIMIZATION OF AN HPLC METHOD FOR RISPERIDONE </a:t>
            </a:r>
            <a:endParaRPr lang="en-US" sz="2400" dirty="0">
              <a:solidFill>
                <a:srgbClr val="38ACA0"/>
              </a:solidFill>
              <a:latin typeface="Gilroy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38ACA0"/>
                </a:solidFill>
                <a:latin typeface="Gilroy" panose="00000500000000000000" pitchFamily="2" charset="0"/>
              </a:rPr>
              <a:t>QUANTIFICATION FOR CLEANING VALIDATION PURPOSES</a:t>
            </a:r>
            <a:endParaRPr lang="en-US" sz="2400" dirty="0">
              <a:solidFill>
                <a:srgbClr val="38ACA0"/>
              </a:solidFill>
              <a:latin typeface="Gilroy" panose="00000500000000000000" pitchFamily="2" charset="0"/>
            </a:endParaRPr>
          </a:p>
          <a:p>
            <a:endParaRPr lang="en-US" sz="2400" dirty="0">
              <a:solidFill>
                <a:srgbClr val="38ACA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E625F-B148-CBA8-CB6E-EAF20055C936}"/>
              </a:ext>
            </a:extLst>
          </p:cNvPr>
          <p:cNvSpPr txBox="1"/>
          <p:nvPr/>
        </p:nvSpPr>
        <p:spPr>
          <a:xfrm>
            <a:off x="346936" y="1442153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8ACA0"/>
                </a:solidFill>
                <a:latin typeface="Gilroy" panose="00000500000000000000" pitchFamily="2" charset="0"/>
              </a:rPr>
              <a:t>Introduction &amp; Aim</a:t>
            </a:r>
          </a:p>
          <a:p>
            <a:endParaRPr lang="en-US" b="1" dirty="0">
              <a:solidFill>
                <a:srgbClr val="38ACA0"/>
              </a:solidFill>
              <a:latin typeface="Gilroy" panose="000005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C7E4D9-0B0A-4C48-0A8C-95CC81A6ED76}"/>
              </a:ext>
            </a:extLst>
          </p:cNvPr>
          <p:cNvSpPr txBox="1"/>
          <p:nvPr/>
        </p:nvSpPr>
        <p:spPr>
          <a:xfrm>
            <a:off x="360951" y="1765318"/>
            <a:ext cx="108896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200" dirty="0">
                <a:solidFill>
                  <a:schemeClr val="dk1"/>
                </a:solidFill>
                <a:latin typeface="Gilroy" panose="00000500000000000000" pitchFamily="2" charset="0"/>
              </a:rPr>
              <a:t>Risperidone (a), chemically known as 3-[2-[4-(6-fluoro-1,2-benzoxazol-3-yl)piperidin-1-yl]ethyl]-2-methyl-6,7,8,9-tetrahydropyridol[1,2-a]pyrimidin-4-one, is indicated for the treatment of schizophrenia, bipolar disorder and related psychiatric conditions.</a:t>
            </a:r>
            <a:endParaRPr lang="en-US" sz="1200" dirty="0">
              <a:solidFill>
                <a:srgbClr val="000000"/>
              </a:solidFill>
              <a:latin typeface="Gilroy" panose="00000500000000000000" pitchFamily="2" charset="0"/>
            </a:endParaRPr>
          </a:p>
          <a:p>
            <a:pPr algn="just">
              <a:lnSpc>
                <a:spcPct val="100000"/>
              </a:lnSpc>
            </a:pPr>
            <a:r>
              <a:rPr lang="en-US" sz="1200" dirty="0">
                <a:solidFill>
                  <a:schemeClr val="dk1"/>
                </a:solidFill>
                <a:latin typeface="Gilroy" panose="00000500000000000000" pitchFamily="2" charset="0"/>
              </a:rPr>
              <a:t>The aim of this study was to optimize the swabbing procedure and high performance liquid chromatography (HPLC) method conditions for risperidone cleaning validation.</a:t>
            </a:r>
            <a:endParaRPr lang="en-US" sz="1200" dirty="0">
              <a:solidFill>
                <a:srgbClr val="000000"/>
              </a:solidFill>
              <a:latin typeface="Gilroy" panose="00000500000000000000" pitchFamily="2" charset="0"/>
            </a:endParaRPr>
          </a:p>
          <a:p>
            <a:endParaRPr lang="en-US" sz="12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9952DE5-0BDE-8710-BD8F-796DECF90ADB}"/>
              </a:ext>
            </a:extLst>
          </p:cNvPr>
          <p:cNvCxnSpPr>
            <a:cxnSpLocks/>
          </p:cNvCxnSpPr>
          <p:nvPr/>
        </p:nvCxnSpPr>
        <p:spPr>
          <a:xfrm flipV="1">
            <a:off x="197062" y="2662989"/>
            <a:ext cx="1158496" cy="2184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99F33425-DEEC-74CE-9841-6202D48DFE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642" y="2802280"/>
            <a:ext cx="72584" cy="7029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E40824B-5656-61DE-BCE8-DBED2E7840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144" y="1578477"/>
            <a:ext cx="72584" cy="7029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6C6605D-A983-21DC-3A0E-073ACF5027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8456" y="2818323"/>
            <a:ext cx="72584" cy="70292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C88E83E-AA4C-5975-BC68-6FF396EE18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6271" y="5370403"/>
            <a:ext cx="72584" cy="70292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DF13FC4-50BC-9E1D-8E7B-C6C708A3AC78}"/>
              </a:ext>
            </a:extLst>
          </p:cNvPr>
          <p:cNvSpPr/>
          <p:nvPr/>
        </p:nvSpPr>
        <p:spPr>
          <a:xfrm>
            <a:off x="335102" y="1499185"/>
            <a:ext cx="10910414" cy="1089824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27">
            <a:extLst>
              <a:ext uri="{FF2B5EF4-FFF2-40B4-BE49-F238E27FC236}">
                <a16:creationId xmlns:a16="http://schemas.microsoft.com/office/drawing/2014/main" id="{6280D63E-62C7-A77D-8770-CCDB73EAD036}"/>
              </a:ext>
            </a:extLst>
          </p:cNvPr>
          <p:cNvSpPr/>
          <p:nvPr/>
        </p:nvSpPr>
        <p:spPr>
          <a:xfrm>
            <a:off x="11558880" y="87840"/>
            <a:ext cx="564480" cy="367920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8000" dist="126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en-US" sz="1400" b="0" u="none" strike="noStrike" dirty="0">
                <a:solidFill>
                  <a:schemeClr val="dk1"/>
                </a:solidFill>
                <a:effectLst/>
                <a:uFillTx/>
                <a:latin typeface="Arial"/>
              </a:rPr>
              <a:t>000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</a:majorFont>
      <a:minorFont>
        <a:latin typeface="Arial" panose="020B060402020202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  <a:ln w="2540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1990</TotalTime>
  <Words>356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 Narrow</vt:lpstr>
      <vt:lpstr>Gilroy</vt:lpstr>
      <vt:lpstr>Times New Roman</vt:lpstr>
      <vt:lpstr>Arial</vt:lpstr>
      <vt:lpstr>Wingdings</vt:lpstr>
      <vt:lpstr>OpenSymbol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&amp; instructions for e-poster</dc:title>
  <dc:subject/>
  <dc:creator>Marinela Cvetanoska</dc:creator>
  <dc:description/>
  <cp:lastModifiedBy>Кристина Грнчаровска</cp:lastModifiedBy>
  <cp:revision>74</cp:revision>
  <dcterms:created xsi:type="dcterms:W3CDTF">2025-07-07T08:04:39Z</dcterms:created>
  <dcterms:modified xsi:type="dcterms:W3CDTF">2026-09-11T13:12:38Z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0x0101005B57862AA191F54AA52D5C0E2D7CEB1F</vt:lpwstr>
  </property>
  <property fmtid="{D5CDD505-2E9C-101B-9397-08002B2CF9AE}" pid="3" name="PresentationFormat">
    <vt:lpwstr>Widescreen</vt:lpwstr>
  </property>
  <property fmtid="{D5CDD505-2E9C-101B-9397-08002B2CF9AE}" pid="4" name="Slides">
    <vt:i4>7</vt:i4>
  </property>
</Properties>
</file>