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522" r:id="rId7"/>
    <p:sldId id="523" r:id="rId8"/>
    <p:sldId id="520" r:id="rId9"/>
  </p:sldIdLst>
  <p:sldSz cx="12192000" cy="6858000"/>
  <p:notesSz cx="6858000" cy="9144000"/>
  <p:embeddedFontLst>
    <p:embeddedFont>
      <p:font typeface="Aptos Black" panose="020B0604020202020204" charset="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Lucida Bright" panose="02040602050505020304" pitchFamily="18" charset="0"/>
      <p:regular r:id="rId16"/>
      <p:bold r:id="rId17"/>
      <p:italic r:id="rId18"/>
      <p:boldItalic r:id="rId19"/>
    </p:embeddedFont>
    <p:embeddedFont>
      <p:font typeface="Arial Narrow" panose="020B0606020202030204" pitchFamily="34" charset="0"/>
      <p:regular r:id="rId20"/>
      <p:bold r:id="rId21"/>
      <p:italic r:id="rId22"/>
      <p:boldItalic r:id="rId23"/>
    </p:embeddedFont>
    <p:embeddedFont>
      <p:font typeface="Arial Rounded MT Bold" panose="020F0704030504030204" pitchFamily="34" charset="0"/>
      <p:regular r:id="rId24"/>
    </p:embeddedFont>
    <p:embeddedFont>
      <p:font typeface="PF BeauSans Pro" panose="02000800000000020004" charset="0"/>
      <p:bold r:id="rId25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8E9"/>
    <a:srgbClr val="6E4968"/>
    <a:srgbClr val="724B6B"/>
    <a:srgbClr val="6F4968"/>
    <a:srgbClr val="724C6B"/>
    <a:srgbClr val="764E6F"/>
    <a:srgbClr val="425C70"/>
    <a:srgbClr val="AEAEAE"/>
    <a:srgbClr val="F2F2F2"/>
    <a:srgbClr val="F8E4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3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slide" Target="slide5.xml"/><Relationship Id="rId3" Type="http://schemas.openxmlformats.org/officeDocument/2006/relationships/image" Target="../media/image3.png"/><Relationship Id="rId7" Type="http://schemas.openxmlformats.org/officeDocument/2006/relationships/slide" Target="slide3.xm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5.png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-68826" y="11789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latin typeface="Arial Narrow" panose="020B0606020202030204" pitchFamily="34" charset="0"/>
              </a:rPr>
              <a:t>th</a:t>
            </a:r>
            <a:r>
              <a:rPr lang="en-US" sz="1600" dirty="0"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latin typeface="Arial Narrow" panose="020B0606020202030204" pitchFamily="34" charset="0"/>
              </a:rPr>
              <a:t>Ohrid</a:t>
            </a:r>
            <a:r>
              <a:rPr lang="en-US" sz="1600" dirty="0">
                <a:latin typeface="Arial Narrow" panose="020B0606020202030204" pitchFamily="34" charset="0"/>
              </a:rPr>
              <a:t>, Macedonia</a:t>
            </a:r>
            <a:endParaRPr lang="mk-MK" sz="1600" dirty="0"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965" y="197112"/>
            <a:ext cx="11537702" cy="1157764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000" b="1" dirty="0">
                <a:latin typeface="Arial Rounded MT Bold" panose="020F0704030504030204" pitchFamily="34" charset="0"/>
              </a:rPr>
              <a:t>Rietveld Structural Analysis and Electrocatalytic Activity of GdMn</a:t>
            </a:r>
            <a:r>
              <a:rPr lang="en-US" sz="2000" b="1" baseline="-25000" dirty="0">
                <a:latin typeface="Arial Rounded MT Bold" panose="020F0704030504030204" pitchFamily="34" charset="0"/>
              </a:rPr>
              <a:t>0.5</a:t>
            </a:r>
            <a:r>
              <a:rPr lang="en-US" sz="2000" b="1" dirty="0">
                <a:latin typeface="Arial Rounded MT Bold" panose="020F0704030504030204" pitchFamily="34" charset="0"/>
              </a:rPr>
              <a:t>M</a:t>
            </a:r>
            <a:r>
              <a:rPr lang="en-US" sz="2000" b="1" baseline="-25000" dirty="0">
                <a:latin typeface="Arial Rounded MT Bold" panose="020F0704030504030204" pitchFamily="34" charset="0"/>
              </a:rPr>
              <a:t>0.5</a:t>
            </a:r>
            <a:r>
              <a:rPr lang="en-US" sz="2000" b="1" dirty="0">
                <a:latin typeface="Arial Rounded MT Bold" panose="020F0704030504030204" pitchFamily="34" charset="0"/>
              </a:rPr>
              <a:t>O</a:t>
            </a:r>
            <a:r>
              <a:rPr lang="en-US" sz="2000" b="1" baseline="-25000" dirty="0">
                <a:latin typeface="Arial Rounded MT Bold" panose="020F0704030504030204" pitchFamily="34" charset="0"/>
              </a:rPr>
              <a:t>3</a:t>
            </a:r>
            <a:r>
              <a:rPr lang="en-US" sz="2000" b="1" dirty="0">
                <a:latin typeface="Arial Rounded MT Bold" panose="020F0704030504030204" pitchFamily="34" charset="0"/>
              </a:rPr>
              <a:t> (M = Cr, Fe, Co) Double Perovskites toward Hydroxide Oxidation and Hydrogen Evolution Reactions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algn="ctr"/>
            <a:endParaRPr lang="en-US" sz="2200" b="1" cap="all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932655"/>
            <a:ext cx="12762271" cy="5155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aseline="30000" dirty="0">
                <a:effectLst/>
                <a:latin typeface="Arial Narrow" panose="020B0606020202030204" pitchFamily="34" charset="0"/>
                <a:ea typeface="Arial Unicode MS"/>
              </a:rPr>
              <a:t>a</a:t>
            </a:r>
            <a:r>
              <a:rPr lang="en-US" sz="1400" dirty="0">
                <a:effectLst/>
                <a:latin typeface="Arial Narrow" panose="020B0606020202030204" pitchFamily="34" charset="0"/>
                <a:ea typeface="Arial Unicode MS"/>
              </a:rPr>
              <a:t> Besarta </a:t>
            </a:r>
            <a:r>
              <a:rPr lang="en-US" sz="1400" dirty="0" err="1">
                <a:effectLst/>
                <a:latin typeface="Arial Narrow" panose="020B0606020202030204" pitchFamily="34" charset="0"/>
                <a:ea typeface="Arial Unicode MS"/>
              </a:rPr>
              <a:t>Cheliku</a:t>
            </a:r>
            <a:r>
              <a:rPr lang="en-US" sz="1400" dirty="0">
                <a:effectLst/>
                <a:latin typeface="Arial Narrow" panose="020B0606020202030204" pitchFamily="34" charset="0"/>
                <a:ea typeface="Arial Unicode MS"/>
              </a:rPr>
              <a:t> Ramadani</a:t>
            </a:r>
            <a:r>
              <a:rPr lang="en-US" sz="1400" baseline="30000" dirty="0">
                <a:effectLst/>
                <a:latin typeface="Arial Narrow" panose="020B0606020202030204" pitchFamily="34" charset="0"/>
                <a:ea typeface="Arial Unicode MS"/>
              </a:rPr>
              <a:t> a</a:t>
            </a:r>
            <a:r>
              <a:rPr lang="en-US" sz="1400" u="sng" dirty="0">
                <a:effectLst/>
                <a:latin typeface="Arial Narrow" panose="020B0606020202030204" pitchFamily="34" charset="0"/>
                <a:ea typeface="Arial Unicode MS"/>
              </a:rPr>
              <a:t> Jeta </a:t>
            </a:r>
            <a:r>
              <a:rPr lang="en-US" sz="1400" u="sng" dirty="0" err="1">
                <a:effectLst/>
                <a:latin typeface="Arial Narrow" panose="020B0606020202030204" pitchFamily="34" charset="0"/>
                <a:ea typeface="Arial Unicode MS"/>
              </a:rPr>
              <a:t>Sela,</a:t>
            </a:r>
            <a:r>
              <a:rPr lang="en-US" sz="1400" baseline="30000" dirty="0" err="1">
                <a:effectLst/>
                <a:latin typeface="Arial Narrow" panose="020B0606020202030204" pitchFamily="34" charset="0"/>
                <a:ea typeface="Arial Unicode MS"/>
              </a:rPr>
              <a:t>b</a:t>
            </a:r>
            <a:r>
              <a:rPr lang="en-US" sz="1400" dirty="0">
                <a:effectLst/>
                <a:latin typeface="Arial Narrow" panose="020B0606020202030204" pitchFamily="34" charset="0"/>
                <a:ea typeface="Arial Unicode MS"/>
              </a:rPr>
              <a:t> Leon </a:t>
            </a:r>
            <a:r>
              <a:rPr lang="en-US" sz="1400" dirty="0" err="1">
                <a:effectLst/>
                <a:latin typeface="Arial Narrow" panose="020B0606020202030204" pitchFamily="34" charset="0"/>
                <a:ea typeface="Arial Unicode MS"/>
              </a:rPr>
              <a:t>Stojanov,</a:t>
            </a:r>
            <a:r>
              <a:rPr lang="en-US" sz="1400" baseline="30000" dirty="0" err="1">
                <a:effectLst/>
                <a:latin typeface="Arial Narrow" panose="020B0606020202030204" pitchFamily="34" charset="0"/>
                <a:ea typeface="Arial Unicode MS"/>
              </a:rPr>
              <a:t>c</a:t>
            </a:r>
            <a:r>
              <a:rPr lang="en-US" sz="1400" dirty="0">
                <a:effectLst/>
                <a:latin typeface="Arial Narrow" panose="020B0606020202030204" pitchFamily="34" charset="0"/>
                <a:ea typeface="Arial Unicode MS"/>
              </a:rPr>
              <a:t> </a:t>
            </a:r>
            <a:r>
              <a:rPr lang="en-US" sz="14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David Jovanov,</a:t>
            </a:r>
            <a:r>
              <a:rPr lang="en-US" sz="1400" baseline="30000" dirty="0">
                <a:effectLst/>
                <a:latin typeface="Arial Narrow" panose="020B0606020202030204" pitchFamily="34" charset="0"/>
                <a:ea typeface="Arial Unicode MS"/>
              </a:rPr>
              <a:t> c</a:t>
            </a:r>
            <a:r>
              <a:rPr lang="en-US" sz="1400" dirty="0">
                <a:effectLst/>
                <a:latin typeface="Arial Narrow" panose="020B0606020202030204" pitchFamily="34" charset="0"/>
                <a:ea typeface="Arial Unicode MS"/>
              </a:rPr>
              <a:t> Miha </a:t>
            </a:r>
            <a:r>
              <a:rPr lang="en-US" sz="1400" dirty="0" err="1">
                <a:effectLst/>
                <a:latin typeface="Arial Narrow" panose="020B0606020202030204" pitchFamily="34" charset="0"/>
                <a:ea typeface="Arial Unicode MS"/>
              </a:rPr>
              <a:t>Bukleski,</a:t>
            </a:r>
            <a:r>
              <a:rPr lang="en-US" sz="1400" baseline="30000" dirty="0" err="1">
                <a:effectLst/>
                <a:latin typeface="Arial Narrow" panose="020B0606020202030204" pitchFamily="34" charset="0"/>
                <a:ea typeface="Arial Unicode MS"/>
              </a:rPr>
              <a:t>c</a:t>
            </a:r>
            <a:r>
              <a:rPr lang="en-US" sz="1400" dirty="0">
                <a:effectLst/>
                <a:latin typeface="Arial Narrow" panose="020B0606020202030204" pitchFamily="34" charset="0"/>
                <a:ea typeface="Arial Unicode MS"/>
              </a:rPr>
              <a:t> Arianit A. </a:t>
            </a:r>
            <a:r>
              <a:rPr lang="en-US" sz="1400" dirty="0" err="1">
                <a:effectLst/>
                <a:latin typeface="Arial Narrow" panose="020B0606020202030204" pitchFamily="34" charset="0"/>
                <a:ea typeface="Arial Unicode MS"/>
              </a:rPr>
              <a:t>Reka,</a:t>
            </a:r>
            <a:r>
              <a:rPr lang="en-US" sz="1400" baseline="30000" dirty="0" err="1">
                <a:effectLst/>
                <a:latin typeface="Arial Narrow" panose="020B0606020202030204" pitchFamily="34" charset="0"/>
                <a:ea typeface="Arial Unicode MS"/>
              </a:rPr>
              <a:t>b</a:t>
            </a:r>
            <a:r>
              <a:rPr lang="en-US" sz="1400" dirty="0">
                <a:effectLst/>
                <a:latin typeface="Arial Narrow" panose="020B0606020202030204" pitchFamily="34" charset="0"/>
                <a:ea typeface="Arial Unicode MS"/>
              </a:rPr>
              <a:t> Valentin </a:t>
            </a:r>
            <a:r>
              <a:rPr lang="en-US" sz="1400" dirty="0" err="1">
                <a:effectLst/>
                <a:latin typeface="Arial Narrow" panose="020B0606020202030204" pitchFamily="34" charset="0"/>
                <a:ea typeface="Arial Unicode MS"/>
              </a:rPr>
              <a:t>Mirceski</a:t>
            </a:r>
            <a:r>
              <a:rPr lang="en-US" sz="1400" baseline="30000" dirty="0" err="1">
                <a:effectLst/>
                <a:latin typeface="Arial Narrow" panose="020B0606020202030204" pitchFamily="34" charset="0"/>
                <a:ea typeface="Arial Unicode MS"/>
              </a:rPr>
              <a:t>c</a:t>
            </a:r>
            <a:r>
              <a:rPr lang="en-US" sz="1400" dirty="0">
                <a:effectLst/>
                <a:latin typeface="Arial Narrow" panose="020B0606020202030204" pitchFamily="34" charset="0"/>
                <a:ea typeface="Arial Unicode MS"/>
              </a:rPr>
              <a:t> and </a:t>
            </a:r>
            <a:r>
              <a:rPr lang="en-US" sz="1400" dirty="0" err="1">
                <a:effectLst/>
                <a:latin typeface="Arial Narrow" panose="020B0606020202030204" pitchFamily="34" charset="0"/>
                <a:ea typeface="Arial Unicode MS"/>
              </a:rPr>
              <a:t>Slobotka</a:t>
            </a:r>
            <a:r>
              <a:rPr lang="en-US" sz="1400" dirty="0">
                <a:effectLst/>
                <a:latin typeface="Arial Narrow" panose="020B0606020202030204" pitchFamily="34" charset="0"/>
                <a:ea typeface="Arial Unicode MS"/>
              </a:rPr>
              <a:t> </a:t>
            </a:r>
            <a:r>
              <a:rPr lang="en-US" sz="1400" dirty="0" err="1">
                <a:effectLst/>
                <a:latin typeface="Arial Narrow" panose="020B0606020202030204" pitchFamily="34" charset="0"/>
                <a:ea typeface="Arial Unicode MS"/>
              </a:rPr>
              <a:t>Aleksovska</a:t>
            </a:r>
            <a:r>
              <a:rPr lang="en-US" sz="1400" baseline="30000" dirty="0" err="1">
                <a:effectLst/>
                <a:latin typeface="Arial Narrow" panose="020B0606020202030204" pitchFamily="34" charset="0"/>
                <a:ea typeface="Arial Unicode MS"/>
              </a:rPr>
              <a:t>c</a:t>
            </a:r>
            <a:r>
              <a:rPr lang="en-US" sz="1400" baseline="30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*</a:t>
            </a:r>
          </a:p>
          <a:p>
            <a:pPr algn="ctr"/>
            <a:r>
              <a:rPr lang="en-US" sz="1350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   1</a:t>
            </a:r>
            <a:r>
              <a:rPr lang="en-US" sz="135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350" dirty="0">
                <a:latin typeface="Arial Narrow" panose="020B0606020202030204" pitchFamily="34" charset="0"/>
              </a:rPr>
              <a:t>Mother Teresa University, Skopje, North Macedonia</a:t>
            </a:r>
            <a:r>
              <a:rPr lang="en-US" sz="1350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350" dirty="0">
                <a:latin typeface="Arial Narrow" panose="020B0606020202030204" pitchFamily="34" charset="0"/>
              </a:rPr>
              <a:t>University of Tetovo, Tetovo, North Macedonia</a:t>
            </a:r>
            <a:r>
              <a:rPr lang="en-US" sz="135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350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en-US" sz="135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350" dirty="0">
                <a:latin typeface="Arial Narrow" panose="020B0606020202030204" pitchFamily="34" charset="0"/>
              </a:rPr>
              <a:t>Ss. Cyril and Methodius University, Skopje, North Macedonia</a:t>
            </a:r>
            <a:endParaRPr lang="en-US" sz="135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8" y="258988"/>
            <a:ext cx="757233" cy="812728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095626" y="-67359"/>
            <a:ext cx="1096374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PSSE-P10</a:t>
            </a:r>
            <a:endParaRPr lang="en-US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3037BB0A-AB04-F71D-AC8A-741344FD032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4729938"/>
                  </p:ext>
                </p:extLst>
              </p:nvPr>
            </p:nvGraphicFramePr>
            <p:xfrm>
              <a:off x="1078524" y="1540199"/>
              <a:ext cx="4851256" cy="2633216"/>
            </p:xfrm>
            <a:graphic>
              <a:graphicData uri="http://schemas.microsoft.com/office/powerpoint/2016/slidezoom">
                <pslz:sldZm>
                  <pslz:sldZmObj sldId="289" cId="3882071417">
                    <pslz:zmPr id="{EEA394D1-0098-45BC-8030-3A61BC2A83B6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851256" cy="263321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3" name="Slide Zoom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3037BB0A-AB04-F71D-AC8A-741344FD03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8524" y="1540199"/>
                <a:ext cx="4851256" cy="263321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11" name="Slide Zoom 10">
                <a:extLst>
                  <a:ext uri="{FF2B5EF4-FFF2-40B4-BE49-F238E27FC236}">
                    <a16:creationId xmlns:a16="http://schemas.microsoft.com/office/drawing/2014/main" id="{58B52F34-74FE-D3BE-3C55-EFF4908D8A8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83789230"/>
                  </p:ext>
                </p:extLst>
              </p:nvPr>
            </p:nvGraphicFramePr>
            <p:xfrm>
              <a:off x="6646986" y="1464180"/>
              <a:ext cx="4655974" cy="2530032"/>
            </p:xfrm>
            <a:graphic>
              <a:graphicData uri="http://schemas.microsoft.com/office/powerpoint/2016/slidezoom">
                <pslz:sldZm>
                  <pslz:sldZmObj sldId="522" cId="2714850858">
                    <pslz:zmPr id="{2B7260D5-DF9F-4FBC-9116-BEBE99821A1B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655974" cy="253003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1" name="Slide Zoom 10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58B52F34-74FE-D3BE-3C55-EFF4908D8A8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46986" y="1464180"/>
                <a:ext cx="4655974" cy="253003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15" name="Slide Zoom 14">
                <a:extLst>
                  <a:ext uri="{FF2B5EF4-FFF2-40B4-BE49-F238E27FC236}">
                    <a16:creationId xmlns:a16="http://schemas.microsoft.com/office/drawing/2014/main" id="{D468C916-BDFF-4D99-9C05-EDC3035DB12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12399083"/>
                  </p:ext>
                </p:extLst>
              </p:nvPr>
            </p:nvGraphicFramePr>
            <p:xfrm>
              <a:off x="1078523" y="4389175"/>
              <a:ext cx="4851256" cy="2271713"/>
            </p:xfrm>
            <a:graphic>
              <a:graphicData uri="http://schemas.microsoft.com/office/powerpoint/2016/slidezoom">
                <pslz:sldZm>
                  <pslz:sldZmObj sldId="523" cId="2282187176">
                    <pslz:zmPr id="{08E6A251-29FC-4E04-808A-FB1CF25676D3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851256" cy="227171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5" name="Slide Zoom 14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D468C916-BDFF-4D99-9C05-EDC3035DB1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78523" y="4389175"/>
                <a:ext cx="4851256" cy="227171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17" name="Slide Zoom 16">
                <a:extLst>
                  <a:ext uri="{FF2B5EF4-FFF2-40B4-BE49-F238E27FC236}">
                    <a16:creationId xmlns:a16="http://schemas.microsoft.com/office/drawing/2014/main" id="{EF6AB156-BEC0-ABEC-2444-406A96A185A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58020327"/>
                  </p:ext>
                </p:extLst>
              </p:nvPr>
            </p:nvGraphicFramePr>
            <p:xfrm>
              <a:off x="6646986" y="4173415"/>
              <a:ext cx="4655974" cy="2530032"/>
            </p:xfrm>
            <a:graphic>
              <a:graphicData uri="http://schemas.microsoft.com/office/powerpoint/2016/slidezoom">
                <pslz:sldZm>
                  <pslz:sldZmObj sldId="520" cId="3623509772">
                    <pslz:zmPr id="{2F931517-370F-4066-9799-472774D96D56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655974" cy="253003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7" name="Slide Zoom 16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EF6AB156-BEC0-ABEC-2444-406A96A185A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46986" y="4173415"/>
                <a:ext cx="4655974" cy="253003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91D4041-D45E-25A0-954D-BD8DAB848B1C}"/>
              </a:ext>
            </a:extLst>
          </p:cNvPr>
          <p:cNvSpPr/>
          <p:nvPr/>
        </p:nvSpPr>
        <p:spPr>
          <a:xfrm>
            <a:off x="10231336" y="4914650"/>
            <a:ext cx="1722490" cy="1713573"/>
          </a:xfrm>
          <a:prstGeom prst="roundRect">
            <a:avLst/>
          </a:prstGeom>
          <a:solidFill>
            <a:srgbClr val="C6D8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76C44F2-C7A5-D7E7-572E-54E4376A5370}"/>
              </a:ext>
            </a:extLst>
          </p:cNvPr>
          <p:cNvSpPr/>
          <p:nvPr/>
        </p:nvSpPr>
        <p:spPr>
          <a:xfrm>
            <a:off x="241364" y="1349551"/>
            <a:ext cx="1595673" cy="1596261"/>
          </a:xfrm>
          <a:prstGeom prst="roundRect">
            <a:avLst/>
          </a:prstGeom>
          <a:solidFill>
            <a:srgbClr val="C6D8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19756D-83B1-C1B1-F637-EB26BCC9FF0C}"/>
              </a:ext>
            </a:extLst>
          </p:cNvPr>
          <p:cNvGrpSpPr/>
          <p:nvPr/>
        </p:nvGrpSpPr>
        <p:grpSpPr>
          <a:xfrm flipV="1">
            <a:off x="9127793" y="2387606"/>
            <a:ext cx="2902205" cy="4712450"/>
            <a:chOff x="2222432" y="12329817"/>
            <a:chExt cx="3217882" cy="78495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D1B44EA-2013-A2A2-2A9C-DB2D2039F3DB}"/>
                </a:ext>
              </a:extLst>
            </p:cNvPr>
            <p:cNvSpPr txBox="1"/>
            <p:nvPr/>
          </p:nvSpPr>
          <p:spPr>
            <a:xfrm>
              <a:off x="2865151" y="12335597"/>
              <a:ext cx="2575163" cy="7843779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0" rIns="0" rtlCol="0">
              <a:spAutoFit/>
            </a:bodyPr>
            <a:lstStyle/>
            <a:p>
              <a:endParaRPr lang="en-US" sz="300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1C4859">
                      <a:alpha val="40000"/>
                    </a:srgbClr>
                  </a:outerShdw>
                </a:effectLst>
                <a:latin typeface="Lucida Bright" panose="02040602050505020304" pitchFamily="18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FAC6BA2-433C-A7E9-416A-246CB3E23678}"/>
                </a:ext>
              </a:extLst>
            </p:cNvPr>
            <p:cNvSpPr txBox="1"/>
            <p:nvPr/>
          </p:nvSpPr>
          <p:spPr>
            <a:xfrm>
              <a:off x="2222432" y="12329817"/>
              <a:ext cx="2575164" cy="7843780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0" rIns="0" rtlCol="0">
              <a:spAutoFit/>
            </a:bodyPr>
            <a:lstStyle/>
            <a:p>
              <a:endParaRPr lang="en-US" sz="300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1C4859">
                      <a:alpha val="40000"/>
                    </a:srgbClr>
                  </a:outerShdw>
                </a:effectLst>
                <a:latin typeface="Lucida Bright" panose="02040602050505020304" pitchFamily="18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CB02DFA-2C1A-1364-4D22-C30AA4240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308" y="0"/>
            <a:ext cx="1218552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B552C1-1D5C-38A6-C6D6-4AE77EC39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915" y="17685"/>
            <a:ext cx="1423788" cy="9491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23D416-FC24-5117-386A-0254B61B1CCB}"/>
              </a:ext>
            </a:extLst>
          </p:cNvPr>
          <p:cNvSpPr txBox="1"/>
          <p:nvPr/>
        </p:nvSpPr>
        <p:spPr>
          <a:xfrm>
            <a:off x="4202703" y="58585"/>
            <a:ext cx="4473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ptos Black" panose="020B0004020202020204" pitchFamily="34" charset="0"/>
                <a:cs typeface="Aharoni" panose="02010803020104030203" pitchFamily="2" charset="-79"/>
              </a:rPr>
              <a:t>INTRODUCTION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87B5BFC-B24E-BE30-184D-7FC75D39C83E}"/>
              </a:ext>
            </a:extLst>
          </p:cNvPr>
          <p:cNvSpPr/>
          <p:nvPr/>
        </p:nvSpPr>
        <p:spPr>
          <a:xfrm>
            <a:off x="0" y="1264881"/>
            <a:ext cx="11934660" cy="1411056"/>
          </a:xfrm>
          <a:prstGeom prst="roundRect">
            <a:avLst/>
          </a:prstGeom>
          <a:solidFill>
            <a:schemeClr val="tx2">
              <a:lumMod val="75000"/>
              <a:lumOff val="2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678AFD-DCD3-23BB-7325-6462A2DA1832}"/>
              </a:ext>
            </a:extLst>
          </p:cNvPr>
          <p:cNvSpPr txBox="1"/>
          <p:nvPr/>
        </p:nvSpPr>
        <p:spPr>
          <a:xfrm>
            <a:off x="195166" y="1417615"/>
            <a:ext cx="115443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solidFill>
                  <a:schemeClr val="bg1"/>
                </a:solidFill>
              </a:rPr>
              <a:t>Perovskite oxides have attracted considerable scientific interest due to their structural versatility and remarkable functional properties. Partial substitution of Mn at the B-site with transition-metal ions provides an effective approach for tailoring their crystal structure, lattice distortion, and catalytic behavior. </a:t>
            </a:r>
          </a:p>
          <a:p>
            <a:pPr algn="just"/>
            <a:r>
              <a:rPr lang="en-US" sz="1400" b="1" dirty="0">
                <a:solidFill>
                  <a:schemeClr val="bg1"/>
                </a:solidFill>
              </a:rPr>
              <a:t>This study presents the synthesis and comprehensive characterization of </a:t>
            </a:r>
            <a:r>
              <a:rPr lang="en-US" sz="1400" b="1" dirty="0" err="1">
                <a:solidFill>
                  <a:schemeClr val="bg1"/>
                </a:solidFill>
              </a:rPr>
              <a:t>GdMn</a:t>
            </a:r>
            <a:r>
              <a:rPr lang="en-US" sz="1400" b="1" dirty="0">
                <a:solidFill>
                  <a:schemeClr val="bg1"/>
                </a:solidFill>
              </a:rPr>
              <a:t>₀.₅M₀.₅O₃ (M = Cr, Fe, Co) perovskites, with particular emphasis on the relationship between B-site composition, structural features, and electrocatalytic performance.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Minus Sign 12">
            <a:extLst>
              <a:ext uri="{FF2B5EF4-FFF2-40B4-BE49-F238E27FC236}">
                <a16:creationId xmlns:a16="http://schemas.microsoft.com/office/drawing/2014/main" id="{5A59E3FD-6A51-EAE7-2170-2610DEE42B76}"/>
              </a:ext>
            </a:extLst>
          </p:cNvPr>
          <p:cNvSpPr/>
          <p:nvPr/>
        </p:nvSpPr>
        <p:spPr>
          <a:xfrm>
            <a:off x="2742443" y="477373"/>
            <a:ext cx="10905056" cy="707886"/>
          </a:xfrm>
          <a:prstGeom prst="mathMinus">
            <a:avLst/>
          </a:prstGeom>
          <a:solidFill>
            <a:srgbClr val="C6D8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inus Sign 21">
            <a:extLst>
              <a:ext uri="{FF2B5EF4-FFF2-40B4-BE49-F238E27FC236}">
                <a16:creationId xmlns:a16="http://schemas.microsoft.com/office/drawing/2014/main" id="{6815AD61-71A3-8801-B3D1-3409DB5277EA}"/>
              </a:ext>
            </a:extLst>
          </p:cNvPr>
          <p:cNvSpPr/>
          <p:nvPr/>
        </p:nvSpPr>
        <p:spPr>
          <a:xfrm>
            <a:off x="-3816458" y="720855"/>
            <a:ext cx="10905056" cy="707886"/>
          </a:xfrm>
          <a:prstGeom prst="mathMinus">
            <a:avLst/>
          </a:prstGeom>
          <a:solidFill>
            <a:srgbClr val="C6D8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962DAEE-9055-D41D-58B4-4EAA7C02B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37" y="2739900"/>
            <a:ext cx="11006893" cy="4025942"/>
          </a:xfrm>
          <a:prstGeom prst="rect">
            <a:avLst/>
          </a:prstGeom>
        </p:spPr>
      </p:pic>
      <p:sp>
        <p:nvSpPr>
          <p:cNvPr id="19" name="Minus Sign 18">
            <a:extLst>
              <a:ext uri="{FF2B5EF4-FFF2-40B4-BE49-F238E27FC236}">
                <a16:creationId xmlns:a16="http://schemas.microsoft.com/office/drawing/2014/main" id="{E2ED4869-55CA-4207-D705-5D8A38C786C5}"/>
              </a:ext>
            </a:extLst>
          </p:cNvPr>
          <p:cNvSpPr/>
          <p:nvPr/>
        </p:nvSpPr>
        <p:spPr>
          <a:xfrm>
            <a:off x="-2374652" y="5988779"/>
            <a:ext cx="10905056" cy="707886"/>
          </a:xfrm>
          <a:prstGeom prst="mathMinus">
            <a:avLst/>
          </a:prstGeom>
          <a:solidFill>
            <a:srgbClr val="C6D8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inus Sign 23">
            <a:extLst>
              <a:ext uri="{FF2B5EF4-FFF2-40B4-BE49-F238E27FC236}">
                <a16:creationId xmlns:a16="http://schemas.microsoft.com/office/drawing/2014/main" id="{41E91507-565E-98AD-BF29-8D48F117EC08}"/>
              </a:ext>
            </a:extLst>
          </p:cNvPr>
          <p:cNvSpPr/>
          <p:nvPr/>
        </p:nvSpPr>
        <p:spPr>
          <a:xfrm>
            <a:off x="5269501" y="5784681"/>
            <a:ext cx="10905056" cy="707886"/>
          </a:xfrm>
          <a:prstGeom prst="mathMinus">
            <a:avLst/>
          </a:prstGeom>
          <a:solidFill>
            <a:srgbClr val="C6D8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2F655B-6AC9-09F9-1257-A35FF8AC2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50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888513-FF72-C6AC-BF2F-0486D95C3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32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87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C90351-83A3-97EE-20E2-AEC72992F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28A170-2015-8A3B-3045-12CF3C1238BF}"/>
              </a:ext>
            </a:extLst>
          </p:cNvPr>
          <p:cNvSpPr txBox="1"/>
          <p:nvPr/>
        </p:nvSpPr>
        <p:spPr>
          <a:xfrm>
            <a:off x="177166" y="182880"/>
            <a:ext cx="785736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2">
                    <a:lumMod val="25000"/>
                  </a:schemeClr>
                </a:solidFill>
              </a:rPr>
              <a:t>Conclusions</a:t>
            </a:r>
          </a:p>
          <a:p>
            <a:pPr lvl="0"/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Single-phase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GdMn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₀.₅M₀.₅O₃ (M = Cr, Fe, Co) perovskites with orthorhombic </a:t>
            </a:r>
            <a:r>
              <a:rPr lang="en-US" i="1" dirty="0" err="1">
                <a:solidFill>
                  <a:schemeClr val="bg2">
                    <a:lumMod val="25000"/>
                  </a:schemeClr>
                </a:solidFill>
              </a:rPr>
              <a:t>Pnma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symmetry were successfully synthesized. </a:t>
            </a:r>
          </a:p>
          <a:p>
            <a:pPr lvl="0"/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B-site substitution significantly influences structural distortion, lattice stability, and microstructure. </a:t>
            </a:r>
          </a:p>
          <a:p>
            <a:pPr lvl="0"/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The powders exhibit porous nanocrystalline morphologies, followed by densification after annealing at 900 °C. </a:t>
            </a:r>
          </a:p>
          <a:p>
            <a:pPr lvl="0"/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Local structural distortions strongly affect the electrocatalytic performance. </a:t>
            </a:r>
          </a:p>
          <a:p>
            <a:pPr lvl="0"/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GdMn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₀.₅Co₀.₅O₃ showed the highest activity toward OH⁻ oxidation, while the Co- and Fe-based compounds demonstrated promising HER activity.</a:t>
            </a:r>
          </a:p>
          <a:p>
            <a:endParaRPr lang="en-US" dirty="0"/>
          </a:p>
        </p:txBody>
      </p:sp>
      <p:sp>
        <p:nvSpPr>
          <p:cNvPr id="5" name="Minus Sign 4">
            <a:extLst>
              <a:ext uri="{FF2B5EF4-FFF2-40B4-BE49-F238E27FC236}">
                <a16:creationId xmlns:a16="http://schemas.microsoft.com/office/drawing/2014/main" id="{42C2480A-F2AC-6104-37A4-770B0593A928}"/>
              </a:ext>
            </a:extLst>
          </p:cNvPr>
          <p:cNvSpPr/>
          <p:nvPr/>
        </p:nvSpPr>
        <p:spPr>
          <a:xfrm>
            <a:off x="177166" y="725424"/>
            <a:ext cx="11100434" cy="225552"/>
          </a:xfrm>
          <a:prstGeom prst="mathMin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Sign 6">
            <a:extLst>
              <a:ext uri="{FF2B5EF4-FFF2-40B4-BE49-F238E27FC236}">
                <a16:creationId xmlns:a16="http://schemas.microsoft.com/office/drawing/2014/main" id="{601CF79B-3412-190F-F8C1-4B80629CC993}"/>
              </a:ext>
            </a:extLst>
          </p:cNvPr>
          <p:cNvSpPr/>
          <p:nvPr/>
        </p:nvSpPr>
        <p:spPr>
          <a:xfrm>
            <a:off x="-1015175" y="6511201"/>
            <a:ext cx="7107936" cy="353568"/>
          </a:xfrm>
          <a:prstGeom prst="mathMin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inus Sign 8">
            <a:extLst>
              <a:ext uri="{FF2B5EF4-FFF2-40B4-BE49-F238E27FC236}">
                <a16:creationId xmlns:a16="http://schemas.microsoft.com/office/drawing/2014/main" id="{5B164C5A-387D-E026-2A7C-BC12068353A0}"/>
              </a:ext>
            </a:extLst>
          </p:cNvPr>
          <p:cNvSpPr/>
          <p:nvPr/>
        </p:nvSpPr>
        <p:spPr>
          <a:xfrm>
            <a:off x="5907406" y="6490894"/>
            <a:ext cx="7107936" cy="353568"/>
          </a:xfrm>
          <a:prstGeom prst="mathMin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Sign 10">
            <a:extLst>
              <a:ext uri="{FF2B5EF4-FFF2-40B4-BE49-F238E27FC236}">
                <a16:creationId xmlns:a16="http://schemas.microsoft.com/office/drawing/2014/main" id="{B55C3B4E-8383-54E7-6807-26D318DB64F0}"/>
              </a:ext>
            </a:extLst>
          </p:cNvPr>
          <p:cNvSpPr/>
          <p:nvPr/>
        </p:nvSpPr>
        <p:spPr>
          <a:xfrm>
            <a:off x="-5880638" y="838200"/>
            <a:ext cx="11100434" cy="225552"/>
          </a:xfrm>
          <a:prstGeom prst="mathMinus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390E3F-9F88-6157-F482-38C2F461A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3189" y="4922639"/>
            <a:ext cx="1681645" cy="168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509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DCA87D-57B8-4510-9665-9E75299929F1}">
  <ds:schemaRefs>
    <ds:schemaRef ds:uri="98621ed1-ae24-4a21-b80a-89d572d87e72"/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c9b645eb-e6fe-4b35-9d45-bd7394162d2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1062</TotalTime>
  <Words>274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7" baseType="lpstr">
      <vt:lpstr>Aptos Black</vt:lpstr>
      <vt:lpstr>Aharoni</vt:lpstr>
      <vt:lpstr>Calibri</vt:lpstr>
      <vt:lpstr>Lucida Bright</vt:lpstr>
      <vt:lpstr>Aptos</vt:lpstr>
      <vt:lpstr>Arial Narrow</vt:lpstr>
      <vt:lpstr>Arial Rounded MT Bold</vt:lpstr>
      <vt:lpstr>Times New Roman</vt:lpstr>
      <vt:lpstr>Arial</vt:lpstr>
      <vt:lpstr>PF BeauSans Pro</vt:lpstr>
      <vt:lpstr>Arial Unicode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Marinela Cvetanoska</cp:lastModifiedBy>
  <cp:revision>78</cp:revision>
  <dcterms:created xsi:type="dcterms:W3CDTF">2025-07-07T08:04:39Z</dcterms:created>
  <dcterms:modified xsi:type="dcterms:W3CDTF">2026-09-21T13:55:59Z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