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Cambria Math" panose="02040503050406030204" pitchFamily="18" charset="0"/>
      <p:regular r:id="rId15"/>
    </p:embeddedFont>
    <p:embeddedFont>
      <p:font typeface="PF BeauSans Pro" panose="02000800000000020004" charset="0"/>
      <p:bold r:id="rId16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854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50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12685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B05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640" y="204805"/>
            <a:ext cx="9753600" cy="91940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F BeauSans Pro" panose="02000800000000020004" charset="0"/>
              </a:rPr>
              <a:t>TEMPERATURE-DEPENDENT STRUCTURAL DYNAMICS OF MOLECULARLY ENGINEERED INSULIN DETEMIR REVEALED BY X-RAY DIFFRACTION AND TWO-DIMENSIONAL CORRELATION ANALYSIS OF INFRARED AND RAMAN SPECTRA</a:t>
            </a:r>
            <a:endParaRPr lang="en-US" sz="1600" b="1" cap="all" dirty="0">
              <a:solidFill>
                <a:schemeClr val="accent5">
                  <a:lumMod val="60000"/>
                  <a:lumOff val="40000"/>
                </a:schemeClr>
              </a:solidFill>
              <a:highlight>
                <a:srgbClr val="FFFF00"/>
              </a:highlight>
              <a:latin typeface="PF BeauSans Pro" panose="0200080000000002000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5560" y="946862"/>
            <a:ext cx="1219200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dirty="0" err="1">
                <a:solidFill>
                  <a:srgbClr val="00B050"/>
                </a:solidFill>
                <a:latin typeface="+mj-lt"/>
              </a:rPr>
              <a:t>Hrisanta</a:t>
            </a:r>
            <a:r>
              <a:rPr lang="en-US" sz="1200" dirty="0">
                <a:solidFill>
                  <a:srgbClr val="00B050"/>
                </a:solidFill>
                <a:latin typeface="+mj-lt"/>
              </a:rPr>
              <a:t> Godzo</a:t>
            </a:r>
            <a:r>
              <a:rPr lang="en-US" sz="1200" baseline="30000" dirty="0">
                <a:solidFill>
                  <a:srgbClr val="00B050"/>
                </a:solidFill>
                <a:latin typeface="+mj-lt"/>
              </a:rPr>
              <a:t>1</a:t>
            </a:r>
            <a:r>
              <a:rPr lang="en-US" sz="1200" dirty="0">
                <a:solidFill>
                  <a:srgbClr val="00B050"/>
                </a:solidFill>
                <a:latin typeface="+mj-lt"/>
              </a:rPr>
              <a:t>, Blagoj Achevski</a:t>
            </a:r>
            <a:r>
              <a:rPr lang="en-US" sz="1200" baseline="30000" dirty="0">
                <a:solidFill>
                  <a:srgbClr val="00B050"/>
                </a:solidFill>
                <a:latin typeface="+mj-lt"/>
              </a:rPr>
              <a:t>1</a:t>
            </a:r>
            <a:r>
              <a:rPr lang="en-US" sz="1200" dirty="0">
                <a:solidFill>
                  <a:srgbClr val="00B050"/>
                </a:solidFill>
                <a:latin typeface="+mj-lt"/>
              </a:rPr>
              <a:t>, Biljana Pejova</a:t>
            </a:r>
            <a:r>
              <a:rPr lang="en-US" sz="1200" baseline="30000" dirty="0">
                <a:solidFill>
                  <a:srgbClr val="00B050"/>
                </a:solidFill>
                <a:latin typeface="+mj-lt"/>
              </a:rPr>
              <a:t>2</a:t>
            </a:r>
            <a:r>
              <a:rPr lang="en-US" sz="1200" dirty="0">
                <a:solidFill>
                  <a:srgbClr val="00B050"/>
                </a:solidFill>
                <a:latin typeface="+mj-lt"/>
              </a:rPr>
              <a:t>, Katerina Brezovska</a:t>
            </a:r>
            <a:r>
              <a:rPr lang="en-US" sz="1200" baseline="30000" dirty="0">
                <a:solidFill>
                  <a:srgbClr val="00B050"/>
                </a:solidFill>
                <a:latin typeface="+mj-lt"/>
              </a:rPr>
              <a:t>1</a:t>
            </a:r>
            <a:r>
              <a:rPr lang="en-US" sz="1200" dirty="0">
                <a:solidFill>
                  <a:srgbClr val="00B050"/>
                </a:solidFill>
                <a:latin typeface="+mj-lt"/>
              </a:rPr>
              <a:t>, </a:t>
            </a:r>
            <a:r>
              <a:rPr lang="en-US" sz="1200" u="sng" dirty="0">
                <a:solidFill>
                  <a:srgbClr val="00B050"/>
                </a:solidFill>
                <a:latin typeface="+mj-lt"/>
              </a:rPr>
              <a:t>Ljupcho Pejov</a:t>
            </a:r>
            <a:r>
              <a:rPr lang="en-US" sz="1200" baseline="30000" dirty="0">
                <a:solidFill>
                  <a:srgbClr val="00B050"/>
                </a:solidFill>
                <a:latin typeface="+mj-lt"/>
              </a:rPr>
              <a:t>2</a:t>
            </a:r>
            <a:endParaRPr lang="en-US" sz="1200" dirty="0">
              <a:solidFill>
                <a:srgbClr val="00B050"/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en-US" sz="1200" baseline="30000" dirty="0">
                <a:solidFill>
                  <a:srgbClr val="00B050"/>
                </a:solidFill>
              </a:rPr>
              <a:t>1</a:t>
            </a:r>
            <a:r>
              <a:rPr lang="en-US" sz="1200" dirty="0">
                <a:solidFill>
                  <a:srgbClr val="00B050"/>
                </a:solidFill>
              </a:rPr>
              <a:t>Faculty of Pharmacy, SS Cyril and Methodius University, Skopje, Macedonia</a:t>
            </a:r>
            <a:endParaRPr lang="mk-MK" sz="1200" dirty="0">
              <a:solidFill>
                <a:srgbClr val="00B050"/>
              </a:solidFill>
            </a:endParaRPr>
          </a:p>
          <a:p>
            <a:pPr algn="ctr"/>
            <a:r>
              <a:rPr lang="en-US" sz="1200" baseline="30000" dirty="0">
                <a:solidFill>
                  <a:srgbClr val="00B050"/>
                </a:solidFill>
              </a:rPr>
              <a:t>2</a:t>
            </a:r>
            <a:r>
              <a:rPr lang="en-US" sz="1200" dirty="0">
                <a:solidFill>
                  <a:srgbClr val="00B050"/>
                </a:solidFill>
              </a:rPr>
              <a:t>Institute of Chemistry, Faculty of Natural Sciences and Mathematics, SS Cyril and Methodius University, Skopje, Macedonia</a:t>
            </a:r>
            <a:endParaRPr lang="en-US" sz="1200" dirty="0">
              <a:solidFill>
                <a:srgbClr val="00B05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1459687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053866-EF7B-0DF4-EC9A-B54F664DAC55}"/>
              </a:ext>
            </a:extLst>
          </p:cNvPr>
          <p:cNvSpPr txBox="1"/>
          <p:nvPr/>
        </p:nvSpPr>
        <p:spPr>
          <a:xfrm>
            <a:off x="650240" y="1071156"/>
            <a:ext cx="109220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Insulin detemir is a long-acting insulin analog bearing a myristic acid chain at LysB29. </a:t>
            </a:r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  <a:p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  <a:p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  <a:p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  <a:p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  <a:p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  <a:p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Understanding its thermal stability in the solid state is relevant for formulation and processing. </a:t>
            </a:r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dirty="0"/>
          </a:p>
          <a:p>
            <a:r>
              <a:rPr lang="mk-MK" dirty="0"/>
              <a:t>Here we report a multi-technique investigation of lyophilized insulin detemir using temperature-dependent Fourier transform infrared (FTIR) </a:t>
            </a:r>
            <a:r>
              <a:rPr lang="en-US" dirty="0"/>
              <a:t>and Raman </a:t>
            </a:r>
            <a:r>
              <a:rPr lang="mk-MK" dirty="0"/>
              <a:t>spectroscopy combined with moving-window two-dimensional correlation spectroscopy (MW2DCOS), X-ray powder diffraction (XRD), and differential scanning calorimetry (DSC).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DBF467-2D9C-1827-B53A-B1E86C72A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38935"/>
            <a:ext cx="8286750" cy="2686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EF86CA-A7A0-68CF-F4AC-68C0A3A93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86" y="1638935"/>
            <a:ext cx="2889623" cy="290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5D217-FEB1-41D4-3E65-BCA3FEE54DBE}"/>
              </a:ext>
            </a:extLst>
          </p:cNvPr>
          <p:cNvSpPr txBox="1"/>
          <p:nvPr/>
        </p:nvSpPr>
        <p:spPr>
          <a:xfrm>
            <a:off x="0" y="1844775"/>
            <a:ext cx="552704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00000"/>
              </a:lnSpc>
              <a:buNone/>
            </a:pPr>
            <a:r>
              <a:rPr lang="mk-MK" sz="1800" b="1" dirty="0">
                <a:solidFill>
                  <a:schemeClr val="tx1"/>
                </a:solidFill>
                <a:effectLst/>
                <a:latin typeface="+mn-lt"/>
              </a:rPr>
              <a:t>Temperature-Dependent FTIR</a:t>
            </a:r>
            <a:r>
              <a:rPr lang="en-US" sz="1800" b="1" dirty="0">
                <a:solidFill>
                  <a:schemeClr val="tx1"/>
                </a:solidFill>
                <a:effectLst/>
                <a:latin typeface="+mn-lt"/>
              </a:rPr>
              <a:t> and Raman</a:t>
            </a:r>
            <a:r>
              <a:rPr lang="mk-MK" sz="1800" b="1" dirty="0">
                <a:solidFill>
                  <a:schemeClr val="tx1"/>
                </a:solidFill>
                <a:effectLst/>
                <a:latin typeface="+mn-lt"/>
              </a:rPr>
              <a:t> and 2DCOS</a:t>
            </a:r>
          </a:p>
          <a:p>
            <a:pPr marL="0" marR="0" indent="0" algn="l">
              <a:buNone/>
            </a:pP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FTIR spectra were collected as a function of temperature. MW2DCOS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, PCMW2DCOS and GEN-2DCOS analysis</a:t>
            </a: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 was performed on the temperature-dependent spectra to identify transition temperatures and the sequential order of spectral changes.</a:t>
            </a:r>
          </a:p>
          <a:p>
            <a:pPr marL="0" marR="0" indent="0" algn="l">
              <a:lnSpc>
                <a:spcPct val="100000"/>
              </a:lnSpc>
              <a:buNone/>
            </a:pPr>
            <a:endParaRPr lang="en-US" b="1" dirty="0"/>
          </a:p>
          <a:p>
            <a:pPr marL="0" marR="0" indent="0" algn="l">
              <a:lnSpc>
                <a:spcPct val="100000"/>
              </a:lnSpc>
              <a:buNone/>
            </a:pPr>
            <a:endParaRPr lang="en-US" b="1" dirty="0"/>
          </a:p>
          <a:p>
            <a:pPr marL="0" marR="0" indent="0" algn="l">
              <a:lnSpc>
                <a:spcPct val="100000"/>
              </a:lnSpc>
              <a:buNone/>
            </a:pPr>
            <a:r>
              <a:rPr lang="mk-MK" sz="1800" b="1" dirty="0">
                <a:solidFill>
                  <a:schemeClr val="tx1"/>
                </a:solidFill>
                <a:effectLst/>
                <a:latin typeface="+mn-lt"/>
              </a:rPr>
              <a:t>X-ray Powder Diffraction</a:t>
            </a:r>
          </a:p>
          <a:p>
            <a:pPr marL="0" marR="0" indent="0" algn="l">
              <a:buNone/>
            </a:pP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XRD patterns were recorded using Cu Kα radiation (</a:t>
            </a:r>
            <a:r>
              <a:rPr lang="mk-MK" sz="1800" b="0" i="1" dirty="0">
                <a:solidFill>
                  <a:schemeClr val="tx1"/>
                </a:solidFill>
                <a:effectLst/>
                <a:latin typeface="+mn-lt"/>
              </a:rPr>
              <a:t>λ</a:t>
            </a: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 = 1.5406 Å) in the 2</a:t>
            </a:r>
            <a:r>
              <a:rPr lang="mk-MK" sz="1800" b="0" i="1" dirty="0">
                <a:solidFill>
                  <a:schemeClr val="tx1"/>
                </a:solidFill>
                <a:effectLst/>
                <a:latin typeface="+mn-lt"/>
              </a:rPr>
              <a:t>θ</a:t>
            </a: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 range 4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- </a:t>
            </a: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90°. </a:t>
            </a:r>
          </a:p>
          <a:p>
            <a:pPr marL="0" marR="0" indent="0" algn="l">
              <a:lnSpc>
                <a:spcPct val="100000"/>
              </a:lnSpc>
              <a:buNone/>
            </a:pPr>
            <a:endParaRPr lang="en-US" sz="1800" b="1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>
              <a:lnSpc>
                <a:spcPct val="100000"/>
              </a:lnSpc>
              <a:buNone/>
            </a:pPr>
            <a:r>
              <a:rPr lang="mk-MK" sz="1800" b="1" dirty="0">
                <a:solidFill>
                  <a:schemeClr val="tx1"/>
                </a:solidFill>
                <a:effectLst/>
                <a:latin typeface="+mn-lt"/>
              </a:rPr>
              <a:t>Differential Scanning Calorimetry</a:t>
            </a:r>
          </a:p>
          <a:p>
            <a:pPr marL="0" marR="0" indent="0" algn="l">
              <a:buNone/>
            </a:pP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DSC was performed at a heating rate of 10 °C/min, with endothermic transitions plotted upward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s</a:t>
            </a: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. The scan covered approximately 25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- 200</a:t>
            </a: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 °C.</a:t>
            </a:r>
            <a:endParaRPr lang="mk-MK" sz="1200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215B65-72DC-A5DD-CE91-B73D2C58F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754" y="1337417"/>
            <a:ext cx="5164286" cy="26415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88703F-FF32-1FE5-8488-6CD859434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817" y="4355181"/>
            <a:ext cx="2900539" cy="22430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A87B72-D76A-E24A-253B-45C3D2D2A7AC}"/>
              </a:ext>
            </a:extLst>
          </p:cNvPr>
          <p:cNvSpPr txBox="1"/>
          <p:nvPr/>
        </p:nvSpPr>
        <p:spPr>
          <a:xfrm>
            <a:off x="40640" y="670255"/>
            <a:ext cx="12151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00000"/>
              </a:lnSpc>
              <a:buNone/>
            </a:pPr>
            <a:r>
              <a:rPr lang="mk-MK" sz="1800" b="1" dirty="0">
                <a:solidFill>
                  <a:schemeClr val="tx1"/>
                </a:solidFill>
                <a:effectLst/>
                <a:latin typeface="+mn-lt"/>
              </a:rPr>
              <a:t>Sample</a:t>
            </a:r>
          </a:p>
          <a:p>
            <a:pPr marL="0" marR="0" indent="0" algn="l">
              <a:buNone/>
            </a:pPr>
            <a:r>
              <a:rPr lang="mk-MK" sz="1800" b="0" i="0" dirty="0">
                <a:solidFill>
                  <a:schemeClr val="tx1"/>
                </a:solidFill>
                <a:effectLst/>
                <a:latin typeface="+mn-lt"/>
              </a:rPr>
              <a:t>Lyophilized insulin detemir powder was used for all experiments. The same batch was employed for FTIR, XRD, and DSC to ensure direct comparability.</a:t>
            </a:r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EF9530-3E1C-B4B0-1513-789DDBB9F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0" y="4442900"/>
            <a:ext cx="3837940" cy="21553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43588C-4A6E-D375-C8C7-55AFBF0E2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971" y="4116840"/>
            <a:ext cx="4130398" cy="3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54DA129E-CC50-3B7A-88FE-A7F89D6BE0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56" r="15236" b="3412"/>
          <a:stretch>
            <a:fillRect/>
          </a:stretch>
        </p:blipFill>
        <p:spPr>
          <a:xfrm>
            <a:off x="634445" y="654293"/>
            <a:ext cx="3366502" cy="29054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8B9850-0570-06FE-4A4C-3B744963D7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3" r="12931" b="1543"/>
          <a:stretch>
            <a:fillRect/>
          </a:stretch>
        </p:blipFill>
        <p:spPr>
          <a:xfrm>
            <a:off x="667077" y="598090"/>
            <a:ext cx="3366501" cy="2977852"/>
          </a:xfrm>
          <a:prstGeom prst="rect">
            <a:avLst/>
          </a:prstGeom>
        </p:spPr>
      </p:pic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290C1A-9AEB-86B1-447D-97C7A6072C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19" t="3949" r="14682" b="3794"/>
          <a:stretch>
            <a:fillRect/>
          </a:stretch>
        </p:blipFill>
        <p:spPr>
          <a:xfrm>
            <a:off x="208864" y="144480"/>
            <a:ext cx="3827614" cy="34011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31DE59-BF88-763A-18AF-5C48FCCAD1C1}"/>
              </a:ext>
            </a:extLst>
          </p:cNvPr>
          <p:cNvSpPr txBox="1"/>
          <p:nvPr/>
        </p:nvSpPr>
        <p:spPr>
          <a:xfrm>
            <a:off x="4390492" y="690906"/>
            <a:ext cx="77770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00000"/>
              </a:lnSpc>
              <a:buNone/>
            </a:pPr>
            <a:r>
              <a:rPr lang="mk-MK" sz="1600" b="1" dirty="0">
                <a:solidFill>
                  <a:schemeClr val="tx1"/>
                </a:solidFill>
                <a:effectLst/>
                <a:latin typeface="+mn-lt"/>
              </a:rPr>
              <a:t>The ~40 °C transition</a:t>
            </a:r>
            <a:r>
              <a:rPr lang="en-US" sz="1600" b="1" dirty="0">
                <a:solidFill>
                  <a:schemeClr val="tx1"/>
                </a:solidFill>
                <a:effectLst/>
                <a:latin typeface="+mn-lt"/>
              </a:rPr>
              <a:t>: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melting/disordering of the myristic acid chains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. 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T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he acyl chain contributes to the hydrophobic contacts that stabilize detemir’s self-association, 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and 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this event may also coincide with a </a:t>
            </a: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change in association state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 (e.g., hexamer/dihexamer dissociation). This interpretation is consistent with dynamic light scattering studies.</a:t>
            </a:r>
          </a:p>
          <a:p>
            <a:pPr marL="0" marR="0" indent="0" algn="l">
              <a:lnSpc>
                <a:spcPct val="100000"/>
              </a:lnSpc>
              <a:buNone/>
            </a:pPr>
            <a:r>
              <a:rPr lang="mk-MK" sz="1600" b="1" dirty="0">
                <a:solidFill>
                  <a:schemeClr val="tx1"/>
                </a:solidFill>
                <a:effectLst/>
                <a:latin typeface="+mn-lt"/>
              </a:rPr>
              <a:t>The ~100 °C transition</a:t>
            </a:r>
            <a:r>
              <a:rPr lang="en-US" sz="1600" b="1" dirty="0">
                <a:solidFill>
                  <a:schemeClr val="tx1"/>
                </a:solidFill>
                <a:effectLst/>
                <a:latin typeface="+mn-lt"/>
              </a:rPr>
              <a:t>: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irreversible thermal unfolding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 of the protein. In the amide I region, this is manifested as a loss of α-helical intensity (around 165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2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 cm⁻¹) and an increase in intermolecular β-sheet character. </a:t>
            </a:r>
            <a:endParaRPr lang="mk-MK" sz="1600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39DDE5-E7BE-AFF1-D6F4-1E0D3B570C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049" t="4893" r="9975" b="18114"/>
          <a:stretch>
            <a:fillRect/>
          </a:stretch>
        </p:blipFill>
        <p:spPr>
          <a:xfrm>
            <a:off x="4111373" y="2760462"/>
            <a:ext cx="3175310" cy="24968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D27E7A-E272-5FB3-E7D1-BA1454F22430}"/>
              </a:ext>
            </a:extLst>
          </p:cNvPr>
          <p:cNvSpPr txBox="1"/>
          <p:nvPr/>
        </p:nvSpPr>
        <p:spPr>
          <a:xfrm>
            <a:off x="7430461" y="2774875"/>
            <a:ext cx="47528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mk-MK" sz="1600" b="1" dirty="0">
                <a:solidFill>
                  <a:schemeClr val="tx1"/>
                </a:solidFill>
                <a:effectLst/>
                <a:latin typeface="+mn-lt"/>
              </a:rPr>
              <a:t>DSC: A Composite Endotherm</a:t>
            </a:r>
            <a:r>
              <a:rPr lang="en-US" sz="1600" b="1" dirty="0">
                <a:solidFill>
                  <a:schemeClr val="tx1"/>
                </a:solidFill>
                <a:effectLst/>
                <a:latin typeface="+mn-lt"/>
              </a:rPr>
              <a:t>.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The DSC thermogram (endo up) exhibits a single broad endotherm rising from ~30 °C, peaking near </a:t>
            </a: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70 °C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, and declining to a minimum around 130 °C. </a:t>
            </a:r>
            <a:endParaRPr lang="mk-MK" sz="1600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D11F6F-51CD-A398-7510-B281A6AEAA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364" t="6230" r="16536" b="11587"/>
          <a:stretch>
            <a:fillRect/>
          </a:stretch>
        </p:blipFill>
        <p:spPr>
          <a:xfrm>
            <a:off x="8681" y="3545648"/>
            <a:ext cx="4095959" cy="31374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AF09E99-92F4-01E3-963E-C94F04362053}"/>
              </a:ext>
            </a:extLst>
          </p:cNvPr>
          <p:cNvSpPr txBox="1"/>
          <p:nvPr/>
        </p:nvSpPr>
        <p:spPr>
          <a:xfrm>
            <a:off x="4111373" y="5220488"/>
            <a:ext cx="37316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XRD pattern</a:t>
            </a:r>
            <a:r>
              <a:rPr lang="en-US" sz="1600" b="1" i="0" dirty="0">
                <a:solidFill>
                  <a:schemeClr val="tx1"/>
                </a:solidFill>
                <a:effectLst/>
                <a:latin typeface="+mn-lt"/>
              </a:rPr>
              <a:t>: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mk-MK" sz="1600" dirty="0"/>
              <a:t>exhibits broad, diffuse scattering features characteristic of limited long-range crystalline coherence, while retaining pronounced structural correlations on length scales of approximately</a:t>
            </a:r>
            <a:r>
              <a:rPr lang="en-US" sz="1600" dirty="0"/>
              <a:t> 10</a:t>
            </a:r>
            <a:r>
              <a:rPr lang="mk-MK" sz="1600" dirty="0"/>
              <a:t> and 4.</a:t>
            </a:r>
            <a:r>
              <a:rPr lang="en-US" sz="1600" dirty="0"/>
              <a:t>5</a:t>
            </a:r>
            <a:r>
              <a:rPr lang="mk-MK" sz="1600" dirty="0"/>
              <a:t> Å.</a:t>
            </a:r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F690E14B-1C30-3CE7-726A-47469FD77EC0}"/>
              </a:ext>
            </a:extLst>
          </p:cNvPr>
          <p:cNvSpPr/>
          <p:nvPr/>
        </p:nvSpPr>
        <p:spPr>
          <a:xfrm>
            <a:off x="3976286" y="1505461"/>
            <a:ext cx="371051" cy="476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E6E1238C-EED2-2FC7-EB08-5035CBD761C7}"/>
              </a:ext>
            </a:extLst>
          </p:cNvPr>
          <p:cNvSpPr/>
          <p:nvPr/>
        </p:nvSpPr>
        <p:spPr>
          <a:xfrm>
            <a:off x="7026778" y="3266185"/>
            <a:ext cx="371051" cy="476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2022DCED-A2FC-BB25-70C1-BA55384789AE}"/>
              </a:ext>
            </a:extLst>
          </p:cNvPr>
          <p:cNvSpPr/>
          <p:nvPr/>
        </p:nvSpPr>
        <p:spPr>
          <a:xfrm>
            <a:off x="3740322" y="5217502"/>
            <a:ext cx="371051" cy="47672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76EB357-3FEE-CB5F-8AC4-2188789C6117}"/>
                  </a:ext>
                </a:extLst>
              </p:cNvPr>
              <p:cNvSpPr txBox="1"/>
              <p:nvPr/>
            </p:nvSpPr>
            <p:spPr>
              <a:xfrm>
                <a:off x="7849747" y="4241832"/>
                <a:ext cx="4416419" cy="25545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mk-MK" sz="1600" b="0" i="0" dirty="0">
                    <a:solidFill>
                      <a:schemeClr val="tx1"/>
                    </a:solidFill>
                    <a:effectLst/>
                    <a:latin typeface="+mn-lt"/>
                  </a:rPr>
                  <a:t>The </a:t>
                </a:r>
                <a:r>
                  <a:rPr lang="en-US" sz="1600" b="0" i="0" dirty="0">
                    <a:solidFill>
                      <a:schemeClr val="tx1"/>
                    </a:solidFill>
                    <a:effectLst/>
                    <a:latin typeface="+mn-lt"/>
                  </a:rPr>
                  <a:t>broad halo</a:t>
                </a:r>
                <a:r>
                  <a:rPr lang="mk-MK" sz="1600" b="0" i="0" dirty="0">
                    <a:solidFill>
                      <a:schemeClr val="tx1"/>
                    </a:solidFill>
                    <a:effectLst/>
                    <a:latin typeface="+mn-lt"/>
                  </a:rPr>
                  <a:t> at ~19–20° (d ≈ 4.5 Å) is characteristic of β-sheet </a:t>
                </a:r>
                <a:r>
                  <a:rPr lang="en-US" sz="1600" b="0" i="0" dirty="0">
                    <a:solidFill>
                      <a:schemeClr val="tx1"/>
                    </a:solidFill>
                    <a:effectLst/>
                    <a:latin typeface="+mn-lt"/>
                  </a:rPr>
                  <a:t>inter-strand spacing, while the broadened peak at ~8.8</a:t>
                </a:r>
                <a:r>
                  <a:rPr lang="mk-MK" sz="1600" dirty="0"/>
                  <a:t>°</a:t>
                </a:r>
                <a:r>
                  <a:rPr lang="en-US" sz="1600" dirty="0"/>
                  <a:t> corresponds to inter-sheet stacking spacing (</a:t>
                </a:r>
                <a:r>
                  <a:rPr lang="mk-MK" sz="1600" dirty="0"/>
                  <a:t>d ≈ </a:t>
                </a:r>
                <a:r>
                  <a:rPr lang="en-US" sz="1600" dirty="0"/>
                  <a:t>10</a:t>
                </a:r>
                <a:r>
                  <a:rPr lang="mk-MK" sz="1600" dirty="0"/>
                  <a:t> Å</a:t>
                </a:r>
                <a:r>
                  <a:rPr lang="en-US" sz="1600" dirty="0"/>
                  <a:t>)</a:t>
                </a:r>
                <a:r>
                  <a:rPr lang="mk-MK" sz="1600" b="0" i="0" dirty="0">
                    <a:solidFill>
                      <a:schemeClr val="tx1"/>
                    </a:solidFill>
                    <a:effectLst/>
                    <a:latin typeface="+mn-lt"/>
                  </a:rPr>
                  <a:t>. This </a:t>
                </a:r>
                <a:r>
                  <a:rPr lang="en-US" sz="1600" b="0" i="0" dirty="0">
                    <a:solidFill>
                      <a:schemeClr val="tx1"/>
                    </a:solidFill>
                    <a:effectLst/>
                    <a:latin typeface="+mn-lt"/>
                  </a:rPr>
                  <a:t>disordered</a:t>
                </a:r>
                <a:r>
                  <a:rPr lang="mk-MK" sz="1600" b="0" i="0" dirty="0">
                    <a:solidFill>
                      <a:schemeClr val="tx1"/>
                    </a:solidFill>
                    <a:effectLst/>
                    <a:latin typeface="+mn-lt"/>
                  </a:rPr>
                  <a:t> nature explains why all thermal events observed by FTIR and DSC are broad and non-cooperative.</a:t>
                </a:r>
                <a:r>
                  <a:rPr lang="mk-MK" sz="1600" dirty="0"/>
                  <a:t> </a:t>
                </a:r>
                <a:r>
                  <a:rPr lang="en-US" sz="1600" dirty="0"/>
                  <a:t>Absence</a:t>
                </a:r>
                <a:r>
                  <a:rPr lang="mk-MK" sz="1600" dirty="0"/>
                  <a:t> of sharp peaks beyond </a:t>
                </a:r>
                <a14:m>
                  <m:oMath xmlns:m="http://schemas.openxmlformats.org/officeDocument/2006/math">
                    <m:r>
                      <a:rPr lang="mk-MK" sz="1600" b="0" i="1"/>
                      <m:t>2</m:t>
                    </m:r>
                    <m:r>
                      <a:rPr lang="mk-MK" sz="1600" b="0" i="1"/>
                      <m:t>𝜃</m:t>
                    </m:r>
                    <m:r>
                      <a:rPr lang="mk-MK" sz="1600" b="0"/>
                      <m:t>&gt;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mk-MK" sz="1600" b="0"/>
                          <m:t>∘</m:t>
                        </m:r>
                      </m:sup>
                    </m:sSup>
                  </m:oMath>
                </a14:m>
                <a:r>
                  <a:rPr lang="mk-MK" sz="1600" dirty="0"/>
                  <a:t> is characteristic of partially dehydrated / lyophilized protein powders or </a:t>
                </a:r>
                <a:r>
                  <a:rPr lang="en-US" sz="1600" dirty="0"/>
                  <a:t>nano</a:t>
                </a:r>
                <a:r>
                  <a:rPr lang="mk-MK" sz="1600" dirty="0"/>
                  <a:t>crystalline precipitates</a:t>
                </a:r>
                <a:r>
                  <a:rPr lang="en-US" sz="1600" dirty="0"/>
                  <a:t>.</a:t>
                </a:r>
                <a:endParaRPr lang="mk-MK" sz="16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76EB357-3FEE-CB5F-8AC4-2188789C6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9747" y="4241832"/>
                <a:ext cx="4416419" cy="2554545"/>
              </a:xfrm>
              <a:prstGeom prst="rect">
                <a:avLst/>
              </a:prstGeom>
              <a:blipFill>
                <a:blip r:embed="rId7"/>
                <a:stretch>
                  <a:fillRect l="-829" t="-716" r="-276" b="-2148"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>
            <a:extLst>
              <a:ext uri="{FF2B5EF4-FFF2-40B4-BE49-F238E27FC236}">
                <a16:creationId xmlns:a16="http://schemas.microsoft.com/office/drawing/2014/main" id="{6C9E0068-F993-B532-698B-20DA9DABAA95}"/>
              </a:ext>
            </a:extLst>
          </p:cNvPr>
          <p:cNvSpPr/>
          <p:nvPr/>
        </p:nvSpPr>
        <p:spPr>
          <a:xfrm>
            <a:off x="7532683" y="3873959"/>
            <a:ext cx="371051" cy="291618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70E8863-E3BD-701B-2609-15F0D5BD8A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3734" y="3860799"/>
            <a:ext cx="4130398" cy="3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FE565D-6366-751C-DFFB-CF7444E3C08B}"/>
              </a:ext>
            </a:extLst>
          </p:cNvPr>
          <p:cNvSpPr txBox="1"/>
          <p:nvPr/>
        </p:nvSpPr>
        <p:spPr>
          <a:xfrm>
            <a:off x="67644" y="753283"/>
            <a:ext cx="1174843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00000"/>
              </a:lnSpc>
              <a:buNone/>
            </a:pPr>
            <a:r>
              <a:rPr lang="mk-MK" sz="1600" b="1" dirty="0">
                <a:solidFill>
                  <a:schemeClr val="tx1"/>
                </a:solidFill>
                <a:effectLst/>
                <a:latin typeface="+mn-lt"/>
              </a:rPr>
              <a:t>Integrated Structural Model</a:t>
            </a:r>
            <a:endParaRPr lang="en-US" sz="1600" b="1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>
              <a:lnSpc>
                <a:spcPct val="100000"/>
              </a:lnSpc>
              <a:buNone/>
            </a:pPr>
            <a:endParaRPr lang="mk-MK" sz="1600" b="1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mk-MK" sz="1600" dirty="0"/>
              <a:t>Temperature-dependent FTIR combined with MW2DCOS, XRD, and DSC provides a coherent picture of the thermal transitions of solid insulin detemir. </a:t>
            </a:r>
            <a:endParaRPr lang="en-US" sz="1600" dirty="0"/>
          </a:p>
          <a:p>
            <a:pPr marL="0" marR="0" indent="0" algn="l">
              <a:buNone/>
            </a:pPr>
            <a:endParaRPr lang="mk-MK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-342900" algn="l">
              <a:buFont typeface="+mj-lt"/>
              <a:buAutoNum type="arabicPeriod"/>
            </a:pP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Below 40 °C: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 The myristic acid chains are in an ordered, all-trans conformation, and the protein is in its native-like secondary structure. The XRD pattern reflects short-range correlations from the lipid chains and protein packing.</a:t>
            </a:r>
          </a:p>
          <a:p>
            <a:pPr marL="0" marR="0" lvl="0" indent="-342900" algn="l">
              <a:buFont typeface="+mj-lt"/>
              <a:buAutoNum type="arabicPeriod"/>
            </a:pP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~40 °C: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 The myristic acid chains melt/disorder, as indicated by the shift and broadening of the CH₂ stretching bands in FTIR. This may also trigger a change in the association state (e.g., hexamer/dihexamer dissociation). In DSC, this appears as the onset of the broad endotherm.</a:t>
            </a:r>
          </a:p>
          <a:p>
            <a:pPr marL="0" marR="0" lvl="0" indent="-342900" algn="l">
              <a:buFont typeface="+mj-lt"/>
              <a:buAutoNum type="arabicPeriod"/>
            </a:pP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~70 °C: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 The DSC endotherm reaches its maximum. This temperature represents a composite of lipid melting, water loss, and the beginning of protein unfolding. The protein may still retain significant secondary structure, as suggested by the persistence of amide I features in FTIR.</a:t>
            </a:r>
          </a:p>
          <a:p>
            <a:pPr marL="0" marR="0" lvl="0" indent="-342900" algn="l">
              <a:buFont typeface="+mj-lt"/>
              <a:buAutoNum type="arabicPeriod"/>
            </a:pP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~100 °C: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 The protein undergoes irreversible thermal unfolding. FTIR shows loss of α-helix and formation of intermolecular β-sheet, indicative of aggregation. In DSC, this falls on the declining tail of the broad endotherm and is not resolved as a separate peak.</a:t>
            </a:r>
            <a:endParaRPr lang="mk-MK" sz="1600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B8C616-9DA5-FE25-3326-C2B8DF184678}"/>
              </a:ext>
            </a:extLst>
          </p:cNvPr>
          <p:cNvSpPr txBox="1"/>
          <p:nvPr/>
        </p:nvSpPr>
        <p:spPr>
          <a:xfrm>
            <a:off x="67644" y="4538935"/>
            <a:ext cx="120567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XRD reveals </a:t>
            </a:r>
            <a:r>
              <a:rPr lang="mk-MK" sz="1600" dirty="0"/>
              <a:t>pronounced diffuse scattering together with several broad low- and intermediate-angle features, indicating substantial structural disorder but retaining characteristic supramolecular and molecular length scales. </a:t>
            </a:r>
            <a:r>
              <a:rPr lang="en-US" sz="1600" dirty="0"/>
              <a:t>T</a:t>
            </a:r>
            <a:r>
              <a:rPr lang="mk-MK" sz="1600" dirty="0"/>
              <a:t>he sample is best described as partially ordered or poorly crystalline insulin detemir containing both supramolecular and local molecular ordering, rather than as either a well-crystallized H3 phase or a completely amorphous material.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 These features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 explain the broad, non-cooperative nature of the thermal events. DSC shows a single broad endotherm centered near 70 °C, consistent with overlapping solid-state processes. </a:t>
            </a:r>
            <a:endParaRPr lang="en-US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US" sz="1600" dirty="0"/>
          </a:p>
          <a:p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Future work</a:t>
            </a:r>
            <a:r>
              <a:rPr lang="en-US" sz="1600" b="1" i="0" dirty="0">
                <a:solidFill>
                  <a:schemeClr val="tx1"/>
                </a:solidFill>
                <a:effectLst/>
                <a:latin typeface="+mn-lt"/>
              </a:rPr>
              <a:t>:</a:t>
            </a:r>
            <a:r>
              <a:rPr lang="mk-MK" sz="16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thermogravimetric analysis to separate water loss from unfolding, variable-temperature XRD to track changes in short-range order, and 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series of </a:t>
            </a:r>
            <a:r>
              <a:rPr lang="mk-MK" sz="1600" b="0" i="0" dirty="0">
                <a:solidFill>
                  <a:schemeClr val="tx1"/>
                </a:solidFill>
                <a:effectLst/>
                <a:latin typeface="+mn-lt"/>
              </a:rPr>
              <a:t>slower DSC scans to improve resolution of the overlapping events.</a:t>
            </a:r>
            <a:endParaRPr lang="mk-MK" sz="1600" dirty="0"/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3206</TotalTime>
  <Words>908</Words>
  <Application>Microsoft Office PowerPoint</Application>
  <PresentationFormat>Widescreen</PresentationFormat>
  <Paragraphs>54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 Narrow</vt:lpstr>
      <vt:lpstr>quote-cjk-patch</vt:lpstr>
      <vt:lpstr>Arial</vt:lpstr>
      <vt:lpstr>Aptos</vt:lpstr>
      <vt:lpstr>PF BeauSans Pro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Ljupco Pejov</cp:lastModifiedBy>
  <cp:revision>71</cp:revision>
  <dcterms:created xsi:type="dcterms:W3CDTF">2025-07-07T08:04:39Z</dcterms:created>
  <dcterms:modified xsi:type="dcterms:W3CDTF">2026-09-16T21:36:49Z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