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6" r:id="rId3"/>
    <p:sldId id="261" r:id="rId4"/>
    <p:sldId id="260" r:id="rId5"/>
    <p:sldId id="257" r:id="rId6"/>
    <p:sldId id="262" r:id="rId7"/>
    <p:sldId id="258" r:id="rId8"/>
    <p:sldId id="259" r:id="rId9"/>
    <p:sldId id="273" r:id="rId10"/>
    <p:sldId id="270" r:id="rId11"/>
    <p:sldId id="263" r:id="rId12"/>
    <p:sldId id="264" r:id="rId13"/>
    <p:sldId id="265" r:id="rId14"/>
    <p:sldId id="274" r:id="rId15"/>
    <p:sldId id="275" r:id="rId16"/>
    <p:sldId id="266" r:id="rId17"/>
    <p:sldId id="267" r:id="rId18"/>
    <p:sldId id="268" r:id="rId19"/>
    <p:sldId id="271" r:id="rId20"/>
    <p:sldId id="272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0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B22552-82ED-F7B5-31BD-2A228C841B84}"/>
              </a:ext>
            </a:extLst>
          </p:cNvPr>
          <p:cNvSpPr txBox="1"/>
          <p:nvPr/>
        </p:nvSpPr>
        <p:spPr>
          <a:xfrm>
            <a:off x="477520" y="469900"/>
            <a:ext cx="8209280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TWO-DIMENSIONAL CORRELATION ANALYSIS OF FANO RESONANCE LINE SHAPES: DISCOVERING NEW SPECTROSCOPIC FINGERPRINTS</a:t>
            </a:r>
            <a:endParaRPr lang="mk-MK" sz="2400" b="1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mk-MK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Rola Moussa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,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Biljana Pejova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, Vlado Lazarov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1</a:t>
            </a: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,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 </a:t>
            </a:r>
            <a:r>
              <a:rPr lang="en-US" sz="2000" u="sng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Ljupcho Pejov</a:t>
            </a:r>
            <a:r>
              <a:rPr lang="en-US" sz="2000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endParaRPr lang="mk-MK" sz="20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buNone/>
            </a:pPr>
            <a:r>
              <a:rPr lang="en-US" sz="2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e-mail: ljupcop@pmf.ukim.mk </a:t>
            </a:r>
            <a:endParaRPr lang="mk-MK" sz="20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000" baseline="30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mk-MK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baseline="300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</a:rPr>
              <a:t>1</a:t>
            </a:r>
            <a:r>
              <a:rPr lang="en-US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</a:rPr>
              <a:t>School of Physics Engineering and Technology, University of York, York, YO10 5DD, </a:t>
            </a:r>
            <a:r>
              <a:rPr lang="en-US" dirty="0">
                <a:effectLst/>
                <a:latin typeface="+mn-lt"/>
                <a:ea typeface="Calibri" panose="020F0502020204030204" pitchFamily="34" charset="0"/>
                <a:cs typeface="Tahoma" panose="020B0604030504040204" pitchFamily="34" charset="0"/>
              </a:rPr>
              <a:t>UK</a:t>
            </a:r>
            <a:endParaRPr lang="mk-MK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baseline="30000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2</a:t>
            </a:r>
            <a:r>
              <a:rPr lang="en-US" dirty="0">
                <a:effectLst/>
                <a:latin typeface="+mn-lt"/>
                <a:ea typeface="Times New Roman" panose="02020603050405020304" pitchFamily="18" charset="0"/>
                <a:cs typeface="Tahoma" panose="020B0604030504040204" pitchFamily="34" charset="0"/>
              </a:rPr>
              <a:t>Institute of Chemistry, Faculty of Natural Sciences and Mathematics,</a:t>
            </a:r>
            <a:r>
              <a:rPr lang="en-US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+mn-lt"/>
                <a:ea typeface="Calibri" panose="020F0502020204030204" pitchFamily="34" charset="0"/>
              </a:rPr>
              <a:t>SS Cyril and Methodius University, Skopje, Macedonia</a:t>
            </a:r>
          </a:p>
          <a:p>
            <a:pPr>
              <a:buNone/>
            </a:pPr>
            <a:endParaRPr lang="mk-MK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BCA47-5581-FB80-703B-34B1C6EED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7" y="3900487"/>
            <a:ext cx="2333625" cy="2333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888C3-707A-EE79-B5E6-0AB345746B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871" b="73106"/>
          <a:stretch>
            <a:fillRect/>
          </a:stretch>
        </p:blipFill>
        <p:spPr>
          <a:xfrm>
            <a:off x="6492240" y="3857624"/>
            <a:ext cx="1468435" cy="940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C92DB9-949F-1906-FB64-70B77AC75B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84"/>
          <a:stretch>
            <a:fillRect/>
          </a:stretch>
        </p:blipFill>
        <p:spPr>
          <a:xfrm>
            <a:off x="5744395" y="5230491"/>
            <a:ext cx="3113539" cy="9401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BC1C2-6EC9-62D9-F0EE-4195D44F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030" y="3756238"/>
            <a:ext cx="2069147" cy="277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9320" y="152658"/>
            <a:ext cx="70713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/>
            </a:pPr>
            <a:r>
              <a:rPr dirty="0"/>
              <a:t>Fano Resonance: </a:t>
            </a:r>
            <a:r>
              <a:rPr lang="en-US" dirty="0"/>
              <a:t>A Quantum </a:t>
            </a:r>
            <a:r>
              <a:rPr dirty="0"/>
              <a:t>Interference </a:t>
            </a:r>
            <a:r>
              <a:rPr lang="en-US" dirty="0"/>
              <a:t>of</a:t>
            </a:r>
            <a:r>
              <a:rPr dirty="0"/>
              <a:t> Two Pathways</a:t>
            </a:r>
            <a:r>
              <a:rPr lang="en-US" dirty="0"/>
              <a:t>/Processes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01600" y="1351280"/>
            <a:ext cx="89318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r>
              <a:rPr lang="mk-MK" sz="2000" b="1" i="1" dirty="0"/>
              <a:t>Fano resonance</a:t>
            </a:r>
            <a:r>
              <a:rPr lang="en-US" sz="2000" b="1" i="1" dirty="0"/>
              <a:t>:</a:t>
            </a:r>
            <a:r>
              <a:rPr lang="mk-MK" sz="2000" dirty="0"/>
              <a:t> fundamental wave-scattering phenomenon characterized by an asymmetric spectral line profile, arising from the quantum interference between a </a:t>
            </a:r>
            <a:r>
              <a:rPr lang="mk-MK" sz="2000" b="1" dirty="0"/>
              <a:t>discrete (localized) state</a:t>
            </a:r>
            <a:r>
              <a:rPr lang="mk-MK" sz="2000" dirty="0"/>
              <a:t> and a </a:t>
            </a:r>
            <a:r>
              <a:rPr lang="mk-MK" sz="2000" b="1" dirty="0"/>
              <a:t>continuum of propagating states</a:t>
            </a:r>
            <a:r>
              <a:rPr lang="en-US" sz="2000" b="1" dirty="0"/>
              <a:t>;</a:t>
            </a:r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r>
              <a:rPr lang="mk-MK" sz="2000" dirty="0"/>
              <a:t>First observed by Beutler in 1935 as asymmetric profiles in atomic absorption spectra</a:t>
            </a:r>
            <a:r>
              <a:rPr lang="en-US" sz="2000" dirty="0"/>
              <a:t>;</a:t>
            </a:r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06D475-9389-26D1-C3A2-521579A4B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711" y="3241040"/>
            <a:ext cx="2810529" cy="33464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37B60B-64B8-BA3F-3DC4-A5FB911F1A04}"/>
              </a:ext>
            </a:extLst>
          </p:cNvPr>
          <p:cNvSpPr txBox="1"/>
          <p:nvPr/>
        </p:nvSpPr>
        <p:spPr>
          <a:xfrm>
            <a:off x="101600" y="3598049"/>
            <a:ext cx="40436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r>
              <a:rPr lang="en-US" sz="2000" dirty="0"/>
              <a:t>T</a:t>
            </a:r>
            <a:r>
              <a:rPr lang="mk-MK" sz="2000" dirty="0"/>
              <a:t>heoretically explained by the Italian-American physicist </a:t>
            </a:r>
            <a:r>
              <a:rPr lang="mk-MK" sz="2000" b="1" dirty="0"/>
              <a:t>Ugo Fano</a:t>
            </a:r>
            <a:r>
              <a:rPr lang="mk-MK" sz="2000" dirty="0"/>
              <a:t> in the same year, with a more elaborate formulation published in his seminal 1961 paper—now recognized as one of the most influential works in 20th-century physics</a:t>
            </a:r>
            <a:r>
              <a:rPr lang="en-US" sz="2000" dirty="0"/>
              <a:t>.</a:t>
            </a:r>
            <a:endParaRPr lang="en-US" sz="2000" b="1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lang="en-US" sz="2000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F6F6D-8C9D-6944-82C0-F34767C65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9" y="2762004"/>
            <a:ext cx="4257865" cy="30381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303B5-87FB-C443-F4DE-4A5B78B81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031" y="3333654"/>
            <a:ext cx="4554630" cy="1894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8B609B-2E43-8F13-A4D6-68033AD06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633" y="241260"/>
            <a:ext cx="6530733" cy="2335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1EAA0B-0450-E7C3-5D9A-B24CD2C3B86A}"/>
              </a:ext>
            </a:extLst>
          </p:cNvPr>
          <p:cNvSpPr txBox="1"/>
          <p:nvPr/>
        </p:nvSpPr>
        <p:spPr>
          <a:xfrm>
            <a:off x="2670499" y="4930038"/>
            <a:ext cx="2778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rPr lang="en-US" sz="2000" dirty="0"/>
              <a:t>A + </a:t>
            </a:r>
            <a:r>
              <a:rPr lang="en-US" sz="2000" i="1" dirty="0"/>
              <a:t>hv</a:t>
            </a:r>
            <a:r>
              <a:rPr lang="en-US" sz="2000" dirty="0"/>
              <a:t> </a:t>
            </a:r>
            <a:r>
              <a:rPr lang="en-US" sz="2000" dirty="0">
                <a:sym typeface="Symbol" panose="05050102010706020507" pitchFamily="18" charset="2"/>
              </a:rPr>
              <a:t> A</a:t>
            </a:r>
            <a:r>
              <a:rPr lang="en-US" sz="2000" baseline="30000" dirty="0">
                <a:sym typeface="Symbol" panose="05050102010706020507" pitchFamily="18" charset="2"/>
              </a:rPr>
              <a:t>+</a:t>
            </a:r>
            <a:r>
              <a:rPr lang="en-US" sz="2000" dirty="0">
                <a:sym typeface="Symbol" panose="05050102010706020507" pitchFamily="18" charset="2"/>
              </a:rPr>
              <a:t> + e</a:t>
            </a:r>
            <a:r>
              <a:rPr lang="en-US" sz="2000" baseline="30000" dirty="0">
                <a:sym typeface="Symbol" panose="05050102010706020507" pitchFamily="18" charset="2"/>
              </a:rPr>
              <a:t>-</a:t>
            </a:r>
            <a:r>
              <a:rPr lang="en-US" sz="2000" dirty="0"/>
              <a:t> </a:t>
            </a:r>
            <a:endParaRPr lang="en-US" sz="2000" b="1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lang="en-US" sz="2000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8E908-960E-54E9-DD71-C568F3A78578}"/>
              </a:ext>
            </a:extLst>
          </p:cNvPr>
          <p:cNvSpPr txBox="1"/>
          <p:nvPr/>
        </p:nvSpPr>
        <p:spPr>
          <a:xfrm>
            <a:off x="6418" y="5801403"/>
            <a:ext cx="2778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rPr lang="en-US" sz="2000" dirty="0"/>
              <a:t>A + </a:t>
            </a:r>
            <a:r>
              <a:rPr lang="en-US" sz="2000" i="1" dirty="0"/>
              <a:t>hv</a:t>
            </a:r>
            <a:r>
              <a:rPr lang="en-US" sz="2000" dirty="0"/>
              <a:t> </a:t>
            </a:r>
            <a:r>
              <a:rPr lang="en-US" sz="2000" dirty="0">
                <a:sym typeface="Symbol" panose="05050102010706020507" pitchFamily="18" charset="2"/>
              </a:rPr>
              <a:t> A</a:t>
            </a:r>
            <a:r>
              <a:rPr lang="en-US" sz="2000" baseline="30000" dirty="0">
                <a:sym typeface="Symbol" panose="05050102010706020507" pitchFamily="18" charset="2"/>
              </a:rPr>
              <a:t>*</a:t>
            </a:r>
            <a:r>
              <a:rPr lang="en-US" sz="2000" dirty="0">
                <a:sym typeface="Symbol" panose="05050102010706020507" pitchFamily="18" charset="2"/>
              </a:rPr>
              <a:t>  A</a:t>
            </a:r>
            <a:r>
              <a:rPr lang="en-US" sz="2000" baseline="30000" dirty="0">
                <a:sym typeface="Symbol" panose="05050102010706020507" pitchFamily="18" charset="2"/>
              </a:rPr>
              <a:t>+</a:t>
            </a:r>
            <a:r>
              <a:rPr lang="en-US" sz="2000" dirty="0">
                <a:sym typeface="Symbol" panose="05050102010706020507" pitchFamily="18" charset="2"/>
              </a:rPr>
              <a:t> + e</a:t>
            </a:r>
            <a:r>
              <a:rPr lang="en-US" sz="2000" baseline="30000" dirty="0">
                <a:sym typeface="Symbol" panose="05050102010706020507" pitchFamily="18" charset="2"/>
              </a:rPr>
              <a:t>-</a:t>
            </a:r>
            <a:r>
              <a:rPr lang="en-US" sz="2000" dirty="0"/>
              <a:t> </a:t>
            </a:r>
            <a:endParaRPr lang="en-US" sz="2000" b="1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lang="en-US" sz="2000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900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EDDFC-E1F4-B907-DCE9-E023D28F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B751D8-EC4A-FE5B-42FA-10EB94125AB1}"/>
              </a:ext>
            </a:extLst>
          </p:cNvPr>
          <p:cNvSpPr txBox="1"/>
          <p:nvPr/>
        </p:nvSpPr>
        <p:spPr>
          <a:xfrm>
            <a:off x="538480" y="1203960"/>
            <a:ext cx="8484781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rPr lang="mk-MK" sz="2000" dirty="0"/>
              <a:t>The Fano resonance emerges when a system offers </a:t>
            </a:r>
            <a:r>
              <a:rPr lang="mk-MK" sz="2000" b="1" dirty="0"/>
              <a:t>two competing pathways</a:t>
            </a:r>
            <a:r>
              <a:rPr lang="mk-MK" sz="2000" dirty="0"/>
              <a:t> to reach the same final state</a:t>
            </a:r>
            <a:r>
              <a:rPr lang="en-US" sz="2000" dirty="0"/>
              <a:t>:</a:t>
            </a:r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r>
              <a:rPr lang="mk-MK" sz="2000" b="1" dirty="0"/>
              <a:t>Pathway 1 (direct)</a:t>
            </a:r>
            <a:r>
              <a:rPr lang="mk-MK" sz="2000" dirty="0"/>
              <a:t>: Scattering through the continuum (broad, featureless background)</a:t>
            </a:r>
            <a:r>
              <a:rPr lang="en-US" sz="2000" b="1" dirty="0"/>
              <a:t>;</a:t>
            </a:r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r>
              <a:rPr lang="mk-MK" sz="2000" b="1" dirty="0"/>
              <a:t>Pathway 2 (indirect)</a:t>
            </a:r>
            <a:r>
              <a:rPr lang="mk-MK" sz="2000" dirty="0"/>
              <a:t>: Scattering via a discrete, quasi-bound state (narrow resonance)</a:t>
            </a:r>
          </a:p>
          <a:p>
            <a:pPr>
              <a:spcAft>
                <a:spcPts val="1200"/>
              </a:spcAft>
              <a:defRPr sz="2000"/>
            </a:pPr>
            <a:r>
              <a:rPr lang="mk-MK" sz="2000" dirty="0"/>
              <a:t>The interference between these two pathways—constructive on one side of the resonance and destructive on the other—produces the hallmark </a:t>
            </a:r>
            <a:r>
              <a:rPr lang="mk-MK" sz="2000" b="1" dirty="0"/>
              <a:t>asymmetric line shape</a:t>
            </a:r>
            <a:endParaRPr lang="en-US" sz="2000" b="1" dirty="0"/>
          </a:p>
          <a:p>
            <a:pPr>
              <a:spcAft>
                <a:spcPts val="1200"/>
              </a:spcAft>
              <a:defRPr sz="2000"/>
            </a:pPr>
            <a:r>
              <a:rPr lang="mk-MK" sz="2000" dirty="0"/>
              <a:t>In essence, the Fano resonance describes the coupling and interference of a narrow discrete mode with a broad continuum mode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FontTx/>
              <a:buChar char="-"/>
              <a:defRPr sz="2000"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B73C5E-6845-F62B-B71C-7B3A83F02793}"/>
              </a:ext>
            </a:extLst>
          </p:cNvPr>
          <p:cNvSpPr txBox="1"/>
          <p:nvPr/>
        </p:nvSpPr>
        <p:spPr>
          <a:xfrm>
            <a:off x="909320" y="172720"/>
            <a:ext cx="7071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/>
            </a:pPr>
            <a:r>
              <a:rPr lang="en-US" dirty="0"/>
              <a:t>The physical mechanism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179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dirty="0"/>
              <a:t>Mathematics &amp; Discrete-Continuum Coupling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57200" y="1097280"/>
                <a:ext cx="8361680" cy="48712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• Fano Formula: </a:t>
                </a:r>
                <a:endParaRPr lang="en-US" dirty="0"/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lang="en-US" dirty="0"/>
                  <a:t>	</a:t>
                </a:r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lang="en-US" dirty="0"/>
                  <a:t>w</a:t>
                </a:r>
                <a:r>
                  <a:rPr dirty="0"/>
                  <a:t>here</a:t>
                </a:r>
                <a:endParaRPr lang="en-US" dirty="0"/>
              </a:p>
              <a:p>
                <a:pPr>
                  <a:spcAft>
                    <a:spcPts val="1200"/>
                  </a:spcAft>
                  <a:defRPr sz="2000"/>
                </a:pPr>
                <a:endParaRPr dirty="0"/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• Coupling: Discrete |d⟩ interacts with Continuum |c⟩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mk-MK" i="1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mk-MK" i="1" kern="1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mk-MK" i="1" kern="1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kern="1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int</m:t>
                        </m:r>
                      </m:sub>
                    </m:sSub>
                  </m:oMath>
                </a14:m>
                <a:r>
                  <a:rPr dirty="0"/>
                  <a:t>.</a:t>
                </a:r>
                <a:r>
                  <a:rPr lang="en-US" dirty="0"/>
                  <a:t> </a:t>
                </a:r>
                <a:r>
                  <a:rPr dirty="0"/>
                  <a:t>This 'dresses' the state, giving finite lifetime.</a:t>
                </a:r>
              </a:p>
              <a:p>
                <a:pPr>
                  <a:spcAft>
                    <a:spcPts val="1200"/>
                  </a:spcAft>
                  <a:defRPr sz="2000"/>
                </a:pPr>
                <a:endParaRPr dirty="0"/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• Tuning q:</a:t>
                </a:r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  - q=0 → Dip (Anti-resonance).</a:t>
                </a:r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  - q=∞ → Lorentzian.</a:t>
                </a:r>
              </a:p>
              <a:p>
                <a:pPr>
                  <a:spcAft>
                    <a:spcPts val="1200"/>
                  </a:spcAft>
                  <a:defRPr sz="2000"/>
                </a:pPr>
                <a:r>
                  <a:rPr dirty="0"/>
                  <a:t>  - q=±1 → Maximum asymmetry.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097280"/>
                <a:ext cx="8361680" cy="4871205"/>
              </a:xfrm>
              <a:prstGeom prst="rect">
                <a:avLst/>
              </a:prstGeom>
              <a:blipFill>
                <a:blip r:embed="rId2"/>
                <a:stretch>
                  <a:fillRect l="-729" t="-626" b="-1252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124B87F-2E40-A979-4F8E-209CA81E4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544" y="3450937"/>
            <a:ext cx="4746616" cy="3407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6C58F4-28E2-6C8B-959F-58B237128929}"/>
                  </a:ext>
                </a:extLst>
              </p:cNvPr>
              <p:cNvSpPr txBox="1"/>
              <p:nvPr/>
            </p:nvSpPr>
            <p:spPr>
              <a:xfrm>
                <a:off x="4409440" y="1424645"/>
                <a:ext cx="4734560" cy="8600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~</m:t>
                      </m:r>
                      <m:f>
                        <m:fPr>
                          <m:ctrlPr>
                            <a:rPr lang="en-US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mk-MK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mk-MK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r>
                            <a:rPr lang="mk-MK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mk-MK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mk-MK" i="1" kern="10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mk-MK" i="1" kern="10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𝐻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kern="100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int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</m:d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e>
                              <m:acc>
                                <m:accPr>
                                  <m:chr m:val="̂"/>
                                  <m:ctrlPr>
                                    <a:rPr lang="mk-MK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mk-MK" i="1" kern="10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e>
                              <m:r>
                                <a:rPr lang="en-US" i="1" kern="1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6C58F4-28E2-6C8B-959F-58B237128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440" y="1424645"/>
                <a:ext cx="4734560" cy="8600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8760F0-F09F-B41F-78A9-5D7A8EC3EEDA}"/>
                  </a:ext>
                </a:extLst>
              </p:cNvPr>
              <p:cNvSpPr txBox="1"/>
              <p:nvPr/>
            </p:nvSpPr>
            <p:spPr>
              <a:xfrm>
                <a:off x="457200" y="1424645"/>
                <a:ext cx="4734560" cy="755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kern="100" smtClean="0"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1800" b="0" i="1" kern="1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𝜀</m:t>
                                  </m:r>
                                  <m: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en-US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8760F0-F09F-B41F-78A9-5D7A8EC3E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24645"/>
                <a:ext cx="4734560" cy="7553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7845FA-885D-505B-A623-37D6E0E3E2E6}"/>
                  </a:ext>
                </a:extLst>
              </p:cNvPr>
              <p:cNvSpPr txBox="1"/>
              <p:nvPr/>
            </p:nvSpPr>
            <p:spPr>
              <a:xfrm>
                <a:off x="132080" y="2285706"/>
                <a:ext cx="4734560" cy="7373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𝜀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  <m:r>
                                <a:rPr lang="en-US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res</m:t>
                                  </m:r>
                                  <m:r>
                                    <a:rPr lang="en-US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.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l-GR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𝛤</m:t>
                          </m:r>
                        </m:den>
                      </m:f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7845FA-885D-505B-A623-37D6E0E3E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80" y="2285706"/>
                <a:ext cx="4734560" cy="7373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4B081E-079F-CF93-DAE0-9CE8DF048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23875"/>
            <a:ext cx="60960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79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dirty="0"/>
              <a:t>Ubiquity &amp; Modern Applications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3840" y="899081"/>
            <a:ext cx="4743424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rPr dirty="0"/>
              <a:t>• Observed in: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Atomic/Molecular photoionization.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Quantum dots &amp; 2D materials.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Photonic crystals &amp; Metamaterials.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Plasmonic nanostructures.</a:t>
            </a:r>
          </a:p>
          <a:p>
            <a:pPr>
              <a:spcAft>
                <a:spcPts val="1200"/>
              </a:spcAft>
              <a:defRPr sz="2000"/>
            </a:pPr>
            <a:endParaRPr dirty="0"/>
          </a:p>
          <a:p>
            <a:pPr>
              <a:spcAft>
                <a:spcPts val="1200"/>
              </a:spcAft>
              <a:defRPr sz="2000"/>
            </a:pPr>
            <a:r>
              <a:rPr dirty="0"/>
              <a:t>• Key Applications: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Ultra-sensitive Biosensing (high FOM).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All-optical Switching &amp; Modulation.</a:t>
            </a:r>
          </a:p>
          <a:p>
            <a:pPr>
              <a:spcAft>
                <a:spcPts val="1200"/>
              </a:spcAft>
              <a:defRPr sz="2000"/>
            </a:pPr>
            <a:r>
              <a:rPr dirty="0"/>
              <a:t>  - High-Q Lasers and Optical Filters.</a:t>
            </a:r>
          </a:p>
          <a:p>
            <a:pPr>
              <a:spcAft>
                <a:spcPts val="1200"/>
              </a:spcAft>
              <a:defRPr sz="2000"/>
            </a:pPr>
            <a:endParaRPr dirty="0"/>
          </a:p>
          <a:p>
            <a:pPr>
              <a:spcAft>
                <a:spcPts val="1200"/>
              </a:spcAft>
              <a:defRPr sz="2000"/>
            </a:pPr>
            <a:r>
              <a:rPr dirty="0"/>
              <a:t>• Future: Topological Fano resonances and AI-designed </a:t>
            </a:r>
            <a:r>
              <a:rPr dirty="0" err="1"/>
              <a:t>metasurfaces</a:t>
            </a:r>
            <a:r>
              <a:rPr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F1624-C049-4815-A98F-198AFCBE9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550" y="3669876"/>
            <a:ext cx="3195729" cy="2182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CE91D1-18EA-4B41-CAA3-8C6014C7F5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67" r="50000" b="53512"/>
          <a:stretch>
            <a:fillRect/>
          </a:stretch>
        </p:blipFill>
        <p:spPr>
          <a:xfrm>
            <a:off x="4375473" y="1005840"/>
            <a:ext cx="1503869" cy="1956145"/>
          </a:xfrm>
          <a:prstGeom prst="rect">
            <a:avLst/>
          </a:prstGeom>
        </p:spPr>
      </p:pic>
      <p:pic>
        <p:nvPicPr>
          <p:cNvPr id="4" name="Picture 3" descr="Figure 5: Fano resonances in plasmonic nanoparticle clusters.">
            <a:extLst>
              <a:ext uri="{FF2B5EF4-FFF2-40B4-BE49-F238E27FC236}">
                <a16:creationId xmlns:a16="http://schemas.microsoft.com/office/drawing/2014/main" id="{3C3FA5BE-D2EB-8E86-AF97-A7B82B241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342" y="1005840"/>
            <a:ext cx="3157871" cy="19561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AC1E6B-1374-4AC6-20E7-EC7EF44AC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921" y="976521"/>
            <a:ext cx="6000157" cy="3069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267E15-7EDC-1E99-3971-94D93DBA0E07}"/>
              </a:ext>
            </a:extLst>
          </p:cNvPr>
          <p:cNvSpPr txBox="1"/>
          <p:nvPr/>
        </p:nvSpPr>
        <p:spPr>
          <a:xfrm>
            <a:off x="322376" y="4433012"/>
            <a:ext cx="8686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k-MK" sz="2000" b="1" dirty="0"/>
              <a:t>2D correlation spectroscopy</a:t>
            </a:r>
            <a:r>
              <a:rPr lang="en-US" sz="2000" b="1" dirty="0"/>
              <a:t>:</a:t>
            </a:r>
            <a:r>
              <a:rPr lang="mk-MK" sz="2000" b="1" dirty="0"/>
              <a:t> </a:t>
            </a:r>
            <a:endParaRPr lang="en-US" sz="2000" b="1" dirty="0"/>
          </a:p>
          <a:p>
            <a:pPr marL="342900" indent="-342900">
              <a:buFontTx/>
              <a:buChar char="-"/>
            </a:pPr>
            <a:r>
              <a:rPr lang="mk-MK" sz="2000" b="1" dirty="0"/>
              <a:t>transforms subtle line-shape differences into characteristic correlation patterns</a:t>
            </a:r>
            <a:r>
              <a:rPr lang="en-US" sz="2000" b="1" dirty="0"/>
              <a:t>;</a:t>
            </a:r>
            <a:r>
              <a:rPr lang="mk-MK" sz="2000" b="1" dirty="0"/>
              <a:t> </a:t>
            </a:r>
            <a:endParaRPr lang="en-US" sz="2000" b="1" dirty="0"/>
          </a:p>
          <a:p>
            <a:pPr marL="342900" indent="-342900">
              <a:buFontTx/>
              <a:buChar char="-"/>
            </a:pPr>
            <a:r>
              <a:rPr lang="mk-MK" sz="2000" b="1" dirty="0"/>
              <a:t>provid</a:t>
            </a:r>
            <a:r>
              <a:rPr lang="en-US" sz="2000" b="1" dirty="0"/>
              <a:t>es</a:t>
            </a:r>
            <a:r>
              <a:rPr lang="mk-MK" sz="2000" b="1" dirty="0"/>
              <a:t> a potentially powerful way to distinguish conventional resonances from interference-modified resonances even when their 1D spectra appear superficially similar.</a:t>
            </a:r>
            <a:endParaRPr lang="mk-MK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3FF73-C4EA-AE37-5477-74C526BBE839}"/>
              </a:ext>
            </a:extLst>
          </p:cNvPr>
          <p:cNvSpPr txBox="1"/>
          <p:nvPr/>
        </p:nvSpPr>
        <p:spPr>
          <a:xfrm>
            <a:off x="457200" y="182880"/>
            <a:ext cx="774949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Two-dimensional correlation “spectroscopy”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685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8FEE79-E2AA-0604-779C-2E0C2CEEFD40}"/>
              </a:ext>
            </a:extLst>
          </p:cNvPr>
          <p:cNvSpPr txBox="1"/>
          <p:nvPr/>
        </p:nvSpPr>
        <p:spPr>
          <a:xfrm>
            <a:off x="293914" y="926965"/>
            <a:ext cx="874122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2DCOS:</a:t>
            </a:r>
            <a:r>
              <a:rPr lang="mk-MK" dirty="0"/>
              <a:t> offers an additional dimension of spectral information that can reveal differences between resonances that are difficult to resolve in conventional one-dimensional spectra.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R</a:t>
            </a:r>
            <a:r>
              <a:rPr lang="mk-MK" dirty="0"/>
              <a:t>elevant for distinguishing Lorentzian and Fano line shapes</a:t>
            </a:r>
            <a:r>
              <a:rPr lang="en-US" dirty="0"/>
              <a:t>:</a:t>
            </a:r>
            <a:r>
              <a:rPr lang="mk-MK" dirty="0"/>
              <a:t> comparable spectral shifts and linewidth changes</a:t>
            </a:r>
            <a:r>
              <a:rPr lang="en-US" dirty="0"/>
              <a:t>,</a:t>
            </a:r>
            <a:r>
              <a:rPr lang="mk-MK" dirty="0"/>
              <a:t> originating from fundamentally different physical mechanisms.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M</a:t>
            </a:r>
            <a:r>
              <a:rPr lang="mk-MK" dirty="0"/>
              <a:t>echanism-sensitive diagnostic for distinguishing ordinary resonances from interference resonances.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H</a:t>
            </a:r>
            <a:r>
              <a:rPr lang="mk-MK" dirty="0"/>
              <a:t>ow resonance displacement and line-shape asymmetry are transformed into multidimensional correlation features.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mk-MK" dirty="0"/>
              <a:t>Such simulations provide a well-defined theoretical basis for identifying correlation signatures associated specifically with Fano interference and for determining whether these signatures remain distinguishable under finite spectral shifts and other realistic spectral perturbations.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F1B051-4D87-E19A-3CFD-899D8140D4B6}"/>
              </a:ext>
            </a:extLst>
          </p:cNvPr>
          <p:cNvSpPr txBox="1"/>
          <p:nvPr/>
        </p:nvSpPr>
        <p:spPr>
          <a:xfrm>
            <a:off x="457200" y="182880"/>
            <a:ext cx="34467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2DCOS diagnostics: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983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76B379-D354-A9C9-BA2B-A871A62599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33"/>
          <a:stretch>
            <a:fillRect/>
          </a:stretch>
        </p:blipFill>
        <p:spPr>
          <a:xfrm>
            <a:off x="319599" y="81280"/>
            <a:ext cx="3978081" cy="6471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8118DF-FA11-FE76-5806-D1811D4C89D8}"/>
                  </a:ext>
                </a:extLst>
              </p:cNvPr>
              <p:cNvSpPr txBox="1"/>
              <p:nvPr/>
            </p:nvSpPr>
            <p:spPr>
              <a:xfrm>
                <a:off x="4490720" y="570884"/>
                <a:ext cx="4734560" cy="5328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 xmlns:m="http://schemas.openxmlformats.org/officeDocument/2006/math">
                    <m:r>
                      <a:rPr lang="mk-M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d>
                      <m:d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</m:d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num>
                      <m:den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den>
                    </m:f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𝛤</m:t>
                            </m:r>
                          </m:num>
                          <m:den>
                            <m:sSup>
                              <m:sSupPr>
                                <m:ctrlP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𝜈</m:t>
                                    </m:r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𝛤</m:t>
                                </m:r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mk-MK" sz="1800" kern="100" dirty="0"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08118DF-FA11-FE76-5806-D1811D4C8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720" y="570884"/>
                <a:ext cx="4734560" cy="5328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BA476D-1330-602C-8D53-DEC0BC18129E}"/>
                  </a:ext>
                </a:extLst>
              </p:cNvPr>
              <p:cNvSpPr txBox="1"/>
              <p:nvPr/>
            </p:nvSpPr>
            <p:spPr>
              <a:xfrm>
                <a:off x="4409440" y="1207240"/>
                <a:ext cx="4734560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 xmlns:m="http://schemas.openxmlformats.org/officeDocument/2006/math">
                    <m:r>
                      <a:rPr lang="mk-M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d>
                      <m:d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</m:d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num>
                      <m:den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den>
                    </m:f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𝛤</m:t>
                            </m:r>
                          </m:num>
                          <m:den>
                            <m:sSup>
                              <m:sSupPr>
                                <m:ctrlP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𝜈</m:t>
                                    </m:r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1800" b="0" i="1" kern="100" smtClean="0">
                                            <a:effectLst/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kern="100" smtClean="0">
                                            <a:effectLst/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𝛤</m:t>
                                </m:r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mk-MK" sz="1800" kern="100" dirty="0"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FBA476D-1330-602C-8D53-DEC0BC181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440" y="1207240"/>
                <a:ext cx="4734560" cy="7087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EB941F-0738-1BF8-868C-0600C7571FD5}"/>
                  </a:ext>
                </a:extLst>
              </p:cNvPr>
              <p:cNvSpPr txBox="1"/>
              <p:nvPr/>
            </p:nvSpPr>
            <p:spPr>
              <a:xfrm>
                <a:off x="4409440" y="1981042"/>
                <a:ext cx="4734560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 xmlns:m="http://schemas.openxmlformats.org/officeDocument/2006/math">
                    <m:r>
                      <a:rPr lang="mk-MK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d>
                      <m:d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</m:d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num>
                      <m:den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den>
                    </m:f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𝛤</m:t>
                            </m:r>
                            <m:d>
                              <m:dPr>
                                <m:ctrlP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𝜈</m:t>
                                    </m:r>
                                    <m:r>
                                      <a:rPr lang="mk-MK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</m:e>
                                      <m:sub>
                                        <m:r>
                                          <a:rPr lang="mk-MK" sz="1800" i="1" kern="1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mk-MK" sz="18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mk-MK" i="1" kern="1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𝛤</m:t>
                                    </m:r>
                                    <m:d>
                                      <m:dPr>
                                        <m:ctrlPr>
                                          <a:rPr lang="mk-MK" i="1" kern="10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mk-MK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mk-MK" sz="1800" kern="100" dirty="0"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FEB941F-0738-1BF8-868C-0600C7571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440" y="1981042"/>
                <a:ext cx="4734560" cy="7087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93DBF1-A164-F893-3E59-685F330669B4}"/>
                  </a:ext>
                </a:extLst>
              </p:cNvPr>
              <p:cNvSpPr txBox="1"/>
              <p:nvPr/>
            </p:nvSpPr>
            <p:spPr>
              <a:xfrm>
                <a:off x="4490720" y="3317240"/>
                <a:ext cx="4734560" cy="8431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 xmlns:m="http://schemas.openxmlformats.org/officeDocument/2006/math">
                    <m:r>
                      <a:rPr lang="en-US" sz="1800" b="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</m:d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i="1" kern="10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mk-MK" sz="1800" b="0" i="1" kern="10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k-MK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mk-MK" i="1" kern="1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𝑞</m:t>
                                    </m:r>
                                    <m: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𝜈</m:t>
                                            </m:r>
                                          </m:e>
                                          <m:sub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𝛤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8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mk-MK" i="1" kern="1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𝜈</m:t>
                                            </m:r>
                                          </m:e>
                                          <m:sub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𝛤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mk-MK" sz="1800" kern="100" dirty="0"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93DBF1-A164-F893-3E59-685F33066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720" y="3317240"/>
                <a:ext cx="4734560" cy="8431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9F5CDD7-E251-F6D6-C959-59EA1A81A0BF}"/>
              </a:ext>
            </a:extLst>
          </p:cNvPr>
          <p:cNvSpPr txBox="1"/>
          <p:nvPr/>
        </p:nvSpPr>
        <p:spPr>
          <a:xfrm>
            <a:off x="4846321" y="38117"/>
            <a:ext cx="35383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Lorentzian (Cauchy)</a:t>
            </a: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062D6E-315D-C73E-B9D1-DC96769E8875}"/>
              </a:ext>
            </a:extLst>
          </p:cNvPr>
          <p:cNvSpPr txBox="1"/>
          <p:nvPr/>
        </p:nvSpPr>
        <p:spPr>
          <a:xfrm>
            <a:off x="4846321" y="2844225"/>
            <a:ext cx="100540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Fano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D00414-0639-754E-DF89-9573D0265D68}"/>
                  </a:ext>
                </a:extLst>
              </p:cNvPr>
              <p:cNvSpPr txBox="1"/>
              <p:nvPr/>
            </p:nvSpPr>
            <p:spPr>
              <a:xfrm>
                <a:off x="4490720" y="5178906"/>
                <a:ext cx="4734560" cy="553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mk-MK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mk-MK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mk-MK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mk-MK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mk-MK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kern="1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d>
                            <m:dPr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bSup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D00414-0639-754E-DF89-9573D0265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720" y="5178906"/>
                <a:ext cx="4734560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810E93-E55A-E409-FA38-41C595C51953}"/>
                  </a:ext>
                </a:extLst>
              </p:cNvPr>
              <p:cNvSpPr txBox="1"/>
              <p:nvPr/>
            </p:nvSpPr>
            <p:spPr>
              <a:xfrm>
                <a:off x="4510678" y="5642518"/>
                <a:ext cx="4734560" cy="495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mk-MK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𝛤</m:t>
                      </m:r>
                      <m:d>
                        <m:dPr>
                          <m:ctrlP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𝛤</m:t>
                          </m:r>
                        </m:e>
                        <m:sup>
                          <m:d>
                            <m:dPr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810E93-E55A-E409-FA38-41C595C51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678" y="5642518"/>
                <a:ext cx="4734560" cy="4955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959417-603D-4736-850E-802497945011}"/>
                  </a:ext>
                </a:extLst>
              </p:cNvPr>
              <p:cNvSpPr txBox="1"/>
              <p:nvPr/>
            </p:nvSpPr>
            <p:spPr>
              <a:xfrm>
                <a:off x="4510678" y="6039323"/>
                <a:ext cx="4734560" cy="495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Para xmlns:m="http://schemas.openxmlformats.org/officeDocument/2006/math">
                    <m:oMath>
                      <m:r>
                        <a:rPr lang="en-US" b="0" i="1" kern="100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d>
                        <m:dPr>
                          <m:ctrlP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i="1" kern="1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𝑞</m:t>
                          </m:r>
                        </m:e>
                        <m:sup>
                          <m:d>
                            <m:dPr>
                              <m:ctrlP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kern="10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𝑐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</m:oMath>
                  </m:oMathPara>
                </a14:m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F959417-603D-4736-850E-802497945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678" y="6039323"/>
                <a:ext cx="4734560" cy="4955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A0B0B2-6E9E-6180-C0CB-7D653D531B30}"/>
                  </a:ext>
                </a:extLst>
              </p:cNvPr>
              <p:cNvSpPr txBox="1"/>
              <p:nvPr/>
            </p:nvSpPr>
            <p:spPr>
              <a:xfrm>
                <a:off x="4510678" y="4196710"/>
                <a:ext cx="4734560" cy="9727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algn="just">
                  <a:lnSpc>
                    <a:spcPct val="100000"/>
                  </a:lnSpc>
                  <a:spcAft>
                    <a:spcPts val="800"/>
                  </a:spcAft>
                  <a:buNone/>
                  <a:tabLst>
                    <a:tab pos="5581015" algn="l"/>
                  </a:tabLst>
                </a:pPr>
                <a14:m>
                  <m:oMath xmlns:m="http://schemas.openxmlformats.org/officeDocument/2006/math">
                    <m:r>
                      <a:rPr lang="en-US" sz="1800" b="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mk-MK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𝜈</m:t>
                        </m:r>
                      </m:e>
                    </m:d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kern="10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mk-MK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begChr m:val="["/>
                        <m:endChr m:val="]"/>
                        <m:ctrlPr>
                          <a:rPr lang="mk-MK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mk-MK" i="1" kern="1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mk-MK" i="1" kern="1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𝑞</m:t>
                                    </m:r>
                                    <m:d>
                                      <m:dPr>
                                        <m:ctrlPr>
                                          <a:rPr lang="en-US" b="0" i="1" kern="10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kern="10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𝑝</m:t>
                                        </m:r>
                                      </m:e>
                                    </m:d>
                                    <m: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𝜈</m:t>
                                            </m:r>
                                          </m:e>
                                          <m:sub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𝛤</m:t>
                                        </m:r>
                                        <m:d>
                                          <m:dPr>
                                            <m:ctrlP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800" b="0" i="1" kern="100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mk-MK" i="1" kern="1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mk-MK" i="1" kern="1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𝜈</m:t>
                                        </m:r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𝜈</m:t>
                                            </m:r>
                                          </m:e>
                                          <m:sub>
                                            <m:r>
                                              <a:rPr lang="mk-MK" i="1" kern="100"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mk-MK" i="1" kern="100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𝛤</m:t>
                                        </m:r>
                                        <m:d>
                                          <m:dPr>
                                            <m:ctrlP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 kern="10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1800" b="0" i="1" kern="100" smtClean="0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mk-MK" sz="1800" kern="100" dirty="0">
                    <a:effectLst/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mk-MK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A0B0B2-6E9E-6180-C0CB-7D653D531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678" y="4196710"/>
                <a:ext cx="4734560" cy="9727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32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C3F0A88B-05B4-4D81-C704-B47D19F53B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21" t="8888" r="9323" b="4142"/>
          <a:stretch>
            <a:fillRect/>
          </a:stretch>
        </p:blipFill>
        <p:spPr>
          <a:xfrm>
            <a:off x="7036870" y="4286766"/>
            <a:ext cx="2092315" cy="17621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D50D76E-CC5F-BB1C-992D-F450595ED9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22" t="7793" r="10298" b="4296"/>
          <a:stretch>
            <a:fillRect/>
          </a:stretch>
        </p:blipFill>
        <p:spPr>
          <a:xfrm>
            <a:off x="7028698" y="1140060"/>
            <a:ext cx="2066523" cy="1781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89BF6D-6B8E-03CE-0F01-E8B4B2822FBC}"/>
              </a:ext>
            </a:extLst>
          </p:cNvPr>
          <p:cNvSpPr txBox="1"/>
          <p:nvPr/>
        </p:nvSpPr>
        <p:spPr>
          <a:xfrm>
            <a:off x="457200" y="20320"/>
            <a:ext cx="69885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Single Fano/Cauchy band, uniform shift:</a:t>
            </a:r>
            <a:endParaRPr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9131A26-8D13-CFD3-92DE-B75D836DB601}"/>
              </a:ext>
            </a:extLst>
          </p:cNvPr>
          <p:cNvSpPr/>
          <p:nvPr/>
        </p:nvSpPr>
        <p:spPr>
          <a:xfrm>
            <a:off x="7569200" y="883920"/>
            <a:ext cx="985520" cy="1828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29B9FF8-9E63-9682-CCC0-94AF9159292C}"/>
              </a:ext>
            </a:extLst>
          </p:cNvPr>
          <p:cNvSpPr/>
          <p:nvPr/>
        </p:nvSpPr>
        <p:spPr>
          <a:xfrm>
            <a:off x="7569200" y="3907313"/>
            <a:ext cx="985520" cy="18288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C4F7F9-AD59-27AF-B5B6-3A849A6310CA}"/>
              </a:ext>
            </a:extLst>
          </p:cNvPr>
          <p:cNvSpPr txBox="1"/>
          <p:nvPr/>
        </p:nvSpPr>
        <p:spPr>
          <a:xfrm>
            <a:off x="7108205" y="418238"/>
            <a:ext cx="19075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2400" dirty="0"/>
              <a:t>Fano (</a:t>
            </a:r>
            <a:r>
              <a:rPr lang="en-US" sz="2400" i="1" dirty="0"/>
              <a:t>q</a:t>
            </a:r>
            <a:r>
              <a:rPr lang="en-US" sz="2400" dirty="0"/>
              <a:t> = 1.5)</a:t>
            </a:r>
            <a:endParaRPr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E4D79B7-75A4-E3AD-3895-AFBCF9D6D773}"/>
              </a:ext>
            </a:extLst>
          </p:cNvPr>
          <p:cNvSpPr txBox="1"/>
          <p:nvPr/>
        </p:nvSpPr>
        <p:spPr>
          <a:xfrm>
            <a:off x="7133630" y="3373168"/>
            <a:ext cx="10992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2400" dirty="0"/>
              <a:t>Cauchy</a:t>
            </a:r>
            <a:endParaRPr sz="24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75AEBF3-F8CB-2942-59F1-BFAB299A7B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15" t="4548" r="12890" b="2902"/>
          <a:stretch>
            <a:fillRect/>
          </a:stretch>
        </p:blipFill>
        <p:spPr>
          <a:xfrm>
            <a:off x="19050" y="572094"/>
            <a:ext cx="3442009" cy="299964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A35741-CC7B-D8F7-F4CA-0FEA5BEB2E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3" t="2778" r="13219" b="2137"/>
          <a:stretch>
            <a:fillRect/>
          </a:stretch>
        </p:blipFill>
        <p:spPr>
          <a:xfrm>
            <a:off x="3413434" y="518561"/>
            <a:ext cx="3503977" cy="308175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59CF992-62F5-9865-89FF-D6804A1BCBD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53" t="8958" r="9656" b="3960"/>
          <a:stretch>
            <a:fillRect/>
          </a:stretch>
        </p:blipFill>
        <p:spPr>
          <a:xfrm>
            <a:off x="7028698" y="1148463"/>
            <a:ext cx="2095903" cy="176436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180FF0F-43AE-5308-0476-DB85A9F1F6B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20" t="4761" r="11025" b="2690"/>
          <a:stretch>
            <a:fillRect/>
          </a:stretch>
        </p:blipFill>
        <p:spPr>
          <a:xfrm>
            <a:off x="-47625" y="3629025"/>
            <a:ext cx="3562350" cy="299964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338621CF-D4FB-2F8C-1C78-3E291C2F63C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93" t="4499" r="10853" b="2908"/>
          <a:stretch>
            <a:fillRect/>
          </a:stretch>
        </p:blipFill>
        <p:spPr>
          <a:xfrm>
            <a:off x="3443977" y="3595984"/>
            <a:ext cx="3562350" cy="300104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E23DAF5-79DF-3AD1-8D78-15E7E654AB0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514" t="6134" r="11092" b="3350"/>
          <a:stretch>
            <a:fillRect/>
          </a:stretch>
        </p:blipFill>
        <p:spPr>
          <a:xfrm>
            <a:off x="7058853" y="4295171"/>
            <a:ext cx="2048347" cy="183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21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9A34BF-ABA8-F3F0-55D7-971FFD438F7D}"/>
              </a:ext>
            </a:extLst>
          </p:cNvPr>
          <p:cNvSpPr txBox="1"/>
          <p:nvPr/>
        </p:nvSpPr>
        <p:spPr>
          <a:xfrm>
            <a:off x="457200" y="20320"/>
            <a:ext cx="50629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Single Fano band, </a:t>
            </a:r>
            <a:r>
              <a:rPr lang="en-US" i="1" dirty="0"/>
              <a:t>q</a:t>
            </a:r>
            <a:r>
              <a:rPr lang="en-US" dirty="0"/>
              <a:t> changes: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AC8079-1485-7A6D-0755-D0157047EF50}"/>
              </a:ext>
            </a:extLst>
          </p:cNvPr>
          <p:cNvSpPr txBox="1"/>
          <p:nvPr/>
        </p:nvSpPr>
        <p:spPr>
          <a:xfrm>
            <a:off x="6980289" y="4135120"/>
            <a:ext cx="79983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2400" dirty="0"/>
              <a:t>Fano</a:t>
            </a:r>
            <a:endParaRPr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B9E1B5-124A-2E48-87E8-C9E4771A9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87" r="13888" b="2100"/>
          <a:stretch>
            <a:fillRect/>
          </a:stretch>
        </p:blipFill>
        <p:spPr>
          <a:xfrm>
            <a:off x="457200" y="519370"/>
            <a:ext cx="3888486" cy="3403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6519C5-9C90-A994-A4C4-EE6BC9F94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80" r="13888" b="4077"/>
          <a:stretch>
            <a:fillRect/>
          </a:stretch>
        </p:blipFill>
        <p:spPr>
          <a:xfrm>
            <a:off x="4572000" y="529847"/>
            <a:ext cx="3888486" cy="33254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B12D42-43E8-660D-C336-F060CD38AA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65" t="9776" r="10785" b="3912"/>
          <a:stretch>
            <a:fillRect/>
          </a:stretch>
        </p:blipFill>
        <p:spPr>
          <a:xfrm>
            <a:off x="3951338" y="3882032"/>
            <a:ext cx="3028951" cy="2590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DDC8675-F3A0-572A-56D6-4D15CC7625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993" t="9913" r="11756" b="3775"/>
          <a:stretch>
            <a:fillRect/>
          </a:stretch>
        </p:blipFill>
        <p:spPr>
          <a:xfrm>
            <a:off x="756013" y="3888481"/>
            <a:ext cx="3028952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5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A7EE6851-E9C8-B83C-76D3-68ADD88CD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97" t="8657" r="11107" b="4373"/>
          <a:stretch>
            <a:fillRect/>
          </a:stretch>
        </p:blipFill>
        <p:spPr>
          <a:xfrm>
            <a:off x="7010400" y="1249810"/>
            <a:ext cx="2082801" cy="17621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67FD74B-E4AC-0878-3CCC-5F8286E65D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34" t="7992" r="10071"/>
          <a:stretch>
            <a:fillRect/>
          </a:stretch>
        </p:blipFill>
        <p:spPr>
          <a:xfrm>
            <a:off x="7010400" y="4142132"/>
            <a:ext cx="2082800" cy="18642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6279B6-207E-E375-0C16-ADA120214349}"/>
              </a:ext>
            </a:extLst>
          </p:cNvPr>
          <p:cNvSpPr txBox="1"/>
          <p:nvPr/>
        </p:nvSpPr>
        <p:spPr>
          <a:xfrm>
            <a:off x="457200" y="20320"/>
            <a:ext cx="419416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Single band, </a:t>
            </a:r>
            <a:r>
              <a:rPr lang="en-US" i="1" dirty="0">
                <a:latin typeface="Symbol" panose="05050102010706020507" pitchFamily="18" charset="2"/>
              </a:rPr>
              <a:t>G</a:t>
            </a:r>
            <a:r>
              <a:rPr lang="en-US" dirty="0"/>
              <a:t> changes: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BEEA0-CE5B-5BB9-1185-7F0E72733978}"/>
              </a:ext>
            </a:extLst>
          </p:cNvPr>
          <p:cNvSpPr txBox="1"/>
          <p:nvPr/>
        </p:nvSpPr>
        <p:spPr>
          <a:xfrm>
            <a:off x="7010400" y="711795"/>
            <a:ext cx="109921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2400" dirty="0"/>
              <a:t>Cauchy</a:t>
            </a:r>
            <a:endParaRPr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DDACCD-5D5C-6DD1-4987-221D4F9E1A94}"/>
              </a:ext>
            </a:extLst>
          </p:cNvPr>
          <p:cNvSpPr txBox="1"/>
          <p:nvPr/>
        </p:nvSpPr>
        <p:spPr>
          <a:xfrm>
            <a:off x="7010400" y="3604117"/>
            <a:ext cx="19075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sz="2400" dirty="0"/>
              <a:t>Fano (</a:t>
            </a:r>
            <a:r>
              <a:rPr lang="en-US" sz="2400" i="1" dirty="0"/>
              <a:t>q</a:t>
            </a:r>
            <a:r>
              <a:rPr lang="en-US" sz="2400" dirty="0"/>
              <a:t> = 1.5)</a:t>
            </a:r>
            <a:endParaRPr sz="24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9E321FE-90C3-C6F4-9799-75C436AE70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52" t="3279" r="13753" b="2341"/>
          <a:stretch>
            <a:fillRect/>
          </a:stretch>
        </p:blipFill>
        <p:spPr>
          <a:xfrm>
            <a:off x="3481661" y="3519735"/>
            <a:ext cx="3454191" cy="30589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04FF272-2366-4E6E-B803-7265E79BDF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93" t="3638" r="12405" b="1981"/>
          <a:stretch>
            <a:fillRect/>
          </a:stretch>
        </p:blipFill>
        <p:spPr>
          <a:xfrm>
            <a:off x="7620" y="3529917"/>
            <a:ext cx="3470762" cy="305895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3C6B4EF-8E37-AE16-AB4A-22B0E58BCA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658" t="9656" r="10606" b="3750"/>
          <a:stretch>
            <a:fillRect/>
          </a:stretch>
        </p:blipFill>
        <p:spPr>
          <a:xfrm>
            <a:off x="7061100" y="4142132"/>
            <a:ext cx="2057400" cy="175450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E94BE22-A9D6-839B-EF4D-9444DF9004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54" t="3523" r="11259" b="4002"/>
          <a:stretch>
            <a:fillRect/>
          </a:stretch>
        </p:blipFill>
        <p:spPr>
          <a:xfrm>
            <a:off x="-20955" y="520401"/>
            <a:ext cx="3543301" cy="29972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EFD7EF1-203A-6BDB-4963-26D365897D1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510" t="3382" r="10304" b="2238"/>
          <a:stretch>
            <a:fillRect/>
          </a:stretch>
        </p:blipFill>
        <p:spPr>
          <a:xfrm>
            <a:off x="3534436" y="518101"/>
            <a:ext cx="3543301" cy="305895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DFEBC6F-B42F-2FCA-FF1E-748FA3B55E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337" t="8400" r="10967" b="3669"/>
          <a:stretch>
            <a:fillRect/>
          </a:stretch>
        </p:blipFill>
        <p:spPr>
          <a:xfrm>
            <a:off x="7048400" y="1257441"/>
            <a:ext cx="2082800" cy="178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1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AB86F2-1B14-6611-0E27-8ED45A906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575" y="343408"/>
            <a:ext cx="3391194" cy="8154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146CE-2747-C327-0970-C636260A4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095" y="1306273"/>
            <a:ext cx="1257409" cy="3048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25A677-295C-FC47-9F23-01754C4DD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382" y="1927297"/>
            <a:ext cx="5387807" cy="434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6069BF-C754-E6E3-6A8B-6A52B4583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049" y="2515080"/>
            <a:ext cx="2682472" cy="6858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B4424A-7DF0-C293-E034-0270484022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594" y="3378042"/>
            <a:ext cx="2941575" cy="5867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0EFD21-A4F8-4FA4-C4F6-AE402C8B1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4194" y="3546535"/>
            <a:ext cx="1920406" cy="3429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6EE9BB-5C0D-FAD9-B6C4-7C88B5EFF5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1654" y="3439885"/>
            <a:ext cx="2301439" cy="5791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A659DAE-357E-5915-C7B4-AAEC0469E3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7334" y="5273298"/>
            <a:ext cx="3589331" cy="5791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5F210C-B689-22AD-F545-463905FAC0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3557" y="4341350"/>
            <a:ext cx="3276884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13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006A5-D174-FE52-1D1F-855256819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201" y="279205"/>
            <a:ext cx="1158340" cy="312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AF24F7-261B-B045-CDEC-7BCA9CA7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719" y="763156"/>
            <a:ext cx="1028789" cy="502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379D22-6663-90F8-7CD4-1B6E542F7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225" y="799190"/>
            <a:ext cx="1120237" cy="472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07E623-2237-469D-13F9-EA1EDC986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7577" y="805070"/>
            <a:ext cx="1005927" cy="4191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0FFCEB-7B3B-3ACF-1E82-22138702E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3894" y="932551"/>
            <a:ext cx="647756" cy="2057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DF541C-7112-2ECE-AB81-9DCF0E2D4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968" y="1485089"/>
            <a:ext cx="3314987" cy="4343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62EF93-413C-EE33-D582-70A0F753C5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2313" y="2501487"/>
            <a:ext cx="3482642" cy="115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F3224E-9A87-60D3-8382-26BA89CAC2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9984" y="4241847"/>
            <a:ext cx="2987299" cy="1158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5D936C-4A10-3356-BBEB-3C06ECB215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4999" y="2303753"/>
            <a:ext cx="1181202" cy="6248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5609B4-B9A2-063D-A080-7FC67CB008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8343" y="2996844"/>
            <a:ext cx="1074513" cy="4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81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2408D6-A242-C499-25B8-0BD5795AEFBB}"/>
              </a:ext>
            </a:extLst>
          </p:cNvPr>
          <p:cNvSpPr txBox="1"/>
          <p:nvPr/>
        </p:nvSpPr>
        <p:spPr>
          <a:xfrm>
            <a:off x="457200" y="20320"/>
            <a:ext cx="59168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2 Lorentzian bands, uniform shift: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F5D049-5BAC-01CF-3ADC-0798928CD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867"/>
          <a:stretch>
            <a:fillRect/>
          </a:stretch>
        </p:blipFill>
        <p:spPr>
          <a:xfrm>
            <a:off x="28575" y="605095"/>
            <a:ext cx="3160929" cy="2626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FD6A72-4C6F-2587-18AA-D05B5890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24" y="3241092"/>
            <a:ext cx="4064051" cy="3241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832D67-3683-6302-A5A8-7B199FC5C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865" y="3231557"/>
            <a:ext cx="4064051" cy="32410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C9938-888E-DDB9-2F75-6451FB7F27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262" t="3968" r="15097" b="4867"/>
          <a:stretch>
            <a:fillRect/>
          </a:stretch>
        </p:blipFill>
        <p:spPr>
          <a:xfrm>
            <a:off x="3409264" y="504825"/>
            <a:ext cx="2768610" cy="26264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D1C45E-9431-74D8-A54C-DA2677FEC7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390" t="8040" r="10845" b="3956"/>
          <a:stretch>
            <a:fillRect/>
          </a:stretch>
        </p:blipFill>
        <p:spPr>
          <a:xfrm>
            <a:off x="6397634" y="827456"/>
            <a:ext cx="225742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3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88B027-9074-49D6-B040-BE4B448D2D90}"/>
              </a:ext>
            </a:extLst>
          </p:cNvPr>
          <p:cNvSpPr txBox="1"/>
          <p:nvPr/>
        </p:nvSpPr>
        <p:spPr>
          <a:xfrm>
            <a:off x="457200" y="20320"/>
            <a:ext cx="495058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2 Fano bands, uniform shift: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E36FBD-5BEF-5F99-6EFB-B5D231E72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82" t="4455" r="14200" b="4626"/>
          <a:stretch>
            <a:fillRect/>
          </a:stretch>
        </p:blipFill>
        <p:spPr>
          <a:xfrm>
            <a:off x="3476627" y="605095"/>
            <a:ext cx="2800350" cy="2619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6EAFF6-1091-1795-2EF6-64F7DA50C9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91"/>
          <a:stretch>
            <a:fillRect/>
          </a:stretch>
        </p:blipFill>
        <p:spPr>
          <a:xfrm>
            <a:off x="111901" y="605095"/>
            <a:ext cx="3221849" cy="26264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A774B7-9AEE-1929-98DB-22DBCE42D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49" y="3343276"/>
            <a:ext cx="4064051" cy="32410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B9B918-1F08-5D34-44A1-81F9BEFCE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803" y="3343276"/>
            <a:ext cx="4064051" cy="32410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B7CDED-CAAA-8F70-C278-87BA5A059A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75" t="7192" r="10365" b="4380"/>
          <a:stretch>
            <a:fillRect/>
          </a:stretch>
        </p:blipFill>
        <p:spPr>
          <a:xfrm>
            <a:off x="6485828" y="876300"/>
            <a:ext cx="2295526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60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CA5416-C45D-C303-E798-34F0B42FF86A}"/>
              </a:ext>
            </a:extLst>
          </p:cNvPr>
          <p:cNvSpPr txBox="1"/>
          <p:nvPr/>
        </p:nvSpPr>
        <p:spPr>
          <a:xfrm>
            <a:off x="457200" y="20320"/>
            <a:ext cx="74300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1 Fano + 1 Lorentzian band, uniform shift: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74508-3731-DCBA-F0C0-2BF9B6B35F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45" t="4629" r="14200" b="3460"/>
          <a:stretch>
            <a:fillRect/>
          </a:stretch>
        </p:blipFill>
        <p:spPr>
          <a:xfrm>
            <a:off x="3319462" y="583607"/>
            <a:ext cx="2790825" cy="2647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DE2B1D-9C39-1DE7-A5B1-22DCA261F9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590"/>
          <a:stretch>
            <a:fillRect/>
          </a:stretch>
        </p:blipFill>
        <p:spPr>
          <a:xfrm>
            <a:off x="0" y="714375"/>
            <a:ext cx="3136124" cy="2626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1F8C13-E451-0CFA-3E0A-B809017CB6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90" t="8462" r="10521" b="3534"/>
          <a:stretch>
            <a:fillRect/>
          </a:stretch>
        </p:blipFill>
        <p:spPr>
          <a:xfrm>
            <a:off x="6448425" y="916982"/>
            <a:ext cx="2266950" cy="1981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2414FE-D31E-D57A-A9ED-3A1DF34FDE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2015"/>
          <a:stretch>
            <a:fillRect/>
          </a:stretch>
        </p:blipFill>
        <p:spPr>
          <a:xfrm>
            <a:off x="613948" y="3517164"/>
            <a:ext cx="3575737" cy="32410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6FF82-301E-E45C-D0D1-5D83BA025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399" y="3517163"/>
            <a:ext cx="4064051" cy="324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31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C8EA9A-23B7-32B6-615C-92CFC9BD19F8}"/>
              </a:ext>
            </a:extLst>
          </p:cNvPr>
          <p:cNvSpPr txBox="1"/>
          <p:nvPr/>
        </p:nvSpPr>
        <p:spPr>
          <a:xfrm>
            <a:off x="457200" y="20320"/>
            <a:ext cx="23182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Conclusions: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1621B-6800-7CA6-2876-BC0F6C20A9CE}"/>
              </a:ext>
            </a:extLst>
          </p:cNvPr>
          <p:cNvSpPr txBox="1"/>
          <p:nvPr/>
        </p:nvSpPr>
        <p:spPr>
          <a:xfrm>
            <a:off x="228601" y="852407"/>
            <a:ext cx="860107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mk-MK" dirty="0"/>
              <a:t>The systematic investigation of synchronous and asynchronous 2D correlation spectra generated from </a:t>
            </a:r>
            <a:r>
              <a:rPr lang="en-US" dirty="0"/>
              <a:t>synthetic </a:t>
            </a:r>
            <a:r>
              <a:rPr lang="mk-MK" dirty="0"/>
              <a:t>Lorentzian and Fano line profiles provides a rigorous framework for determining how interference-induced spectral asymmetry is encoded in multidimensional correlation space. </a:t>
            </a:r>
            <a:endParaRPr lang="en-US" dirty="0"/>
          </a:p>
          <a:p>
            <a:pPr>
              <a:buNone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mk-MK" dirty="0"/>
              <a:t>For a Fano resonance, the intrinsic asymmetry couples these variations across the dispersive and absorptive components of the profile, potentially generating characteristic off-diagonal correlation features and sign patterns that distinguish it from the corresponding response of a symmetric Lorentzian resonance.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mk-MK" dirty="0"/>
              <a:t>This distinction becomes especially important for finite spectral displacements, for which the commonly invoked small-perturbation approximation may no longer adequately describe the correlation structure.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mk-MK" dirty="0"/>
              <a:t>A controlled comparison of simulated Lorentzian and Fano series therefore serves as a model system for separating effects arising from simple spectral displacement from those associated with interference-driven line-shape asymmetry.</a:t>
            </a:r>
          </a:p>
        </p:txBody>
      </p:sp>
    </p:spTree>
    <p:extLst>
      <p:ext uri="{BB962C8B-B14F-4D97-AF65-F5344CB8AC3E}">
        <p14:creationId xmlns:p14="http://schemas.microsoft.com/office/powerpoint/2010/main" val="4282070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694708-13A2-680B-DB7E-C7F759D3DE99}"/>
              </a:ext>
            </a:extLst>
          </p:cNvPr>
          <p:cNvSpPr txBox="1"/>
          <p:nvPr/>
        </p:nvSpPr>
        <p:spPr>
          <a:xfrm>
            <a:off x="359230" y="1059236"/>
            <a:ext cx="860107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mk-MK" dirty="0"/>
              <a:t>By systematically varying resonance position, linewidth, amplitude, and Fano asymmetry parameter, one can establish the mathematical correspondence between physical perturbations and their 2D correlation signatures.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mk-MK" dirty="0"/>
              <a:t>Such an approach has the potential to provide a multidimensional spectroscopic criterion for identifying Fano-type interference and disentangling it from conventional resonance behavior, particularly in systems where the distinction is obscured in the one-dimensional spectrum by broadening, overlapping bands, or relatively small asymmetries.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6C4A6-321A-5ABE-7E5A-8607D2AA5A99}"/>
              </a:ext>
            </a:extLst>
          </p:cNvPr>
          <p:cNvSpPr txBox="1"/>
          <p:nvPr/>
        </p:nvSpPr>
        <p:spPr>
          <a:xfrm>
            <a:off x="359230" y="312707"/>
            <a:ext cx="23182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Conclusions: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5424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FB5999-2D1E-0FE6-1A58-0C357A757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67697"/>
            <a:ext cx="6857999" cy="31226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9E075F-950F-64FF-B378-988BE8FA2EA9}"/>
              </a:ext>
            </a:extLst>
          </p:cNvPr>
          <p:cNvSpPr txBox="1"/>
          <p:nvPr/>
        </p:nvSpPr>
        <p:spPr>
          <a:xfrm>
            <a:off x="1976769" y="976735"/>
            <a:ext cx="51904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/>
            </a:pPr>
            <a:r>
              <a:rPr lang="en-US" dirty="0"/>
              <a:t>Thank you for your attention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224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8726</TotalTime>
  <Words>930</Words>
  <Application>Microsoft Office PowerPoint</Application>
  <PresentationFormat>On-screen Show 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Cambria Math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Ljupco Pejov</cp:lastModifiedBy>
  <cp:revision>86</cp:revision>
  <dcterms:created xsi:type="dcterms:W3CDTF">2013-01-27T09:14:16Z</dcterms:created>
  <dcterms:modified xsi:type="dcterms:W3CDTF">2026-09-23T21:15:13Z</dcterms:modified>
  <cp:category/>
</cp:coreProperties>
</file>