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0"/>
  </p:notesMasterIdLst>
  <p:sldIdLst>
    <p:sldId id="294" r:id="rId5"/>
    <p:sldId id="289" r:id="rId6"/>
    <p:sldId id="290" r:id="rId7"/>
    <p:sldId id="291" r:id="rId8"/>
    <p:sldId id="292" r:id="rId9"/>
  </p:sldIdLst>
  <p:sldSz cx="12192000" cy="6858000"/>
  <p:notesSz cx="6858000" cy="9144000"/>
  <p:embeddedFontLst>
    <p:embeddedFont>
      <p:font typeface="Arial Narrow" panose="020B0606020202030204" pitchFamily="34" charset="0"/>
      <p:regular r:id="rId11"/>
      <p:bold r:id="rId12"/>
      <p:italic r:id="rId13"/>
      <p:boldItalic r:id="rId14"/>
    </p:embeddedFont>
    <p:embeddedFont>
      <p:font typeface="PF BeauSans Pro" panose="02000800000000020004" charset="0"/>
      <p:bold r:id="rId15"/>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206E"/>
    <a:srgbClr val="F8E4F6"/>
    <a:srgbClr val="E9F8E4"/>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p:scale>
          <a:sx n="70" d="100"/>
          <a:sy n="70" d="100"/>
        </p:scale>
        <p:origin x="702"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1.fntdata"/><Relationship Id="rId5" Type="http://schemas.openxmlformats.org/officeDocument/2006/relationships/slide" Target="slides/slide1.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09/18/2026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fld id="{45F0BC0F-45C1-49E1-AA7C-ADC7CFB2B8EC}" type="slidenum">
              <a:rPr lang="LID4096" smtClean="0"/>
              <a:t>1</a:t>
            </a:fld>
            <a:endParaRPr lang="LID4096"/>
          </a:p>
        </p:txBody>
      </p:sp>
    </p:spTree>
    <p:extLst>
      <p:ext uri="{BB962C8B-B14F-4D97-AF65-F5344CB8AC3E}">
        <p14:creationId xmlns:p14="http://schemas.microsoft.com/office/powerpoint/2010/main" val="3986464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5F0BC0F-45C1-49E1-AA7C-ADC7CFB2B8EC}" type="slidenum">
              <a:rPr lang="LID4096" smtClean="0"/>
              <a:t>4</a:t>
            </a:fld>
            <a:endParaRPr lang="LID4096"/>
          </a:p>
        </p:txBody>
      </p:sp>
    </p:spTree>
    <p:extLst>
      <p:ext uri="{BB962C8B-B14F-4D97-AF65-F5344CB8AC3E}">
        <p14:creationId xmlns:p14="http://schemas.microsoft.com/office/powerpoint/2010/main" val="3847459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09/18/2026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09/18/2026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C624DC-31BD-7165-7272-ECD7E54B2563}"/>
              </a:ext>
            </a:extLst>
          </p:cNvPr>
          <p:cNvSpPr/>
          <p:nvPr/>
        </p:nvSpPr>
        <p:spPr>
          <a:xfrm>
            <a:off x="0" y="55366"/>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5" name="AutoShape 5">
            <a:extLst>
              <a:ext uri="{FF2B5EF4-FFF2-40B4-BE49-F238E27FC236}">
                <a16:creationId xmlns:a16="http://schemas.microsoft.com/office/drawing/2014/main" id="{4664E66D-9ECA-4D2D-99A5-82BB6DAE0108}"/>
              </a:ext>
            </a:extLst>
          </p:cNvPr>
          <p:cNvSpPr>
            <a:spLocks noChangeArrowheads="1"/>
          </p:cNvSpPr>
          <p:nvPr/>
        </p:nvSpPr>
        <p:spPr bwMode="auto">
          <a:xfrm>
            <a:off x="1717683" y="290033"/>
            <a:ext cx="8780107" cy="851297"/>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dirty="0">
                <a:solidFill>
                  <a:srgbClr val="00CC00"/>
                </a:solidFill>
                <a:latin typeface="Arial Narrow" panose="020B0606020202030204" pitchFamily="34" charset="0"/>
                <a:cs typeface="Arial" panose="020B0604020202020204" pitchFamily="34" charset="0"/>
              </a:rPr>
              <a:t>THEORETICAL IRMPD SPECTROSCOPY OF HYDROGEN- AND HELIUM-TAGGED PROTONATED GLYCINE</a:t>
            </a:r>
          </a:p>
        </p:txBody>
      </p:sp>
      <p:sp>
        <p:nvSpPr>
          <p:cNvPr id="6" name="Rectangle 5">
            <a:extLst>
              <a:ext uri="{FF2B5EF4-FFF2-40B4-BE49-F238E27FC236}">
                <a16:creationId xmlns:a16="http://schemas.microsoft.com/office/drawing/2014/main" id="{59DB8E13-B0D6-0155-E563-7BA0028420C2}"/>
              </a:ext>
            </a:extLst>
          </p:cNvPr>
          <p:cNvSpPr>
            <a:spLocks noChangeArrowheads="1"/>
          </p:cNvSpPr>
          <p:nvPr/>
        </p:nvSpPr>
        <p:spPr bwMode="auto">
          <a:xfrm>
            <a:off x="-234009" y="967810"/>
            <a:ext cx="12901635" cy="492443"/>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en-US" sz="1400" b="1" dirty="0" smtClean="0">
                <a:solidFill>
                  <a:srgbClr val="00CC00"/>
                </a:solidFill>
                <a:latin typeface="Arial Narrow" panose="020B0606020202030204" pitchFamily="34" charset="0"/>
                <a:cs typeface="Arial" panose="020B0604020202020204" pitchFamily="34" charset="0"/>
              </a:rPr>
              <a:t> Adela Asani</a:t>
            </a:r>
            <a:r>
              <a:rPr lang="en-US" sz="1400" b="1" baseline="30000" dirty="0">
                <a:solidFill>
                  <a:srgbClr val="00CC00"/>
                </a:solidFill>
                <a:latin typeface="Arial Narrow" panose="020B0606020202030204" pitchFamily="34" charset="0"/>
                <a:cs typeface="Arial" panose="020B0604020202020204" pitchFamily="34" charset="0"/>
              </a:rPr>
              <a:t>1</a:t>
            </a:r>
            <a:r>
              <a:rPr lang="en-US" sz="1400" b="1" dirty="0" smtClean="0">
                <a:solidFill>
                  <a:srgbClr val="00CC00"/>
                </a:solidFill>
                <a:latin typeface="Arial Narrow" panose="020B0606020202030204" pitchFamily="34" charset="0"/>
                <a:cs typeface="Arial" panose="020B0604020202020204" pitchFamily="34" charset="0"/>
              </a:rPr>
              <a:t> </a:t>
            </a:r>
            <a:r>
              <a:rPr lang="en-US" sz="1400" b="1" dirty="0" err="1" smtClean="0">
                <a:solidFill>
                  <a:srgbClr val="00CC00"/>
                </a:solidFill>
                <a:latin typeface="Arial Narrow" panose="020B0606020202030204" pitchFamily="34" charset="0"/>
                <a:cs typeface="Arial" panose="020B0604020202020204" pitchFamily="34" charset="0"/>
              </a:rPr>
              <a:t>Blagoj</a:t>
            </a:r>
            <a:r>
              <a:rPr lang="en-US" sz="1400" b="1" dirty="0" smtClean="0">
                <a:solidFill>
                  <a:srgbClr val="00CC00"/>
                </a:solidFill>
                <a:latin typeface="Arial Narrow" panose="020B0606020202030204" pitchFamily="34" charset="0"/>
                <a:cs typeface="Arial" panose="020B0604020202020204" pitchFamily="34" charset="0"/>
              </a:rPr>
              <a:t> Achevski</a:t>
            </a:r>
            <a:r>
              <a:rPr lang="en-US" sz="1400" b="1" baseline="30000" dirty="0" smtClean="0">
                <a:solidFill>
                  <a:srgbClr val="00CC00"/>
                </a:solidFill>
                <a:latin typeface="Arial Narrow" panose="020B0606020202030204" pitchFamily="34" charset="0"/>
                <a:cs typeface="Arial" panose="020B0604020202020204" pitchFamily="34" charset="0"/>
              </a:rPr>
              <a:t>2</a:t>
            </a:r>
            <a:r>
              <a:rPr lang="en-US" sz="1400" b="1" dirty="0" smtClean="0">
                <a:solidFill>
                  <a:srgbClr val="00CC00"/>
                </a:solidFill>
                <a:latin typeface="Arial Narrow" panose="020B0606020202030204" pitchFamily="34" charset="0"/>
                <a:cs typeface="Arial" panose="020B0604020202020204" pitchFamily="34" charset="0"/>
              </a:rPr>
              <a:t> </a:t>
            </a:r>
            <a:r>
              <a:rPr lang="en-US" sz="1400" b="1" dirty="0" err="1" smtClean="0">
                <a:solidFill>
                  <a:srgbClr val="00CC00"/>
                </a:solidFill>
                <a:latin typeface="Arial Narrow" panose="020B0606020202030204" pitchFamily="34" charset="0"/>
                <a:cs typeface="Arial" panose="020B0604020202020204" pitchFamily="34" charset="0"/>
              </a:rPr>
              <a:t>Ljupcho</a:t>
            </a:r>
            <a:r>
              <a:rPr lang="en-US" sz="1400" b="1" dirty="0" smtClean="0">
                <a:solidFill>
                  <a:srgbClr val="00CC00"/>
                </a:solidFill>
                <a:latin typeface="Arial Narrow" panose="020B0606020202030204" pitchFamily="34" charset="0"/>
                <a:cs typeface="Arial" panose="020B0604020202020204" pitchFamily="34" charset="0"/>
              </a:rPr>
              <a:t> Pejov</a:t>
            </a:r>
            <a:r>
              <a:rPr lang="en-US" sz="1400" b="1" baseline="30000" dirty="0">
                <a:solidFill>
                  <a:srgbClr val="00CC00"/>
                </a:solidFill>
                <a:latin typeface="Arial Narrow" panose="020B0606020202030204" pitchFamily="34" charset="0"/>
                <a:cs typeface="Arial" panose="020B0604020202020204" pitchFamily="34" charset="0"/>
              </a:rPr>
              <a:t>1</a:t>
            </a:r>
            <a:r>
              <a:rPr lang="en-US" sz="1400" b="1" dirty="0" smtClean="0">
                <a:solidFill>
                  <a:srgbClr val="00CC00"/>
                </a:solidFill>
                <a:latin typeface="Arial Narrow" panose="020B0606020202030204" pitchFamily="34" charset="0"/>
                <a:cs typeface="Arial" panose="020B0604020202020204" pitchFamily="34" charset="0"/>
              </a:rPr>
              <a:t> </a:t>
            </a:r>
            <a:endParaRPr lang="en-US" sz="1400" dirty="0">
              <a:solidFill>
                <a:srgbClr val="00CC00"/>
              </a:solidFill>
              <a:latin typeface="Arial Narrow" panose="020B0606020202030204" pitchFamily="34" charset="0"/>
              <a:cs typeface="Arial" panose="020B0604020202020204" pitchFamily="34" charset="0"/>
            </a:endParaRPr>
          </a:p>
          <a:p>
            <a:pPr algn="ctr"/>
            <a:r>
              <a:rPr lang="en-US" sz="1100" baseline="30000" dirty="0" smtClean="0">
                <a:solidFill>
                  <a:srgbClr val="00CC00"/>
                </a:solidFill>
                <a:latin typeface="Arial Narrow" panose="020B0606020202030204" pitchFamily="34" charset="0"/>
                <a:cs typeface="Arial" panose="020B0604020202020204" pitchFamily="34" charset="0"/>
              </a:rPr>
              <a:t>1</a:t>
            </a:r>
            <a:r>
              <a:rPr lang="en-US" sz="1100" dirty="0" smtClean="0">
                <a:solidFill>
                  <a:srgbClr val="00CC00"/>
                </a:solidFill>
                <a:latin typeface="Arial Narrow" panose="020B0606020202030204" pitchFamily="34" charset="0"/>
                <a:cs typeface="Arial" panose="020B0604020202020204" pitchFamily="34" charset="0"/>
              </a:rPr>
              <a:t>Institute </a:t>
            </a:r>
            <a:r>
              <a:rPr lang="en-US" sz="1100" dirty="0">
                <a:solidFill>
                  <a:srgbClr val="00CC00"/>
                </a:solidFill>
                <a:latin typeface="Arial Narrow" panose="020B0606020202030204" pitchFamily="34" charset="0"/>
                <a:cs typeface="Arial" panose="020B0604020202020204" pitchFamily="34" charset="0"/>
              </a:rPr>
              <a:t>of Chemistry, Faculty of Natural Sciences and </a:t>
            </a:r>
            <a:r>
              <a:rPr lang="en-US" sz="1100" dirty="0" err="1" smtClean="0">
                <a:solidFill>
                  <a:srgbClr val="00CC00"/>
                </a:solidFill>
                <a:latin typeface="Arial Narrow" panose="020B0606020202030204" pitchFamily="34" charset="0"/>
                <a:cs typeface="Arial" panose="020B0604020202020204" pitchFamily="34" charset="0"/>
              </a:rPr>
              <a:t>Mathematics,SS</a:t>
            </a:r>
            <a:r>
              <a:rPr lang="en-US" sz="1100" dirty="0" smtClean="0">
                <a:solidFill>
                  <a:srgbClr val="00CC00"/>
                </a:solidFill>
                <a:latin typeface="Arial Narrow" panose="020B0606020202030204" pitchFamily="34" charset="0"/>
                <a:cs typeface="Arial" panose="020B0604020202020204" pitchFamily="34" charset="0"/>
              </a:rPr>
              <a:t> </a:t>
            </a:r>
            <a:r>
              <a:rPr lang="en-US" sz="1100" dirty="0">
                <a:solidFill>
                  <a:srgbClr val="00CC00"/>
                </a:solidFill>
                <a:latin typeface="Arial Narrow" panose="020B0606020202030204" pitchFamily="34" charset="0"/>
                <a:cs typeface="Arial" panose="020B0604020202020204" pitchFamily="34" charset="0"/>
              </a:rPr>
              <a:t>Cyril and Methodius University, Skopje, Macedonia</a:t>
            </a:r>
            <a:r>
              <a:rPr lang="en-US" sz="1100" dirty="0" smtClean="0">
                <a:solidFill>
                  <a:srgbClr val="00CC00"/>
                </a:solidFill>
                <a:latin typeface="Arial Narrow" panose="020B0606020202030204" pitchFamily="34" charset="0"/>
                <a:cs typeface="Arial" panose="020B0604020202020204" pitchFamily="34" charset="0"/>
              </a:rPr>
              <a:t>, adelaasanii@gmail.com </a:t>
            </a:r>
            <a:r>
              <a:rPr lang="en-US" sz="1100" baseline="30000" dirty="0" smtClean="0">
                <a:solidFill>
                  <a:srgbClr val="00CC00"/>
                </a:solidFill>
                <a:latin typeface="Arial Narrow" panose="020B0606020202030204" pitchFamily="34" charset="0"/>
                <a:cs typeface="Arial" panose="020B0604020202020204" pitchFamily="34" charset="0"/>
              </a:rPr>
              <a:t>2</a:t>
            </a:r>
            <a:r>
              <a:rPr lang="en-US" sz="1100" dirty="0" smtClean="0">
                <a:solidFill>
                  <a:srgbClr val="00CC00"/>
                </a:solidFill>
                <a:latin typeface="Arial Narrow" panose="020B0606020202030204" pitchFamily="34" charset="0"/>
                <a:cs typeface="Arial" panose="020B0604020202020204" pitchFamily="34" charset="0"/>
              </a:rPr>
              <a:t> </a:t>
            </a:r>
            <a:r>
              <a:rPr lang="en-US" sz="1100" dirty="0">
                <a:solidFill>
                  <a:srgbClr val="00CC00"/>
                </a:solidFill>
                <a:latin typeface="Arial Narrow" panose="020B0606020202030204" pitchFamily="34" charset="0"/>
                <a:cs typeface="Arial" panose="020B0604020202020204" pitchFamily="34" charset="0"/>
              </a:rPr>
              <a:t>Faculty of </a:t>
            </a:r>
            <a:r>
              <a:rPr lang="en-US" sz="1100" dirty="0" smtClean="0">
                <a:solidFill>
                  <a:srgbClr val="00CC00"/>
                </a:solidFill>
                <a:latin typeface="Arial Narrow" panose="020B0606020202030204" pitchFamily="34" charset="0"/>
                <a:cs typeface="Arial" panose="020B0604020202020204" pitchFamily="34" charset="0"/>
              </a:rPr>
              <a:t>Pharmacy, </a:t>
            </a:r>
            <a:r>
              <a:rPr lang="en-US" sz="1100" dirty="0">
                <a:solidFill>
                  <a:srgbClr val="00CC00"/>
                </a:solidFill>
                <a:latin typeface="Arial Narrow" panose="020B0606020202030204" pitchFamily="34" charset="0"/>
                <a:cs typeface="Arial" panose="020B0604020202020204" pitchFamily="34" charset="0"/>
              </a:rPr>
              <a:t>SS Cyril and Methodius University, Skopje, Macedonia</a:t>
            </a:r>
          </a:p>
        </p:txBody>
      </p:sp>
      <p:pic>
        <p:nvPicPr>
          <p:cNvPr id="8" name="Picture 7">
            <a:extLst>
              <a:ext uri="{FF2B5EF4-FFF2-40B4-BE49-F238E27FC236}">
                <a16:creationId xmlns:a16="http://schemas.microsoft.com/office/drawing/2014/main" id="{BA49D361-1B43-0014-D9D6-00A7F60D7927}"/>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426719" y="266683"/>
            <a:ext cx="864245" cy="927582"/>
          </a:xfrm>
          <a:prstGeom prst="rect">
            <a:avLst/>
          </a:prstGeom>
        </p:spPr>
      </p:pic>
      <p:sp>
        <p:nvSpPr>
          <p:cNvPr id="28" name="Rectangle: Rounded Corners 27">
            <a:extLst>
              <a:ext uri="{FF2B5EF4-FFF2-40B4-BE49-F238E27FC236}">
                <a16:creationId xmlns:a16="http://schemas.microsoft.com/office/drawing/2014/main" id="{9BD0ABDC-93B8-7986-7BC0-EF311A146136}"/>
              </a:ext>
            </a:extLst>
          </p:cNvPr>
          <p:cNvSpPr/>
          <p:nvPr/>
        </p:nvSpPr>
        <p:spPr>
          <a:xfrm>
            <a:off x="11054687" y="87808"/>
            <a:ext cx="1069905"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PSSE-P16</a:t>
            </a:r>
            <a:endParaRPr lang="en-US" sz="1400" dirty="0">
              <a:solidFill>
                <a:schemeClr val="tx1"/>
              </a:solidFill>
            </a:endParaRPr>
          </a:p>
        </p:txBody>
      </p:sp>
      <p:pic>
        <p:nvPicPr>
          <p:cNvPr id="3" name="Picture 2"/>
          <p:cNvPicPr>
            <a:picLocks noChangeAspect="1"/>
          </p:cNvPicPr>
          <p:nvPr/>
        </p:nvPicPr>
        <p:blipFill>
          <a:blip r:embed="rId4"/>
          <a:stretch>
            <a:fillRect/>
          </a:stretch>
        </p:blipFill>
        <p:spPr>
          <a:xfrm>
            <a:off x="1313609" y="1460253"/>
            <a:ext cx="4493065" cy="2520000"/>
          </a:xfrm>
          <a:prstGeom prst="rect">
            <a:avLst/>
          </a:prstGeom>
        </p:spPr>
      </p:pic>
      <p:pic>
        <p:nvPicPr>
          <p:cNvPr id="7" name="Picture 6"/>
          <p:cNvPicPr>
            <a:picLocks noChangeAspect="1"/>
          </p:cNvPicPr>
          <p:nvPr/>
        </p:nvPicPr>
        <p:blipFill>
          <a:blip r:embed="rId5"/>
          <a:stretch>
            <a:fillRect/>
          </a:stretch>
        </p:blipFill>
        <p:spPr>
          <a:xfrm>
            <a:off x="5991558" y="1460253"/>
            <a:ext cx="4506232" cy="2520000"/>
          </a:xfrm>
          <a:prstGeom prst="rect">
            <a:avLst/>
          </a:prstGeom>
        </p:spPr>
      </p:pic>
      <p:pic>
        <p:nvPicPr>
          <p:cNvPr id="11" name="Picture 10"/>
          <p:cNvPicPr>
            <a:picLocks noChangeAspect="1"/>
          </p:cNvPicPr>
          <p:nvPr/>
        </p:nvPicPr>
        <p:blipFill>
          <a:blip r:embed="rId6"/>
          <a:stretch>
            <a:fillRect/>
          </a:stretch>
        </p:blipFill>
        <p:spPr>
          <a:xfrm>
            <a:off x="1286102" y="4160253"/>
            <a:ext cx="4520572" cy="2520000"/>
          </a:xfrm>
          <a:prstGeom prst="rect">
            <a:avLst/>
          </a:prstGeom>
        </p:spPr>
      </p:pic>
      <p:pic>
        <p:nvPicPr>
          <p:cNvPr id="12" name="Picture 11"/>
          <p:cNvPicPr>
            <a:picLocks noChangeAspect="1"/>
          </p:cNvPicPr>
          <p:nvPr/>
        </p:nvPicPr>
        <p:blipFill rotWithShape="1">
          <a:blip r:embed="rId7"/>
          <a:srcRect t="1" b="228"/>
          <a:stretch/>
        </p:blipFill>
        <p:spPr>
          <a:xfrm>
            <a:off x="5991558" y="4160252"/>
            <a:ext cx="4516547" cy="2520000"/>
          </a:xfrm>
          <a:prstGeom prst="rect">
            <a:avLst/>
          </a:prstGeom>
        </p:spPr>
      </p:pic>
    </p:spTree>
    <p:extLst>
      <p:ext uri="{BB962C8B-B14F-4D97-AF65-F5344CB8AC3E}">
        <p14:creationId xmlns:p14="http://schemas.microsoft.com/office/powerpoint/2010/main" val="40523170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p:cNvGrpSpPr/>
        <p:nvPr/>
      </p:nvGrpSpPr>
      <p:grpSpPr>
        <a:xfrm>
          <a:off x="0" y="0"/>
          <a:ext cx="0" cy="0"/>
          <a:chOff x="0" y="0"/>
          <a:chExt cx="0" cy="0"/>
        </a:xfrm>
      </p:grpSpPr>
      <p:sp>
        <p:nvSpPr>
          <p:cNvPr id="8" name="AutoShape 10">
            <a:extLst>
              <a:ext uri="{FF2B5EF4-FFF2-40B4-BE49-F238E27FC236}">
                <a16:creationId xmlns:a16="http://schemas.microsoft.com/office/drawing/2014/main" id="{0C8B024E-2240-CE77-5AF1-F952B8C049E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sp>
        <p:nvSpPr>
          <p:cNvPr id="2" name="Rectangle 1"/>
          <p:cNvSpPr/>
          <p:nvPr/>
        </p:nvSpPr>
        <p:spPr>
          <a:xfrm>
            <a:off x="5952930" y="814311"/>
            <a:ext cx="6239069" cy="3139321"/>
          </a:xfrm>
          <a:prstGeom prst="rect">
            <a:avLst/>
          </a:prstGeom>
        </p:spPr>
        <p:txBody>
          <a:bodyPr wrap="square">
            <a:spAutoFit/>
          </a:bodyPr>
          <a:lstStyle/>
          <a:p>
            <a:r>
              <a:rPr lang="en-US" b="1" dirty="0"/>
              <a:t>Protonated glycine (</a:t>
            </a:r>
            <a:r>
              <a:rPr lang="en-US" b="1" dirty="0" err="1"/>
              <a:t>GlyH</a:t>
            </a:r>
            <a:r>
              <a:rPr lang="en-US" b="1" dirty="0"/>
              <a:t>⁺)</a:t>
            </a:r>
            <a:r>
              <a:rPr lang="en-US" dirty="0"/>
              <a:t>: simple model system for studying molecular structure, intermolecular interactions, and vibrational dynamics in the gas phase using IRMPD spectroscopy. </a:t>
            </a:r>
          </a:p>
          <a:p>
            <a:r>
              <a:rPr lang="en-US" b="1" dirty="0"/>
              <a:t>The aim of this work:</a:t>
            </a:r>
            <a:r>
              <a:rPr lang="en-US" dirty="0"/>
              <a:t> theoretically describe the IRMPD spectra of protonated glycine and its H₂- and He-tagged complexes using quantum-mechanical anharmonic vibrational calculations. </a:t>
            </a:r>
          </a:p>
          <a:p>
            <a:r>
              <a:rPr lang="en-US" b="1" dirty="0"/>
              <a:t>Particular focus:</a:t>
            </a:r>
            <a:r>
              <a:rPr lang="en-US" dirty="0"/>
              <a:t> O–H and N–H modes, and the influence of conformational populations and temperature on the calculated spectra.</a:t>
            </a:r>
            <a:endParaRPr lang="en-US" dirty="0">
              <a:latin typeface="Arial Narrow" panose="020B0606020202030204" pitchFamily="34" charset="0"/>
            </a:endParaRPr>
          </a:p>
        </p:txBody>
      </p:sp>
      <p:pic>
        <p:nvPicPr>
          <p:cNvPr id="3" name="Picture 2"/>
          <p:cNvPicPr>
            <a:picLocks noChangeAspect="1"/>
          </p:cNvPicPr>
          <p:nvPr/>
        </p:nvPicPr>
        <p:blipFill>
          <a:blip r:embed="rId2"/>
          <a:stretch>
            <a:fillRect/>
          </a:stretch>
        </p:blipFill>
        <p:spPr>
          <a:xfrm>
            <a:off x="189633" y="814311"/>
            <a:ext cx="5654530" cy="5829085"/>
          </a:xfrm>
          <a:prstGeom prst="rect">
            <a:avLst/>
          </a:prstGeom>
        </p:spPr>
      </p:pic>
      <p:pic>
        <p:nvPicPr>
          <p:cNvPr id="4" name="Picture 3"/>
          <p:cNvPicPr>
            <a:picLocks noChangeAspect="1"/>
          </p:cNvPicPr>
          <p:nvPr/>
        </p:nvPicPr>
        <p:blipFill>
          <a:blip r:embed="rId3"/>
          <a:stretch>
            <a:fillRect/>
          </a:stretch>
        </p:blipFill>
        <p:spPr>
          <a:xfrm>
            <a:off x="6043908" y="3953632"/>
            <a:ext cx="6080448" cy="2689764"/>
          </a:xfrm>
          <a:prstGeom prst="rect">
            <a:avLst/>
          </a:prstGeom>
        </p:spPr>
      </p:pic>
    </p:spTree>
    <p:extLst>
      <p:ext uri="{BB962C8B-B14F-4D97-AF65-F5344CB8AC3E}">
        <p14:creationId xmlns:p14="http://schemas.microsoft.com/office/powerpoint/2010/main" val="38820714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F8E4"/>
        </a:solidFill>
        <a:effectLst/>
      </p:bgPr>
    </p:bg>
    <p:spTree>
      <p:nvGrpSpPr>
        <p:cNvPr id="1" name="">
          <a:extLst>
            <a:ext uri="{FF2B5EF4-FFF2-40B4-BE49-F238E27FC236}">
              <a16:creationId xmlns:a16="http://schemas.microsoft.com/office/drawing/2014/main" id="{B7CC7725-AC27-8C8C-4B2D-F55F25E8CC20}"/>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A7DB3B32-3372-14B3-3F0E-883B493B0F58}"/>
              </a:ext>
            </a:extLst>
          </p:cNvPr>
          <p:cNvSpPr>
            <a:spLocks noChangeArrowheads="1"/>
          </p:cNvSpPr>
          <p:nvPr/>
        </p:nvSpPr>
        <p:spPr bwMode="auto">
          <a:xfrm>
            <a:off x="67644" y="170635"/>
            <a:ext cx="12056712" cy="476726"/>
          </a:xfrm>
          <a:prstGeom prst="roundRect">
            <a:avLst>
              <a:gd name="adj" fmla="val 16667"/>
            </a:avLst>
          </a:prstGeom>
          <a:solidFill>
            <a:srgbClr val="33CC33"/>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Experimental/ </a:t>
            </a:r>
            <a:r>
              <a:rPr lang="en-US" altLang="sl-SI" sz="2200" b="1" dirty="0" err="1">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Methodolgy</a:t>
            </a:r>
            <a:endPar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endParaRPr>
          </a:p>
        </p:txBody>
      </p:sp>
      <p:sp>
        <p:nvSpPr>
          <p:cNvPr id="3" name="Rectangle 2"/>
          <p:cNvSpPr/>
          <p:nvPr/>
        </p:nvSpPr>
        <p:spPr>
          <a:xfrm>
            <a:off x="0" y="819262"/>
            <a:ext cx="12124356" cy="1077218"/>
          </a:xfrm>
          <a:prstGeom prst="rect">
            <a:avLst/>
          </a:prstGeom>
        </p:spPr>
        <p:txBody>
          <a:bodyPr wrap="square">
            <a:spAutoFit/>
          </a:bodyPr>
          <a:lstStyle/>
          <a:p>
            <a:r>
              <a:rPr lang="en-US" sz="1600" dirty="0"/>
              <a:t>The theoretical treatment was performed within the </a:t>
            </a:r>
            <a:r>
              <a:rPr lang="en-US" sz="1600" b="1" dirty="0"/>
              <a:t>Born–Oppenheimer approximation</a:t>
            </a:r>
            <a:r>
              <a:rPr lang="en-US" sz="1600" dirty="0"/>
              <a:t>, separating electronic and nuclear motion. Molecular geometries were optimized on the potential energy surface (PES), followed by calculation of the Hessian matrix and vibrational properties using DFT methods, including dispersion corrections.</a:t>
            </a:r>
          </a:p>
          <a:p>
            <a:r>
              <a:rPr lang="en-US" sz="1600" dirty="0"/>
              <a:t>For the O–H and N–H stretching vibrations, the potential energy was expanded along a local vibrational coordinate:</a:t>
            </a:r>
          </a:p>
        </p:txBody>
      </p:sp>
      <p:pic>
        <p:nvPicPr>
          <p:cNvPr id="4" name="Picture 3"/>
          <p:cNvPicPr>
            <a:picLocks noChangeAspect="1"/>
          </p:cNvPicPr>
          <p:nvPr/>
        </p:nvPicPr>
        <p:blipFill>
          <a:blip r:embed="rId2"/>
          <a:stretch>
            <a:fillRect/>
          </a:stretch>
        </p:blipFill>
        <p:spPr>
          <a:xfrm>
            <a:off x="3356961" y="1909553"/>
            <a:ext cx="5396430" cy="570068"/>
          </a:xfrm>
          <a:prstGeom prst="rect">
            <a:avLst/>
          </a:prstGeom>
        </p:spPr>
      </p:pic>
      <p:sp>
        <p:nvSpPr>
          <p:cNvPr id="5" name="Rectangle 4"/>
          <p:cNvSpPr/>
          <p:nvPr/>
        </p:nvSpPr>
        <p:spPr>
          <a:xfrm>
            <a:off x="0" y="2578817"/>
            <a:ext cx="12124356" cy="861774"/>
          </a:xfrm>
          <a:prstGeom prst="rect">
            <a:avLst/>
          </a:prstGeom>
        </p:spPr>
        <p:txBody>
          <a:bodyPr wrap="square">
            <a:spAutoFit/>
          </a:bodyPr>
          <a:lstStyle/>
          <a:p>
            <a:r>
              <a:rPr lang="en-US" sz="1600" dirty="0"/>
              <a:t>The corresponding one-dimensional vibrational Schrödinger equation was solved numerically using the </a:t>
            </a:r>
            <a:r>
              <a:rPr lang="en-US" sz="1600" b="1" dirty="0" err="1"/>
              <a:t>Numerov</a:t>
            </a:r>
            <a:r>
              <a:rPr lang="en-US" sz="1600" b="1" dirty="0"/>
              <a:t> method</a:t>
            </a:r>
            <a:r>
              <a:rPr lang="en-US" sz="1600" dirty="0"/>
              <a:t>, where q is the local X–H stretching coordinate and μ\mu is the corresponding reduced mass.</a:t>
            </a:r>
          </a:p>
          <a:p>
            <a:endParaRPr lang="en-US" dirty="0"/>
          </a:p>
        </p:txBody>
      </p:sp>
      <p:pic>
        <p:nvPicPr>
          <p:cNvPr id="6" name="Picture 5"/>
          <p:cNvPicPr>
            <a:picLocks noChangeAspect="1"/>
          </p:cNvPicPr>
          <p:nvPr/>
        </p:nvPicPr>
        <p:blipFill>
          <a:blip r:embed="rId3"/>
          <a:stretch>
            <a:fillRect/>
          </a:stretch>
        </p:blipFill>
        <p:spPr>
          <a:xfrm>
            <a:off x="4030801" y="3161958"/>
            <a:ext cx="4130398" cy="614618"/>
          </a:xfrm>
          <a:prstGeom prst="rect">
            <a:avLst/>
          </a:prstGeom>
        </p:spPr>
      </p:pic>
      <p:sp>
        <p:nvSpPr>
          <p:cNvPr id="7" name="Rectangle 6"/>
          <p:cNvSpPr/>
          <p:nvPr/>
        </p:nvSpPr>
        <p:spPr>
          <a:xfrm>
            <a:off x="0" y="3774942"/>
            <a:ext cx="12124356" cy="584775"/>
          </a:xfrm>
          <a:prstGeom prst="rect">
            <a:avLst/>
          </a:prstGeom>
        </p:spPr>
        <p:txBody>
          <a:bodyPr wrap="square">
            <a:spAutoFit/>
          </a:bodyPr>
          <a:lstStyle/>
          <a:p>
            <a:r>
              <a:rPr lang="en-US" sz="1600" dirty="0" err="1"/>
              <a:t>Anharmonic</a:t>
            </a:r>
            <a:r>
              <a:rPr lang="en-US" sz="1600" dirty="0"/>
              <a:t> vibrational frequencies were additionally evaluated using </a:t>
            </a:r>
            <a:r>
              <a:rPr lang="en-US" sz="1600" b="1" dirty="0"/>
              <a:t>second-order vibrational perturbation theory (VPT2)</a:t>
            </a:r>
            <a:r>
              <a:rPr lang="en-US" sz="1600" dirty="0"/>
              <a:t>. The infrared intensity was related to the variation of the dipole moment along the vibrational coordinate:</a:t>
            </a:r>
          </a:p>
        </p:txBody>
      </p:sp>
      <p:pic>
        <p:nvPicPr>
          <p:cNvPr id="9" name="Picture 8"/>
          <p:cNvPicPr>
            <a:picLocks noChangeAspect="1"/>
          </p:cNvPicPr>
          <p:nvPr/>
        </p:nvPicPr>
        <p:blipFill>
          <a:blip r:embed="rId4"/>
          <a:stretch>
            <a:fillRect/>
          </a:stretch>
        </p:blipFill>
        <p:spPr>
          <a:xfrm>
            <a:off x="5389594" y="4359717"/>
            <a:ext cx="1760373" cy="644299"/>
          </a:xfrm>
          <a:prstGeom prst="rect">
            <a:avLst/>
          </a:prstGeom>
        </p:spPr>
      </p:pic>
      <p:sp>
        <p:nvSpPr>
          <p:cNvPr id="10" name="Rectangle 9"/>
          <p:cNvSpPr/>
          <p:nvPr/>
        </p:nvSpPr>
        <p:spPr>
          <a:xfrm>
            <a:off x="1" y="5004016"/>
            <a:ext cx="12568334" cy="338554"/>
          </a:xfrm>
          <a:prstGeom prst="rect">
            <a:avLst/>
          </a:prstGeom>
        </p:spPr>
        <p:txBody>
          <a:bodyPr wrap="square">
            <a:spAutoFit/>
          </a:bodyPr>
          <a:lstStyle/>
          <a:p>
            <a:r>
              <a:rPr lang="en-US" sz="1600" dirty="0"/>
              <a:t>comparison with the experimental IRMPD </a:t>
            </a:r>
            <a:r>
              <a:rPr lang="en-US" sz="1600" dirty="0" err="1"/>
              <a:t>spectra,contributions</a:t>
            </a:r>
            <a:r>
              <a:rPr lang="en-US" sz="1600" dirty="0"/>
              <a:t> from different conformers were combined using </a:t>
            </a:r>
            <a:r>
              <a:rPr lang="en-US" sz="1600" b="1" dirty="0"/>
              <a:t>Boltzmann weighting</a:t>
            </a:r>
            <a:endParaRPr lang="en-US" sz="1600" dirty="0"/>
          </a:p>
        </p:txBody>
      </p:sp>
      <p:pic>
        <p:nvPicPr>
          <p:cNvPr id="11" name="Picture 10"/>
          <p:cNvPicPr>
            <a:picLocks noChangeAspect="1"/>
          </p:cNvPicPr>
          <p:nvPr/>
        </p:nvPicPr>
        <p:blipFill>
          <a:blip r:embed="rId5"/>
          <a:stretch>
            <a:fillRect/>
          </a:stretch>
        </p:blipFill>
        <p:spPr>
          <a:xfrm>
            <a:off x="4785394" y="5356781"/>
            <a:ext cx="2789162" cy="829416"/>
          </a:xfrm>
          <a:prstGeom prst="rect">
            <a:avLst/>
          </a:prstGeom>
        </p:spPr>
      </p:pic>
      <p:sp>
        <p:nvSpPr>
          <p:cNvPr id="12" name="Rectangle 11"/>
          <p:cNvSpPr/>
          <p:nvPr/>
        </p:nvSpPr>
        <p:spPr>
          <a:xfrm>
            <a:off x="0" y="6186197"/>
            <a:ext cx="12997543" cy="584775"/>
          </a:xfrm>
          <a:prstGeom prst="rect">
            <a:avLst/>
          </a:prstGeom>
        </p:spPr>
        <p:txBody>
          <a:bodyPr wrap="square">
            <a:spAutoFit/>
          </a:bodyPr>
          <a:lstStyle/>
          <a:p>
            <a:r>
              <a:rPr lang="en-US" sz="1600" dirty="0"/>
              <a:t>Theoretical spectra were therefore evaluated over the 4–40 K temperature range. H₂-tagged complexes with different numbers of H₂ molecules were considered to investigate the influence of tagging and weak intermolecular interactions.</a:t>
            </a:r>
          </a:p>
        </p:txBody>
      </p:sp>
    </p:spTree>
    <p:extLst>
      <p:ext uri="{BB962C8B-B14F-4D97-AF65-F5344CB8AC3E}">
        <p14:creationId xmlns:p14="http://schemas.microsoft.com/office/powerpoint/2010/main" val="32341795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E7"/>
        </a:solidFill>
        <a:effectLst/>
      </p:bgPr>
    </p:bg>
    <p:spTree>
      <p:nvGrpSpPr>
        <p:cNvPr id="1" name="">
          <a:extLst>
            <a:ext uri="{FF2B5EF4-FFF2-40B4-BE49-F238E27FC236}">
              <a16:creationId xmlns:a16="http://schemas.microsoft.com/office/drawing/2014/main" id="{E1EE15AB-D2F4-36F6-0AB3-B182914A5B16}"/>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DF4043DD-F7BE-828E-B46D-08E22FFF75BC}"/>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Results and discussions</a:t>
            </a:r>
          </a:p>
        </p:txBody>
      </p:sp>
      <p:pic>
        <p:nvPicPr>
          <p:cNvPr id="2" name="Picture 1">
            <a:extLst>
              <a:ext uri="{FF2B5EF4-FFF2-40B4-BE49-F238E27FC236}">
                <a16:creationId xmlns:a16="http://schemas.microsoft.com/office/drawing/2014/main" id="{435B36C7-9F68-7118-135C-195036A17144}"/>
              </a:ext>
            </a:extLst>
          </p:cNvPr>
          <p:cNvPicPr>
            <a:picLocks noChangeAspect="1"/>
          </p:cNvPicPr>
          <p:nvPr/>
        </p:nvPicPr>
        <p:blipFill>
          <a:blip r:embed="rId3"/>
          <a:stretch>
            <a:fillRect/>
          </a:stretch>
        </p:blipFill>
        <p:spPr>
          <a:xfrm>
            <a:off x="355599" y="825817"/>
            <a:ext cx="3068321" cy="1582103"/>
          </a:xfrm>
          <a:prstGeom prst="rect">
            <a:avLst/>
          </a:prstGeom>
        </p:spPr>
      </p:pic>
      <p:pic>
        <p:nvPicPr>
          <p:cNvPr id="7" name="Picture 6">
            <a:extLst>
              <a:ext uri="{FF2B5EF4-FFF2-40B4-BE49-F238E27FC236}">
                <a16:creationId xmlns:a16="http://schemas.microsoft.com/office/drawing/2014/main" id="{47DB9914-D6A4-2A2C-8475-A33EDD29C096}"/>
              </a:ext>
            </a:extLst>
          </p:cNvPr>
          <p:cNvPicPr>
            <a:picLocks noChangeAspect="1"/>
          </p:cNvPicPr>
          <p:nvPr/>
        </p:nvPicPr>
        <p:blipFill>
          <a:blip r:embed="rId4"/>
          <a:stretch>
            <a:fillRect/>
          </a:stretch>
        </p:blipFill>
        <p:spPr>
          <a:xfrm>
            <a:off x="3672087" y="825816"/>
            <a:ext cx="2697404" cy="1582103"/>
          </a:xfrm>
          <a:prstGeom prst="rect">
            <a:avLst/>
          </a:prstGeom>
        </p:spPr>
      </p:pic>
      <p:pic>
        <p:nvPicPr>
          <p:cNvPr id="9" name="Picture 8">
            <a:extLst>
              <a:ext uri="{FF2B5EF4-FFF2-40B4-BE49-F238E27FC236}">
                <a16:creationId xmlns:a16="http://schemas.microsoft.com/office/drawing/2014/main" id="{2D3E38A4-2FD4-1FFF-2AFA-4C6D6155947C}"/>
              </a:ext>
            </a:extLst>
          </p:cNvPr>
          <p:cNvPicPr>
            <a:picLocks noChangeAspect="1"/>
          </p:cNvPicPr>
          <p:nvPr/>
        </p:nvPicPr>
        <p:blipFill>
          <a:blip r:embed="rId5"/>
          <a:stretch>
            <a:fillRect/>
          </a:stretch>
        </p:blipFill>
        <p:spPr>
          <a:xfrm>
            <a:off x="9931082" y="766763"/>
            <a:ext cx="2038083" cy="1657350"/>
          </a:xfrm>
          <a:prstGeom prst="rect">
            <a:avLst/>
          </a:prstGeom>
        </p:spPr>
      </p:pic>
      <p:sp>
        <p:nvSpPr>
          <p:cNvPr id="12" name="Rectangle 11">
            <a:extLst>
              <a:ext uri="{FF2B5EF4-FFF2-40B4-BE49-F238E27FC236}">
                <a16:creationId xmlns:a16="http://schemas.microsoft.com/office/drawing/2014/main" id="{3BB28204-65AE-4582-F405-1C734FA6D629}"/>
              </a:ext>
            </a:extLst>
          </p:cNvPr>
          <p:cNvSpPr/>
          <p:nvPr/>
        </p:nvSpPr>
        <p:spPr>
          <a:xfrm>
            <a:off x="482261" y="2012871"/>
            <a:ext cx="488510" cy="369332"/>
          </a:xfrm>
          <a:prstGeom prst="rect">
            <a:avLst/>
          </a:prstGeom>
        </p:spPr>
        <p:txBody>
          <a:bodyPr wrap="square">
            <a:spAutoFit/>
          </a:bodyPr>
          <a:lstStyle/>
          <a:p>
            <a:r>
              <a:rPr lang="en-US" b="1" dirty="0"/>
              <a:t>I</a:t>
            </a:r>
            <a:endParaRPr lang="en-US" dirty="0">
              <a:latin typeface="Arial Narrow" panose="020B0606020202030204" pitchFamily="34" charset="0"/>
            </a:endParaRPr>
          </a:p>
        </p:txBody>
      </p:sp>
      <p:sp>
        <p:nvSpPr>
          <p:cNvPr id="14" name="Rectangle 13">
            <a:extLst>
              <a:ext uri="{FF2B5EF4-FFF2-40B4-BE49-F238E27FC236}">
                <a16:creationId xmlns:a16="http://schemas.microsoft.com/office/drawing/2014/main" id="{7C5E77AA-76E0-5081-30FB-B27420658192}"/>
              </a:ext>
            </a:extLst>
          </p:cNvPr>
          <p:cNvSpPr/>
          <p:nvPr/>
        </p:nvSpPr>
        <p:spPr>
          <a:xfrm>
            <a:off x="5851745" y="2012871"/>
            <a:ext cx="488510" cy="369332"/>
          </a:xfrm>
          <a:prstGeom prst="rect">
            <a:avLst/>
          </a:prstGeom>
        </p:spPr>
        <p:txBody>
          <a:bodyPr wrap="square">
            <a:spAutoFit/>
          </a:bodyPr>
          <a:lstStyle/>
          <a:p>
            <a:r>
              <a:rPr lang="en-US" b="1" dirty="0"/>
              <a:t>II</a:t>
            </a:r>
            <a:endParaRPr lang="en-US" dirty="0">
              <a:latin typeface="Arial Narrow" panose="020B0606020202030204" pitchFamily="34" charset="0"/>
            </a:endParaRPr>
          </a:p>
        </p:txBody>
      </p:sp>
      <p:sp>
        <p:nvSpPr>
          <p:cNvPr id="16" name="Rectangle 15">
            <a:extLst>
              <a:ext uri="{FF2B5EF4-FFF2-40B4-BE49-F238E27FC236}">
                <a16:creationId xmlns:a16="http://schemas.microsoft.com/office/drawing/2014/main" id="{960A7C24-62DB-AC4D-ED51-1C02C0DCCA9E}"/>
              </a:ext>
            </a:extLst>
          </p:cNvPr>
          <p:cNvSpPr/>
          <p:nvPr/>
        </p:nvSpPr>
        <p:spPr>
          <a:xfrm>
            <a:off x="9931082" y="1616867"/>
            <a:ext cx="767398" cy="369332"/>
          </a:xfrm>
          <a:prstGeom prst="rect">
            <a:avLst/>
          </a:prstGeom>
        </p:spPr>
        <p:txBody>
          <a:bodyPr wrap="square">
            <a:spAutoFit/>
          </a:bodyPr>
          <a:lstStyle/>
          <a:p>
            <a:r>
              <a:rPr lang="en-US" b="1" dirty="0"/>
              <a:t>free</a:t>
            </a:r>
            <a:endParaRPr lang="en-US" dirty="0">
              <a:latin typeface="Arial Narrow" panose="020B0606020202030204" pitchFamily="34" charset="0"/>
            </a:endParaRPr>
          </a:p>
        </p:txBody>
      </p:sp>
      <p:pic>
        <p:nvPicPr>
          <p:cNvPr id="17" name="Picture 16">
            <a:extLst>
              <a:ext uri="{FF2B5EF4-FFF2-40B4-BE49-F238E27FC236}">
                <a16:creationId xmlns:a16="http://schemas.microsoft.com/office/drawing/2014/main" id="{D38E5EF7-0AF9-7B3C-9747-C28B8ABC9FC2}"/>
              </a:ext>
            </a:extLst>
          </p:cNvPr>
          <p:cNvPicPr>
            <a:picLocks noChangeAspect="1"/>
          </p:cNvPicPr>
          <p:nvPr/>
        </p:nvPicPr>
        <p:blipFill>
          <a:blip r:embed="rId6"/>
          <a:stretch>
            <a:fillRect/>
          </a:stretch>
        </p:blipFill>
        <p:spPr>
          <a:xfrm>
            <a:off x="6721137" y="825816"/>
            <a:ext cx="2858299" cy="1582103"/>
          </a:xfrm>
          <a:prstGeom prst="rect">
            <a:avLst/>
          </a:prstGeom>
        </p:spPr>
      </p:pic>
      <p:sp>
        <p:nvSpPr>
          <p:cNvPr id="19" name="Rectangle 18">
            <a:extLst>
              <a:ext uri="{FF2B5EF4-FFF2-40B4-BE49-F238E27FC236}">
                <a16:creationId xmlns:a16="http://schemas.microsoft.com/office/drawing/2014/main" id="{8A7B1EA3-7C7D-9988-42CB-0A86A2B104F3}"/>
              </a:ext>
            </a:extLst>
          </p:cNvPr>
          <p:cNvSpPr/>
          <p:nvPr/>
        </p:nvSpPr>
        <p:spPr>
          <a:xfrm>
            <a:off x="6989423" y="1992232"/>
            <a:ext cx="488510" cy="369332"/>
          </a:xfrm>
          <a:prstGeom prst="rect">
            <a:avLst/>
          </a:prstGeom>
        </p:spPr>
        <p:txBody>
          <a:bodyPr wrap="square">
            <a:spAutoFit/>
          </a:bodyPr>
          <a:lstStyle/>
          <a:p>
            <a:r>
              <a:rPr lang="en-US" b="1" dirty="0"/>
              <a:t>III</a:t>
            </a:r>
            <a:endParaRPr lang="en-US" dirty="0">
              <a:latin typeface="Arial Narrow" panose="020B0606020202030204" pitchFamily="34" charset="0"/>
            </a:endParaRPr>
          </a:p>
        </p:txBody>
      </p:sp>
      <p:graphicFrame>
        <p:nvGraphicFramePr>
          <p:cNvPr id="20" name="Table 19">
            <a:extLst>
              <a:ext uri="{FF2B5EF4-FFF2-40B4-BE49-F238E27FC236}">
                <a16:creationId xmlns:a16="http://schemas.microsoft.com/office/drawing/2014/main" id="{28DDC336-9AF1-2C18-5B19-EBDACC08AE40}"/>
              </a:ext>
            </a:extLst>
          </p:cNvPr>
          <p:cNvGraphicFramePr>
            <a:graphicFrameLocks noGrp="1"/>
          </p:cNvGraphicFramePr>
          <p:nvPr>
            <p:extLst>
              <p:ext uri="{D42A27DB-BD31-4B8C-83A1-F6EECF244321}">
                <p14:modId xmlns:p14="http://schemas.microsoft.com/office/powerpoint/2010/main" val="4261375844"/>
              </p:ext>
            </p:extLst>
          </p:nvPr>
        </p:nvGraphicFramePr>
        <p:xfrm>
          <a:off x="380246" y="2575283"/>
          <a:ext cx="6583682" cy="1633442"/>
        </p:xfrm>
        <a:graphic>
          <a:graphicData uri="http://schemas.openxmlformats.org/drawingml/2006/table">
            <a:tbl>
              <a:tblPr firstRow="1" firstCol="1" bandRow="1">
                <a:tableStyleId>{5C22544A-7EE6-4342-B048-85BDC9FD1C3A}</a:tableStyleId>
              </a:tblPr>
              <a:tblGrid>
                <a:gridCol w="1392760">
                  <a:extLst>
                    <a:ext uri="{9D8B030D-6E8A-4147-A177-3AD203B41FA5}">
                      <a16:colId xmlns:a16="http://schemas.microsoft.com/office/drawing/2014/main" val="2613016893"/>
                    </a:ext>
                  </a:extLst>
                </a:gridCol>
                <a:gridCol w="1214523">
                  <a:extLst>
                    <a:ext uri="{9D8B030D-6E8A-4147-A177-3AD203B41FA5}">
                      <a16:colId xmlns:a16="http://schemas.microsoft.com/office/drawing/2014/main" val="1825109501"/>
                    </a:ext>
                  </a:extLst>
                </a:gridCol>
                <a:gridCol w="1214523">
                  <a:extLst>
                    <a:ext uri="{9D8B030D-6E8A-4147-A177-3AD203B41FA5}">
                      <a16:colId xmlns:a16="http://schemas.microsoft.com/office/drawing/2014/main" val="1168486689"/>
                    </a:ext>
                  </a:extLst>
                </a:gridCol>
                <a:gridCol w="1390275">
                  <a:extLst>
                    <a:ext uri="{9D8B030D-6E8A-4147-A177-3AD203B41FA5}">
                      <a16:colId xmlns:a16="http://schemas.microsoft.com/office/drawing/2014/main" val="512949803"/>
                    </a:ext>
                  </a:extLst>
                </a:gridCol>
                <a:gridCol w="1371601">
                  <a:extLst>
                    <a:ext uri="{9D8B030D-6E8A-4147-A177-3AD203B41FA5}">
                      <a16:colId xmlns:a16="http://schemas.microsoft.com/office/drawing/2014/main" val="301632499"/>
                    </a:ext>
                  </a:extLst>
                </a:gridCol>
              </a:tblGrid>
              <a:tr h="581882">
                <a:tc>
                  <a:txBody>
                    <a:bodyPr/>
                    <a:lstStyle/>
                    <a:p>
                      <a:pPr>
                        <a:lnSpc>
                          <a:spcPct val="115000"/>
                        </a:lnSpc>
                        <a:spcAft>
                          <a:spcPts val="800"/>
                        </a:spcAft>
                        <a:buNone/>
                      </a:pPr>
                      <a:r>
                        <a:rPr lang="en-US" sz="1200" kern="100">
                          <a:effectLst/>
                        </a:rPr>
                        <a:t>Minimum HCTH</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200" kern="100">
                          <a:effectLst/>
                        </a:rPr>
                        <a:t>v(OH)</a:t>
                      </a:r>
                      <a:r>
                        <a:rPr lang="en-US" sz="1200" kern="100" baseline="-25000">
                          <a:effectLst/>
                        </a:rPr>
                        <a:t>harm.</a:t>
                      </a:r>
                      <a:r>
                        <a:rPr lang="en-US" sz="1200" kern="100">
                          <a:effectLst/>
                        </a:rPr>
                        <a:t>/cm</a:t>
                      </a:r>
                      <a:r>
                        <a:rPr lang="en-US" sz="1200" kern="100" baseline="30000">
                          <a:effectLst/>
                        </a:rPr>
                        <a:t>-1</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200" kern="100">
                          <a:effectLst/>
                        </a:rPr>
                        <a:t>v(OH)</a:t>
                      </a:r>
                      <a:r>
                        <a:rPr lang="en-US" sz="1200" kern="100" baseline="-25000">
                          <a:effectLst/>
                        </a:rPr>
                        <a:t>anh.</a:t>
                      </a:r>
                      <a:r>
                        <a:rPr lang="en-US" sz="1200" kern="100">
                          <a:effectLst/>
                        </a:rPr>
                        <a:t>/cm</a:t>
                      </a:r>
                      <a:r>
                        <a:rPr lang="en-US" sz="1200" kern="100" baseline="30000">
                          <a:effectLst/>
                        </a:rPr>
                        <a:t>-1</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200" kern="100">
                          <a:effectLst/>
                          <a:sym typeface="Symbol" panose="05050102010706020507" pitchFamily="18" charset="2"/>
                        </a:rPr>
                        <a:t></a:t>
                      </a:r>
                      <a:r>
                        <a:rPr lang="en-US" sz="1200" kern="100">
                          <a:effectLst/>
                        </a:rPr>
                        <a:t>v(OH)</a:t>
                      </a:r>
                      <a:r>
                        <a:rPr lang="en-US" sz="1200" kern="100" baseline="-25000">
                          <a:effectLst/>
                        </a:rPr>
                        <a:t>harm.</a:t>
                      </a:r>
                      <a:r>
                        <a:rPr lang="en-US" sz="1200" kern="100">
                          <a:effectLst/>
                        </a:rPr>
                        <a:t>/cm</a:t>
                      </a:r>
                      <a:r>
                        <a:rPr lang="en-US" sz="1200" kern="100" baseline="30000">
                          <a:effectLst/>
                        </a:rPr>
                        <a:t>-1</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200" kern="100">
                          <a:effectLst/>
                          <a:sym typeface="Symbol" panose="05050102010706020507" pitchFamily="18" charset="2"/>
                        </a:rPr>
                        <a:t></a:t>
                      </a:r>
                      <a:r>
                        <a:rPr lang="en-US" sz="1200" kern="100">
                          <a:effectLst/>
                        </a:rPr>
                        <a:t>v(OH)</a:t>
                      </a:r>
                      <a:r>
                        <a:rPr lang="en-US" sz="1200" kern="100" baseline="-25000">
                          <a:effectLst/>
                        </a:rPr>
                        <a:t>anh.</a:t>
                      </a:r>
                      <a:r>
                        <a:rPr lang="en-US" sz="1200" kern="100">
                          <a:effectLst/>
                        </a:rPr>
                        <a:t>/cm</a:t>
                      </a:r>
                      <a:r>
                        <a:rPr lang="en-US" sz="1200" kern="100" baseline="30000">
                          <a:effectLst/>
                        </a:rPr>
                        <a:t>-1</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62386900"/>
                  </a:ext>
                </a:extLst>
              </a:tr>
              <a:tr h="154995">
                <a:tc>
                  <a:txBody>
                    <a:bodyPr/>
                    <a:lstStyle/>
                    <a:p>
                      <a:pPr>
                        <a:lnSpc>
                          <a:spcPct val="115000"/>
                        </a:lnSpc>
                        <a:spcAft>
                          <a:spcPts val="800"/>
                        </a:spcAft>
                        <a:buNone/>
                      </a:pPr>
                      <a:r>
                        <a:rPr lang="en-US" sz="1200" kern="100">
                          <a:effectLst/>
                        </a:rPr>
                        <a:t>I</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3731.3</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3550.6</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mk-MK" sz="1200" kern="100" dirty="0">
                          <a:effectLst/>
                        </a:rPr>
                        <a:t>0.7</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lnSpc>
                          <a:spcPct val="115000"/>
                        </a:lnSpc>
                        <a:spcAft>
                          <a:spcPts val="800"/>
                        </a:spcAft>
                        <a:buNone/>
                      </a:pPr>
                      <a:r>
                        <a:rPr lang="mk-MK" sz="1200" kern="100">
                          <a:effectLst/>
                        </a:rPr>
                        <a:t>24.1</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3497222955"/>
                  </a:ext>
                </a:extLst>
              </a:tr>
              <a:tr h="170108">
                <a:tc>
                  <a:txBody>
                    <a:bodyPr/>
                    <a:lstStyle/>
                    <a:p>
                      <a:pPr>
                        <a:lnSpc>
                          <a:spcPct val="115000"/>
                        </a:lnSpc>
                        <a:spcAft>
                          <a:spcPts val="800"/>
                        </a:spcAft>
                        <a:buNone/>
                      </a:pPr>
                      <a:r>
                        <a:rPr lang="en-US" sz="1200" kern="100">
                          <a:effectLst/>
                        </a:rPr>
                        <a:t>II</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a:effectLst/>
                        </a:rPr>
                        <a:t>3681.0</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a:effectLst/>
                        </a:rPr>
                        <a:t>3359.3</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mk-MK" sz="1200" kern="100" dirty="0">
                          <a:effectLst/>
                        </a:rPr>
                        <a:t>-49.6</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lnSpc>
                          <a:spcPct val="115000"/>
                        </a:lnSpc>
                        <a:spcAft>
                          <a:spcPts val="800"/>
                        </a:spcAft>
                        <a:buNone/>
                      </a:pPr>
                      <a:r>
                        <a:rPr lang="mk-MK" sz="1200" kern="100" dirty="0">
                          <a:effectLst/>
                        </a:rPr>
                        <a:t>-167.2</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2634502156"/>
                  </a:ext>
                </a:extLst>
              </a:tr>
              <a:tr h="195381">
                <a:tc>
                  <a:txBody>
                    <a:bodyPr/>
                    <a:lstStyle/>
                    <a:p>
                      <a:pPr>
                        <a:lnSpc>
                          <a:spcPct val="115000"/>
                        </a:lnSpc>
                        <a:spcAft>
                          <a:spcPts val="800"/>
                        </a:spcAft>
                        <a:buNone/>
                      </a:pPr>
                      <a:r>
                        <a:rPr lang="en-US" sz="1200" kern="100">
                          <a:effectLst/>
                        </a:rPr>
                        <a:t>III</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a:effectLst/>
                        </a:rPr>
                        <a:t>3614.1</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a:effectLst/>
                        </a:rPr>
                        <a:t>3474.1</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mk-MK" sz="1200" kern="100">
                          <a:effectLst/>
                        </a:rPr>
                        <a:t>-116.5</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tc>
                  <a:txBody>
                    <a:bodyPr/>
                    <a:lstStyle/>
                    <a:p>
                      <a:pPr algn="r">
                        <a:lnSpc>
                          <a:spcPct val="115000"/>
                        </a:lnSpc>
                        <a:spcAft>
                          <a:spcPts val="800"/>
                        </a:spcAft>
                        <a:buNone/>
                      </a:pPr>
                      <a:r>
                        <a:rPr lang="mk-MK" sz="1200" kern="100" dirty="0">
                          <a:effectLst/>
                        </a:rPr>
                        <a:t>-52.4</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nchor="b"/>
                </a:tc>
                <a:extLst>
                  <a:ext uri="{0D108BD9-81ED-4DB2-BD59-A6C34878D82A}">
                    <a16:rowId xmlns:a16="http://schemas.microsoft.com/office/drawing/2014/main" val="922845081"/>
                  </a:ext>
                </a:extLst>
              </a:tr>
              <a:tr h="200334">
                <a:tc>
                  <a:txBody>
                    <a:bodyPr/>
                    <a:lstStyle/>
                    <a:p>
                      <a:pPr>
                        <a:lnSpc>
                          <a:spcPct val="115000"/>
                        </a:lnSpc>
                        <a:spcAft>
                          <a:spcPts val="800"/>
                        </a:spcAft>
                        <a:buNone/>
                      </a:pPr>
                      <a:r>
                        <a:rPr lang="en-US" sz="1200" kern="100">
                          <a:effectLst/>
                        </a:rPr>
                        <a:t>Free GlyH</a:t>
                      </a:r>
                      <a:r>
                        <a:rPr lang="en-US" sz="1200" kern="100" baseline="30000">
                          <a:effectLst/>
                        </a:rPr>
                        <a:t>+</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a:effectLst/>
                        </a:rPr>
                        <a:t>3730.6</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a:effectLst/>
                        </a:rPr>
                        <a:t>3526.5</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a:effectLst/>
                        </a:rPr>
                        <a:t>-</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29496083"/>
                  </a:ext>
                </a:extLst>
              </a:tr>
              <a:tr h="25823">
                <a:tc>
                  <a:txBody>
                    <a:bodyPr/>
                    <a:lstStyle/>
                    <a:p>
                      <a:pPr>
                        <a:lnSpc>
                          <a:spcPct val="115000"/>
                        </a:lnSpc>
                        <a:spcAft>
                          <a:spcPts val="800"/>
                        </a:spcAft>
                        <a:buNone/>
                      </a:pPr>
                      <a:r>
                        <a:rPr lang="en-US" sz="1200" kern="100">
                          <a:effectLst/>
                        </a:rPr>
                        <a:t>Exp.</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mk-MK" sz="1200" kern="100">
                          <a:effectLst/>
                        </a:rPr>
                        <a:t> </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a:effectLst/>
                        </a:rPr>
                        <a:t>-</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-55.0</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443579527"/>
                  </a:ext>
                </a:extLst>
              </a:tr>
            </a:tbl>
          </a:graphicData>
        </a:graphic>
      </p:graphicFrame>
      <p:graphicFrame>
        <p:nvGraphicFramePr>
          <p:cNvPr id="21" name="Table 20">
            <a:extLst>
              <a:ext uri="{FF2B5EF4-FFF2-40B4-BE49-F238E27FC236}">
                <a16:creationId xmlns:a16="http://schemas.microsoft.com/office/drawing/2014/main" id="{5E3FA7BB-9FB2-EC0B-D2A8-2F66FF415265}"/>
              </a:ext>
            </a:extLst>
          </p:cNvPr>
          <p:cNvGraphicFramePr>
            <a:graphicFrameLocks noGrp="1"/>
          </p:cNvGraphicFramePr>
          <p:nvPr>
            <p:extLst>
              <p:ext uri="{D42A27DB-BD31-4B8C-83A1-F6EECF244321}">
                <p14:modId xmlns:p14="http://schemas.microsoft.com/office/powerpoint/2010/main" val="2081274376"/>
              </p:ext>
            </p:extLst>
          </p:nvPr>
        </p:nvGraphicFramePr>
        <p:xfrm>
          <a:off x="380245" y="4368575"/>
          <a:ext cx="6583682" cy="1462022"/>
        </p:xfrm>
        <a:graphic>
          <a:graphicData uri="http://schemas.openxmlformats.org/drawingml/2006/table">
            <a:tbl>
              <a:tblPr firstRow="1" firstCol="1" bandRow="1">
                <a:tableStyleId>{5C22544A-7EE6-4342-B048-85BDC9FD1C3A}</a:tableStyleId>
              </a:tblPr>
              <a:tblGrid>
                <a:gridCol w="1287428">
                  <a:extLst>
                    <a:ext uri="{9D8B030D-6E8A-4147-A177-3AD203B41FA5}">
                      <a16:colId xmlns:a16="http://schemas.microsoft.com/office/drawing/2014/main" val="685270039"/>
                    </a:ext>
                  </a:extLst>
                </a:gridCol>
                <a:gridCol w="1309207">
                  <a:extLst>
                    <a:ext uri="{9D8B030D-6E8A-4147-A177-3AD203B41FA5}">
                      <a16:colId xmlns:a16="http://schemas.microsoft.com/office/drawing/2014/main" val="297747934"/>
                    </a:ext>
                  </a:extLst>
                </a:gridCol>
                <a:gridCol w="1229360">
                  <a:extLst>
                    <a:ext uri="{9D8B030D-6E8A-4147-A177-3AD203B41FA5}">
                      <a16:colId xmlns:a16="http://schemas.microsoft.com/office/drawing/2014/main" val="1178119528"/>
                    </a:ext>
                  </a:extLst>
                </a:gridCol>
                <a:gridCol w="1381760">
                  <a:extLst>
                    <a:ext uri="{9D8B030D-6E8A-4147-A177-3AD203B41FA5}">
                      <a16:colId xmlns:a16="http://schemas.microsoft.com/office/drawing/2014/main" val="930355377"/>
                    </a:ext>
                  </a:extLst>
                </a:gridCol>
                <a:gridCol w="1375927">
                  <a:extLst>
                    <a:ext uri="{9D8B030D-6E8A-4147-A177-3AD203B41FA5}">
                      <a16:colId xmlns:a16="http://schemas.microsoft.com/office/drawing/2014/main" val="223806216"/>
                    </a:ext>
                  </a:extLst>
                </a:gridCol>
              </a:tblGrid>
              <a:tr h="410462">
                <a:tc>
                  <a:txBody>
                    <a:bodyPr/>
                    <a:lstStyle/>
                    <a:p>
                      <a:pPr>
                        <a:lnSpc>
                          <a:spcPct val="115000"/>
                        </a:lnSpc>
                        <a:spcAft>
                          <a:spcPts val="800"/>
                        </a:spcAft>
                        <a:buNone/>
                      </a:pPr>
                      <a:r>
                        <a:rPr lang="en-US" sz="1200" kern="100" dirty="0">
                          <a:effectLst/>
                        </a:rPr>
                        <a:t>Minimum MP2</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200" kern="100" dirty="0">
                          <a:effectLst/>
                        </a:rPr>
                        <a:t>v(OH)</a:t>
                      </a:r>
                      <a:r>
                        <a:rPr lang="en-US" sz="1200" kern="100" baseline="-25000" dirty="0">
                          <a:effectLst/>
                        </a:rPr>
                        <a:t>harm.</a:t>
                      </a:r>
                      <a:r>
                        <a:rPr lang="en-US" sz="1200" kern="100" dirty="0">
                          <a:effectLst/>
                        </a:rPr>
                        <a:t>/cm</a:t>
                      </a:r>
                      <a:r>
                        <a:rPr lang="en-US" sz="1200" kern="100" baseline="30000" dirty="0">
                          <a:effectLst/>
                        </a:rPr>
                        <a:t>-1</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200" kern="100">
                          <a:effectLst/>
                        </a:rPr>
                        <a:t>v(OH)</a:t>
                      </a:r>
                      <a:r>
                        <a:rPr lang="en-US" sz="1200" kern="100" baseline="-25000">
                          <a:effectLst/>
                        </a:rPr>
                        <a:t>anh.</a:t>
                      </a:r>
                      <a:r>
                        <a:rPr lang="en-US" sz="1200" kern="100">
                          <a:effectLst/>
                        </a:rPr>
                        <a:t>/cm</a:t>
                      </a:r>
                      <a:r>
                        <a:rPr lang="en-US" sz="1200" kern="100" baseline="30000">
                          <a:effectLst/>
                        </a:rPr>
                        <a:t>-1</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200" kern="100">
                          <a:effectLst/>
                          <a:sym typeface="Symbol" panose="05050102010706020507" pitchFamily="18" charset="2"/>
                        </a:rPr>
                        <a:t></a:t>
                      </a:r>
                      <a:r>
                        <a:rPr lang="en-US" sz="1200" kern="100">
                          <a:effectLst/>
                        </a:rPr>
                        <a:t>v(OH)</a:t>
                      </a:r>
                      <a:r>
                        <a:rPr lang="en-US" sz="1200" kern="100" baseline="-25000">
                          <a:effectLst/>
                        </a:rPr>
                        <a:t>harm.</a:t>
                      </a:r>
                      <a:r>
                        <a:rPr lang="en-US" sz="1200" kern="100">
                          <a:effectLst/>
                        </a:rPr>
                        <a:t>/cm</a:t>
                      </a:r>
                      <a:r>
                        <a:rPr lang="en-US" sz="1200" kern="100" baseline="30000">
                          <a:effectLst/>
                        </a:rPr>
                        <a:t>-1</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nSpc>
                          <a:spcPct val="115000"/>
                        </a:lnSpc>
                        <a:spcAft>
                          <a:spcPts val="800"/>
                        </a:spcAft>
                        <a:buNone/>
                      </a:pPr>
                      <a:r>
                        <a:rPr lang="en-US" sz="1200" kern="100">
                          <a:effectLst/>
                          <a:sym typeface="Symbol" panose="05050102010706020507" pitchFamily="18" charset="2"/>
                        </a:rPr>
                        <a:t></a:t>
                      </a:r>
                      <a:r>
                        <a:rPr lang="en-US" sz="1200" kern="100">
                          <a:effectLst/>
                        </a:rPr>
                        <a:t>v(OH)</a:t>
                      </a:r>
                      <a:r>
                        <a:rPr lang="en-US" sz="1200" kern="100" baseline="-25000">
                          <a:effectLst/>
                        </a:rPr>
                        <a:t>anh.</a:t>
                      </a:r>
                      <a:r>
                        <a:rPr lang="en-US" sz="1200" kern="100">
                          <a:effectLst/>
                        </a:rPr>
                        <a:t>/cm</a:t>
                      </a:r>
                      <a:r>
                        <a:rPr lang="en-US" sz="1200" kern="100" baseline="30000">
                          <a:effectLst/>
                        </a:rPr>
                        <a:t>-1</a:t>
                      </a:r>
                      <a:endParaRPr lang="mk-MK"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4935748"/>
                  </a:ext>
                </a:extLst>
              </a:tr>
              <a:tr h="198369">
                <a:tc>
                  <a:txBody>
                    <a:bodyPr/>
                    <a:lstStyle/>
                    <a:p>
                      <a:pPr>
                        <a:lnSpc>
                          <a:spcPct val="115000"/>
                        </a:lnSpc>
                        <a:spcAft>
                          <a:spcPts val="800"/>
                        </a:spcAft>
                        <a:buNone/>
                      </a:pPr>
                      <a:r>
                        <a:rPr lang="en-US" sz="1200" kern="100" dirty="0">
                          <a:effectLst/>
                        </a:rPr>
                        <a:t>I</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3768.7</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3589.2</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fontAlgn="b">
                        <a:buNone/>
                      </a:pPr>
                      <a:r>
                        <a:rPr lang="mk-MK" sz="1200" b="0" i="0" u="none" strike="noStrike" dirty="0">
                          <a:solidFill>
                            <a:srgbClr val="000000"/>
                          </a:solidFill>
                          <a:effectLst/>
                          <a:latin typeface="+mn-lt"/>
                        </a:rPr>
                        <a:t>1.1</a:t>
                      </a:r>
                    </a:p>
                  </a:txBody>
                  <a:tcPr marL="7620" marR="7620" marT="7620" marB="0" anchor="b"/>
                </a:tc>
                <a:tc>
                  <a:txBody>
                    <a:bodyPr/>
                    <a:lstStyle/>
                    <a:p>
                      <a:pPr algn="r" fontAlgn="b">
                        <a:buNone/>
                      </a:pPr>
                      <a:r>
                        <a:rPr lang="mk-MK" sz="1200" b="0" i="0" u="none" strike="noStrike">
                          <a:solidFill>
                            <a:srgbClr val="000000"/>
                          </a:solidFill>
                          <a:effectLst/>
                          <a:latin typeface="+mn-lt"/>
                        </a:rPr>
                        <a:t>0.8</a:t>
                      </a:r>
                    </a:p>
                  </a:txBody>
                  <a:tcPr marL="7620" marR="7620" marT="7620" marB="0" anchor="b"/>
                </a:tc>
                <a:extLst>
                  <a:ext uri="{0D108BD9-81ED-4DB2-BD59-A6C34878D82A}">
                    <a16:rowId xmlns:a16="http://schemas.microsoft.com/office/drawing/2014/main" val="2370280726"/>
                  </a:ext>
                </a:extLst>
              </a:tr>
              <a:tr h="198369">
                <a:tc>
                  <a:txBody>
                    <a:bodyPr/>
                    <a:lstStyle/>
                    <a:p>
                      <a:pPr>
                        <a:lnSpc>
                          <a:spcPct val="115000"/>
                        </a:lnSpc>
                        <a:spcAft>
                          <a:spcPts val="800"/>
                        </a:spcAft>
                        <a:buNone/>
                      </a:pPr>
                      <a:r>
                        <a:rPr lang="en-US" sz="1200" kern="100" dirty="0">
                          <a:effectLst/>
                        </a:rPr>
                        <a:t>II</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3714.5</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3544.8</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fontAlgn="b">
                        <a:buNone/>
                      </a:pPr>
                      <a:r>
                        <a:rPr lang="mk-MK" sz="1200" b="0" i="0" u="none" strike="noStrike" dirty="0">
                          <a:solidFill>
                            <a:srgbClr val="000000"/>
                          </a:solidFill>
                          <a:effectLst/>
                          <a:latin typeface="+mn-lt"/>
                        </a:rPr>
                        <a:t>-53.1</a:t>
                      </a:r>
                    </a:p>
                  </a:txBody>
                  <a:tcPr marL="7620" marR="7620" marT="7620" marB="0" anchor="b"/>
                </a:tc>
                <a:tc>
                  <a:txBody>
                    <a:bodyPr/>
                    <a:lstStyle/>
                    <a:p>
                      <a:pPr algn="r" fontAlgn="b">
                        <a:buNone/>
                      </a:pPr>
                      <a:r>
                        <a:rPr lang="mk-MK" sz="1200" b="0" i="0" u="none" strike="noStrike">
                          <a:solidFill>
                            <a:srgbClr val="000000"/>
                          </a:solidFill>
                          <a:effectLst/>
                          <a:latin typeface="+mn-lt"/>
                        </a:rPr>
                        <a:t>-43.6</a:t>
                      </a:r>
                    </a:p>
                  </a:txBody>
                  <a:tcPr marL="7620" marR="7620" marT="7620" marB="0" anchor="b"/>
                </a:tc>
                <a:extLst>
                  <a:ext uri="{0D108BD9-81ED-4DB2-BD59-A6C34878D82A}">
                    <a16:rowId xmlns:a16="http://schemas.microsoft.com/office/drawing/2014/main" val="129584371"/>
                  </a:ext>
                </a:extLst>
              </a:tr>
              <a:tr h="198369">
                <a:tc>
                  <a:txBody>
                    <a:bodyPr/>
                    <a:lstStyle/>
                    <a:p>
                      <a:pPr>
                        <a:lnSpc>
                          <a:spcPct val="115000"/>
                        </a:lnSpc>
                        <a:spcAft>
                          <a:spcPts val="800"/>
                        </a:spcAft>
                        <a:buNone/>
                      </a:pPr>
                      <a:r>
                        <a:rPr lang="en-US" sz="1200" kern="100" dirty="0">
                          <a:effectLst/>
                        </a:rPr>
                        <a:t>III</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3624.8</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3462.8</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fontAlgn="b">
                        <a:buNone/>
                      </a:pPr>
                      <a:r>
                        <a:rPr lang="mk-MK" sz="1200" b="0" i="0" u="none" strike="noStrike" dirty="0">
                          <a:solidFill>
                            <a:srgbClr val="000000"/>
                          </a:solidFill>
                          <a:effectLst/>
                          <a:latin typeface="+mn-lt"/>
                        </a:rPr>
                        <a:t>-142.8</a:t>
                      </a:r>
                    </a:p>
                  </a:txBody>
                  <a:tcPr marL="7620" marR="7620" marT="7620" marB="0" anchor="b"/>
                </a:tc>
                <a:tc>
                  <a:txBody>
                    <a:bodyPr/>
                    <a:lstStyle/>
                    <a:p>
                      <a:pPr algn="r" fontAlgn="b">
                        <a:buNone/>
                      </a:pPr>
                      <a:r>
                        <a:rPr lang="mk-MK" sz="1200" b="0" i="0" u="none" strike="noStrike" dirty="0">
                          <a:solidFill>
                            <a:srgbClr val="000000"/>
                          </a:solidFill>
                          <a:effectLst/>
                          <a:latin typeface="+mn-lt"/>
                        </a:rPr>
                        <a:t>-125.6</a:t>
                      </a:r>
                    </a:p>
                  </a:txBody>
                  <a:tcPr marL="7620" marR="7620" marT="7620" marB="0" anchor="b"/>
                </a:tc>
                <a:extLst>
                  <a:ext uri="{0D108BD9-81ED-4DB2-BD59-A6C34878D82A}">
                    <a16:rowId xmlns:a16="http://schemas.microsoft.com/office/drawing/2014/main" val="3285334073"/>
                  </a:ext>
                </a:extLst>
              </a:tr>
              <a:tr h="198369">
                <a:tc>
                  <a:txBody>
                    <a:bodyPr/>
                    <a:lstStyle/>
                    <a:p>
                      <a:pPr>
                        <a:lnSpc>
                          <a:spcPct val="115000"/>
                        </a:lnSpc>
                        <a:spcAft>
                          <a:spcPts val="800"/>
                        </a:spcAft>
                        <a:buNone/>
                      </a:pPr>
                      <a:r>
                        <a:rPr lang="en-US" sz="1200" kern="100" dirty="0">
                          <a:effectLst/>
                        </a:rPr>
                        <a:t>Free </a:t>
                      </a:r>
                      <a:r>
                        <a:rPr lang="en-US" sz="1200" kern="100" dirty="0" err="1">
                          <a:effectLst/>
                        </a:rPr>
                        <a:t>GlyH</a:t>
                      </a:r>
                      <a:r>
                        <a:rPr lang="en-US" sz="1200" kern="100" baseline="30000" dirty="0">
                          <a:effectLst/>
                        </a:rPr>
                        <a:t>+</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a:effectLst/>
                          <a:latin typeface="+mn-lt"/>
                          <a:ea typeface="Aptos" panose="020B0004020202020204" pitchFamily="34" charset="0"/>
                          <a:cs typeface="Times New Roman" panose="02020603050405020304" pitchFamily="18" charset="0"/>
                        </a:rPr>
                        <a:t>3767.6</a:t>
                      </a:r>
                      <a:endParaRPr lang="mk-MK" sz="1200" kern="100">
                        <a:effectLst/>
                        <a:latin typeface="+mn-lt"/>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3588.4</a:t>
                      </a:r>
                      <a:endParaRPr lang="mk-MK" sz="1200" kern="100" dirty="0">
                        <a:effectLst/>
                        <a:latin typeface="+mn-lt"/>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a:t>
                      </a:r>
                      <a:r>
                        <a:rPr lang="mk-MK" sz="1200" kern="100" dirty="0">
                          <a:effectLst/>
                        </a:rPr>
                        <a:t> </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a:t>
                      </a:r>
                      <a:r>
                        <a:rPr lang="mk-MK" sz="1200" kern="100" dirty="0">
                          <a:effectLst/>
                        </a:rPr>
                        <a:t> </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31908512"/>
                  </a:ext>
                </a:extLst>
              </a:tr>
              <a:tr h="198369">
                <a:tc>
                  <a:txBody>
                    <a:bodyPr/>
                    <a:lstStyle/>
                    <a:p>
                      <a:pPr>
                        <a:lnSpc>
                          <a:spcPct val="115000"/>
                        </a:lnSpc>
                        <a:spcAft>
                          <a:spcPts val="800"/>
                        </a:spcAft>
                        <a:buNone/>
                      </a:pPr>
                      <a:r>
                        <a:rPr lang="en-US" sz="1200" kern="100" dirty="0">
                          <a:effectLst/>
                        </a:rPr>
                        <a:t>Exp.</a:t>
                      </a:r>
                      <a:r>
                        <a:rPr lang="mk-MK" sz="1200" kern="100" dirty="0">
                          <a:effectLst/>
                        </a:rPr>
                        <a:t> </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a:t>
                      </a:r>
                      <a:r>
                        <a:rPr lang="mk-MK" sz="1200" kern="100" dirty="0">
                          <a:effectLst/>
                        </a:rPr>
                        <a:t> </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mk-MK" sz="1200" kern="100" dirty="0">
                          <a:effectLst/>
                        </a:rPr>
                        <a:t> </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a:t>
                      </a:r>
                      <a:r>
                        <a:rPr lang="mk-MK" sz="1200" kern="100" dirty="0">
                          <a:effectLst/>
                        </a:rPr>
                        <a:t> </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algn="r">
                        <a:lnSpc>
                          <a:spcPct val="115000"/>
                        </a:lnSpc>
                        <a:spcAft>
                          <a:spcPts val="800"/>
                        </a:spcAft>
                        <a:buNone/>
                      </a:pPr>
                      <a:r>
                        <a:rPr lang="en-US" sz="1200" kern="100" dirty="0">
                          <a:effectLst/>
                        </a:rPr>
                        <a:t>-55.0</a:t>
                      </a:r>
                      <a:endParaRPr lang="mk-MK"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12882557"/>
                  </a:ext>
                </a:extLst>
              </a:tr>
            </a:tbl>
          </a:graphicData>
        </a:graphic>
      </p:graphicFrame>
      <p:sp>
        <p:nvSpPr>
          <p:cNvPr id="23" name="Rectangle 2">
            <a:extLst>
              <a:ext uri="{FF2B5EF4-FFF2-40B4-BE49-F238E27FC236}">
                <a16:creationId xmlns:a16="http://schemas.microsoft.com/office/drawing/2014/main" id="{6FADC06D-0200-6810-B3E5-E03D8B307CCA}"/>
              </a:ext>
            </a:extLst>
          </p:cNvPr>
          <p:cNvSpPr>
            <a:spLocks noChangeArrowheads="1"/>
          </p:cNvSpPr>
          <p:nvPr/>
        </p:nvSpPr>
        <p:spPr bwMode="auto">
          <a:xfrm>
            <a:off x="7136055" y="2558382"/>
            <a:ext cx="5055945"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Anharmonic effects are essential for an accurate description of the O–H and N–H stretching regions of protonated glycine.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chemeClr val="tx1"/>
                </a:solidFill>
                <a:effectLst/>
                <a:latin typeface="Arial" panose="020B0604020202020204" pitchFamily="34" charset="0"/>
              </a:rPr>
              <a:t>At </a:t>
            </a:r>
            <a:r>
              <a:rPr kumimoji="0" lang="en-US" altLang="en-US" sz="1800" b="1" i="0" u="none" strike="noStrike" cap="none" normalizeH="0" baseline="0" dirty="0">
                <a:ln>
                  <a:noFill/>
                </a:ln>
                <a:solidFill>
                  <a:schemeClr val="tx1"/>
                </a:solidFill>
                <a:effectLst/>
                <a:latin typeface="Arial" panose="020B0604020202020204" pitchFamily="34" charset="0"/>
              </a:rPr>
              <a:t>4–10 K</a:t>
            </a:r>
            <a:r>
              <a:rPr kumimoji="0" lang="en-US" altLang="en-US" sz="1800" b="0" i="0" u="none" strike="noStrike" cap="none" normalizeH="0" baseline="0" dirty="0">
                <a:ln>
                  <a:noFill/>
                </a:ln>
                <a:solidFill>
                  <a:schemeClr val="tx1"/>
                </a:solidFill>
                <a:effectLst/>
                <a:latin typeface="Arial" panose="020B0604020202020204" pitchFamily="34" charset="0"/>
              </a:rPr>
              <a:t>, the spectrum is dominated by the most stable conformer. At higher temperatures, additional conformers become populated, resulting in changes in relative band intensities and subtle spectral broadening. In comparison, He produces only minimal perturbation, while H₂ causes measurable shifts, suggesting a gradual transition from messenger tagging toward early </a:t>
            </a:r>
            <a:r>
              <a:rPr kumimoji="0" lang="en-US" altLang="en-US" sz="1800" b="0" i="0" u="none" strike="noStrike" cap="none" normalizeH="0" baseline="0" dirty="0" err="1">
                <a:ln>
                  <a:noFill/>
                </a:ln>
                <a:solidFill>
                  <a:schemeClr val="tx1"/>
                </a:solidFill>
                <a:effectLst/>
                <a:latin typeface="Arial" panose="020B0604020202020204" pitchFamily="34" charset="0"/>
              </a:rPr>
              <a:t>microsolvation</a:t>
            </a:r>
            <a:r>
              <a:rPr kumimoji="0" lang="en-US" altLang="en-US" sz="1800" b="0" i="0" u="none" strike="noStrike" cap="none" normalizeH="0" baseline="0" dirty="0">
                <a:ln>
                  <a:noFill/>
                </a:ln>
                <a:solidFill>
                  <a:schemeClr val="tx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9129869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a:extLst>
            <a:ext uri="{FF2B5EF4-FFF2-40B4-BE49-F238E27FC236}">
              <a16:creationId xmlns:a16="http://schemas.microsoft.com/office/drawing/2014/main" id="{421D3021-1243-17C1-BD3F-D37B91AE3828}"/>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36A7FFAE-660F-43B8-EC28-059AF3EF26C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Conclusions</a:t>
            </a:r>
          </a:p>
        </p:txBody>
      </p:sp>
      <p:sp>
        <p:nvSpPr>
          <p:cNvPr id="2" name="Rectangle 1"/>
          <p:cNvSpPr/>
          <p:nvPr/>
        </p:nvSpPr>
        <p:spPr>
          <a:xfrm>
            <a:off x="190503" y="675353"/>
            <a:ext cx="11933853" cy="6273512"/>
          </a:xfrm>
          <a:prstGeom prst="rect">
            <a:avLst/>
          </a:prstGeom>
        </p:spPr>
        <p:txBody>
          <a:bodyPr wrap="square">
            <a:spAutoFit/>
          </a:bodyPr>
          <a:lstStyle/>
          <a:p>
            <a:pPr>
              <a:lnSpc>
                <a:spcPct val="150000"/>
              </a:lnSpc>
            </a:pPr>
            <a:r>
              <a:rPr lang="en-US" dirty="0"/>
              <a:t>	The theoretical analysis demonstrates that an anharmonic treatment is essential for an accurate description of the high-frequency vibrational modes of protonated glycine. HCTH generally outperforms MP2.</a:t>
            </a:r>
          </a:p>
          <a:p>
            <a:pPr>
              <a:lnSpc>
                <a:spcPct val="150000"/>
              </a:lnSpc>
            </a:pPr>
            <a:r>
              <a:rPr lang="en-US" dirty="0"/>
              <a:t>	VPT2 calculations and the explicit numerical solution of the one-dimensional vibrational Schrödinger equation provide improved agreement with experimental IRMPD spectra, particularly in the O–H and N–H stretching regions.</a:t>
            </a:r>
          </a:p>
          <a:p>
            <a:pPr>
              <a:lnSpc>
                <a:spcPct val="150000"/>
              </a:lnSpc>
            </a:pPr>
            <a:r>
              <a:rPr lang="en-US" dirty="0"/>
              <a:t>	He tagging introduces only a small perturbation and preserves the vibrational characteristics of the protonated glycine ion, whereas H₂ tagging produces measurable red shifts due to stronger intermolecular interactions.</a:t>
            </a:r>
          </a:p>
          <a:p>
            <a:pPr>
              <a:lnSpc>
                <a:spcPct val="150000"/>
              </a:lnSpc>
            </a:pPr>
            <a:r>
              <a:rPr lang="en-US" dirty="0"/>
              <a:t>The magnitude of the H₂-induced shifts increases with the number of tagging molecules, indicating a gradual transition from messenger tagging toward early </a:t>
            </a:r>
            <a:r>
              <a:rPr lang="en-US" dirty="0" err="1"/>
              <a:t>microsolvation</a:t>
            </a:r>
            <a:r>
              <a:rPr lang="en-US" dirty="0"/>
              <a:t>.</a:t>
            </a:r>
          </a:p>
          <a:p>
            <a:pPr>
              <a:lnSpc>
                <a:spcPct val="150000"/>
              </a:lnSpc>
            </a:pPr>
            <a:r>
              <a:rPr lang="en-US" dirty="0"/>
              <a:t>	Temperature-dependent conformer populations also influence the calculated spectra and should therefore be considered when comparing theoretical and experimental IRMPD spectra.</a:t>
            </a:r>
          </a:p>
          <a:p>
            <a:pPr>
              <a:lnSpc>
                <a:spcPct val="150000"/>
              </a:lnSpc>
            </a:pPr>
            <a:r>
              <a:rPr lang="en-US" dirty="0"/>
              <a:t>	The presented methodology provides a framework for investigating proton transfer, intramolecular vibrational dynamics, and </a:t>
            </a:r>
            <a:r>
              <a:rPr lang="en-US" dirty="0" err="1"/>
              <a:t>microsolvation</a:t>
            </a:r>
            <a:r>
              <a:rPr lang="en-US" dirty="0"/>
              <a:t> in protonated amino acids and can be extended to larger amino acids and peptide systems.</a:t>
            </a:r>
          </a:p>
        </p:txBody>
      </p:sp>
    </p:spTree>
    <p:extLst>
      <p:ext uri="{BB962C8B-B14F-4D97-AF65-F5344CB8AC3E}">
        <p14:creationId xmlns:p14="http://schemas.microsoft.com/office/powerpoint/2010/main" val="189079362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BDCA87D-57B8-4510-9665-9E75299929F1}">
  <ds:schemaRefs>
    <ds:schemaRef ds:uri="http://schemas.openxmlformats.org/package/2006/metadata/core-properties"/>
    <ds:schemaRef ds:uri="98621ed1-ae24-4a21-b80a-89d572d87e72"/>
    <ds:schemaRef ds:uri="http://schemas.microsoft.com/office/2006/metadata/properties"/>
    <ds:schemaRef ds:uri="http://purl.org/dc/elements/1.1/"/>
    <ds:schemaRef ds:uri="http://purl.org/dc/dcmitype/"/>
    <ds:schemaRef ds:uri="http://purl.org/dc/terms/"/>
    <ds:schemaRef ds:uri="http://schemas.microsoft.com/office/2006/documentManagement/types"/>
    <ds:schemaRef ds:uri="http://schemas.microsoft.com/office/infopath/2007/PartnerControls"/>
    <ds:schemaRef ds:uri="c9b645eb-e6fe-4b35-9d45-bd7394162d21"/>
    <ds:schemaRef ds:uri="http://www.w3.org/XML/1998/namespace"/>
  </ds:schemaRefs>
</ds:datastoreItem>
</file>

<file path=customXml/itemProps3.xml><?xml version="1.0" encoding="utf-8"?>
<ds:datastoreItem xmlns:ds="http://schemas.openxmlformats.org/officeDocument/2006/customXml" ds:itemID="{CFBB685D-6988-492A-BD65-CEF42B10809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398</TotalTime>
  <Words>437</Words>
  <Application>Microsoft Office PowerPoint</Application>
  <PresentationFormat>Widescreen</PresentationFormat>
  <Paragraphs>93</Paragraphs>
  <Slides>5</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Aptos</vt:lpstr>
      <vt:lpstr>Arial Narrow</vt:lpstr>
      <vt:lpstr>Arial</vt:lpstr>
      <vt:lpstr>Times New Roman</vt:lpstr>
      <vt:lpstr>PF BeauSans Pro</vt:lpstr>
      <vt:lpstr>Symbol</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Marinela Cvetanoska</cp:lastModifiedBy>
  <cp:revision>56</cp:revision>
  <dcterms:created xsi:type="dcterms:W3CDTF">2025-07-07T08:04:39Z</dcterms:created>
  <dcterms:modified xsi:type="dcterms:W3CDTF">2026-09-18T08:47:28Z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