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6"/>
  </p:notesMasterIdLst>
  <p:sldIdLst>
    <p:sldId id="287" r:id="rId5"/>
  </p:sldIdLst>
  <p:sldSz cx="12192000" cy="6858000"/>
  <p:notesSz cx="6858000" cy="9144000"/>
  <p:embeddedFontLst>
    <p:embeddedFont>
      <p:font typeface="PF BeauSans Pro" panose="02000800000000020004" charset="0"/>
      <p:bold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Arial Narrow" panose="020B0606020202030204" pitchFamily="34" charset="0"/>
      <p:regular r:id="rId12"/>
      <p:bold r:id="rId13"/>
      <p:italic r:id="rId14"/>
      <p:boldItalic r:id="rId15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0E30"/>
    <a:srgbClr val="F8E4F6"/>
    <a:srgbClr val="E9F8E4"/>
    <a:srgbClr val="FFFFE7"/>
    <a:srgbClr val="33CC33"/>
    <a:srgbClr val="00CC00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B0C13-1EF4-F9AC-C85E-1389668632C0}" v="1" dt="2026-04-13T20:20:36.8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355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heme" Target="theme/theme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F0BC0F-45C1-49E1-AA7C-ADC7CFB2B8EC}" type="slidenum">
              <a:rPr lang="LID4096" smtClean="0"/>
              <a:t>1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815688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CC624DC-31BD-7165-7272-ECD7E54B2563}"/>
              </a:ext>
            </a:extLst>
          </p:cNvPr>
          <p:cNvSpPr/>
          <p:nvPr/>
        </p:nvSpPr>
        <p:spPr>
          <a:xfrm>
            <a:off x="14148" y="40603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rgbClr val="00CC00"/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solidFill>
                  <a:srgbClr val="00CC00"/>
                </a:solidFill>
                <a:latin typeface="Arial Narrow" panose="020B0606020202030204" pitchFamily="34" charset="0"/>
              </a:rPr>
              <a:t>Ohrid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, Macedonia</a:t>
            </a:r>
            <a:endParaRPr lang="mk-MK" sz="1600" dirty="0">
              <a:solidFill>
                <a:srgbClr val="00CC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4664E66D-9ECA-4D2D-99A5-82BB6DAE0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21" y="297392"/>
            <a:ext cx="12191576" cy="851297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GB" sz="2200" b="1" cap="all" dirty="0">
                <a:solidFill>
                  <a:schemeClr val="accent5"/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A STUDY OF COOPERATIVE INQUIRY-BASED INSTRUCTION SUPPORTED </a:t>
            </a:r>
          </a:p>
          <a:p>
            <a:pPr algn="ctr"/>
            <a:r>
              <a:rPr lang="en-GB" sz="2200" b="1" cap="all" dirty="0" smtClean="0">
                <a:solidFill>
                  <a:schemeClr val="accent5"/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BY MOLECULAR </a:t>
            </a:r>
            <a:r>
              <a:rPr lang="en-GB" sz="2200" b="1" cap="all" dirty="0">
                <a:solidFill>
                  <a:schemeClr val="accent5"/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MODELS IN CARBOHYDRATE STEREOCHEMISTRY </a:t>
            </a:r>
            <a:r>
              <a:rPr lang="en-GB" sz="2200" b="1" cap="all" dirty="0" smtClean="0">
                <a:solidFill>
                  <a:schemeClr val="accent5"/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EDUCATION</a:t>
            </a:r>
            <a:endParaRPr lang="en-US" sz="2200" b="1" cap="all" dirty="0">
              <a:solidFill>
                <a:schemeClr val="accent5"/>
              </a:solidFill>
              <a:highlight>
                <a:srgbClr val="FFFF00"/>
              </a:highlight>
              <a:latin typeface="PF BeauSans Pro" panose="02000800000000020004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DB8E13-B0D6-0155-E563-7BA002842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48" y="1020867"/>
            <a:ext cx="12120880" cy="95410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b="1" dirty="0" smtClean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Aleksandra Naumoska</a:t>
            </a:r>
            <a:r>
              <a:rPr lang="en-US" sz="1400" b="1" baseline="30000" dirty="0" smtClean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b="1" dirty="0" smtClean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en-US" sz="1400" b="1" dirty="0" err="1" smtClean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Pece</a:t>
            </a:r>
            <a:r>
              <a:rPr lang="en-US" sz="1400" b="1" dirty="0" smtClean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Sherovski</a:t>
            </a:r>
            <a:r>
              <a:rPr lang="en-US" sz="1400" b="1" baseline="30000" dirty="0" smtClean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b="1" dirty="0" smtClean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  <a:r>
              <a:rPr lang="en-US" sz="1400" b="1" dirty="0" err="1" smtClean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Slobotka</a:t>
            </a:r>
            <a:r>
              <a:rPr lang="en-US" sz="1400" b="1" dirty="0" smtClean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Aleksovska</a:t>
            </a:r>
            <a:r>
              <a:rPr lang="en-US" sz="1400" b="1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endParaRPr lang="en-US" sz="1400" dirty="0">
              <a:solidFill>
                <a:srgbClr val="00CC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baseline="300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</a:t>
            </a:r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GB" sz="1400" dirty="0" smtClean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Institute </a:t>
            </a:r>
            <a:r>
              <a:rPr lang="en-GB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of Chemistry, Faculty of Natural Sciences and </a:t>
            </a:r>
            <a:r>
              <a:rPr lang="en-GB" sz="1400" dirty="0" smtClean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Mathematics, Ss</a:t>
            </a:r>
            <a:r>
              <a:rPr lang="en-GB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 Cyril and Methodius University in Skopje, Republic of N. </a:t>
            </a:r>
            <a:r>
              <a:rPr lang="en-GB" sz="1400" dirty="0" smtClean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Macedonia</a:t>
            </a:r>
          </a:p>
          <a:p>
            <a:pPr algn="ctr"/>
            <a:r>
              <a:rPr lang="en-GB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e-mail: aleksandra.naumoska@pmf.ukim.mk</a:t>
            </a:r>
          </a:p>
          <a:p>
            <a:pPr algn="ctr"/>
            <a:endParaRPr lang="en-US" sz="1400" dirty="0">
              <a:solidFill>
                <a:srgbClr val="00CC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49D361-1B43-0014-D9D6-00A7F60D792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2" y="376456"/>
            <a:ext cx="780509" cy="83771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F983C78-825F-D2EE-6074-02B63FBBE150}"/>
              </a:ext>
            </a:extLst>
          </p:cNvPr>
          <p:cNvSpPr/>
          <p:nvPr/>
        </p:nvSpPr>
        <p:spPr>
          <a:xfrm>
            <a:off x="70281" y="2176283"/>
            <a:ext cx="12020429" cy="105386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numCol="1" rtlCol="0" anchor="ctr"/>
          <a:lstStyle/>
          <a:p>
            <a:pPr>
              <a:buFont typeface="Wingdings" panose="05000000000000000000" pitchFamily="2" charset="2"/>
              <a:buChar char="v"/>
            </a:pPr>
            <a:r>
              <a:rPr lang="en-GB" sz="1600" dirty="0">
                <a:solidFill>
                  <a:srgbClr val="340E30"/>
                </a:solidFill>
                <a:latin typeface="Arial Narrow" panose="020B0606020202030204" pitchFamily="34" charset="0"/>
              </a:rPr>
              <a:t>Stereochemistry is essential for </a:t>
            </a:r>
            <a:r>
              <a:rPr lang="en-GB" sz="1600" dirty="0" smtClean="0">
                <a:solidFill>
                  <a:srgbClr val="340E30"/>
                </a:solidFill>
                <a:latin typeface="Arial Narrow" panose="020B0606020202030204" pitchFamily="34" charset="0"/>
              </a:rPr>
              <a:t>understanding </a:t>
            </a:r>
            <a:r>
              <a:rPr lang="en-GB" sz="1600" dirty="0">
                <a:solidFill>
                  <a:srgbClr val="340E30"/>
                </a:solidFill>
                <a:latin typeface="Arial Narrow" panose="020B0606020202030204" pitchFamily="34" charset="0"/>
              </a:rPr>
              <a:t>the </a:t>
            </a:r>
            <a:r>
              <a:rPr lang="en-GB" sz="1600" dirty="0" smtClean="0">
                <a:solidFill>
                  <a:srgbClr val="340E30"/>
                </a:solidFill>
                <a:latin typeface="Arial Narrow" panose="020B0606020202030204" pitchFamily="34" charset="0"/>
              </a:rPr>
              <a:t>structure, properties, </a:t>
            </a:r>
            <a:r>
              <a:rPr lang="en-GB" sz="1600" dirty="0">
                <a:solidFill>
                  <a:srgbClr val="340E30"/>
                </a:solidFill>
                <a:latin typeface="Arial Narrow" panose="020B0606020202030204" pitchFamily="34" charset="0"/>
              </a:rPr>
              <a:t>and biological activity of biomolecules. </a:t>
            </a:r>
            <a:endParaRPr lang="en-GB" sz="1600" dirty="0" smtClean="0">
              <a:solidFill>
                <a:srgbClr val="340E30"/>
              </a:solidFill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sz="1600" dirty="0">
                <a:solidFill>
                  <a:srgbClr val="340E30"/>
                </a:solidFill>
                <a:latin typeface="Arial Narrow" panose="020B0606020202030204" pitchFamily="34" charset="0"/>
              </a:rPr>
              <a:t>The spatial complexity of stereochemical </a:t>
            </a:r>
            <a:r>
              <a:rPr lang="en-GB" sz="1600" dirty="0" smtClean="0">
                <a:solidFill>
                  <a:srgbClr val="340E30"/>
                </a:solidFill>
                <a:latin typeface="Arial Narrow" panose="020B0606020202030204" pitchFamily="34" charset="0"/>
              </a:rPr>
              <a:t>structures </a:t>
            </a:r>
            <a:r>
              <a:rPr lang="en-GB" sz="1600" dirty="0">
                <a:solidFill>
                  <a:srgbClr val="340E30"/>
                </a:solidFill>
                <a:latin typeface="Arial Narrow" panose="020B0606020202030204" pitchFamily="34" charset="0"/>
              </a:rPr>
              <a:t>poses challenges to students’ </a:t>
            </a:r>
            <a:r>
              <a:rPr lang="en-GB" sz="1600" dirty="0" smtClean="0">
                <a:solidFill>
                  <a:srgbClr val="340E30"/>
                </a:solidFill>
                <a:latin typeface="Arial Narrow" panose="020B0606020202030204" pitchFamily="34" charset="0"/>
              </a:rPr>
              <a:t>visualization </a:t>
            </a:r>
            <a:r>
              <a:rPr lang="en-GB" sz="1600" dirty="0">
                <a:solidFill>
                  <a:srgbClr val="340E30"/>
                </a:solidFill>
                <a:latin typeface="Arial Narrow" panose="020B0606020202030204" pitchFamily="34" charset="0"/>
              </a:rPr>
              <a:t>and conceptual </a:t>
            </a:r>
            <a:r>
              <a:rPr lang="en-GB" sz="1600" dirty="0" smtClean="0">
                <a:solidFill>
                  <a:srgbClr val="340E30"/>
                </a:solidFill>
                <a:latin typeface="Arial Narrow" panose="020B0606020202030204" pitchFamily="34" charset="0"/>
              </a:rPr>
              <a:t>understanding.</a:t>
            </a:r>
            <a:endParaRPr lang="en-GB" sz="1600" dirty="0">
              <a:solidFill>
                <a:srgbClr val="340E30"/>
              </a:solidFill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GB" sz="1600" dirty="0" smtClean="0">
                <a:solidFill>
                  <a:srgbClr val="340E30"/>
                </a:solidFill>
                <a:latin typeface="Arial Narrow" panose="020B0606020202030204" pitchFamily="34" charset="0"/>
              </a:rPr>
              <a:t>The </a:t>
            </a:r>
            <a:r>
              <a:rPr lang="en-GB" sz="1600" dirty="0">
                <a:solidFill>
                  <a:srgbClr val="340E30"/>
                </a:solidFill>
                <a:latin typeface="Arial Narrow" panose="020B0606020202030204" pitchFamily="34" charset="0"/>
              </a:rPr>
              <a:t>aim was to evaluate the impact of an instructional approach that integrated Inquiry-Based Learning (IBL), cooperative work, and molecular </a:t>
            </a:r>
            <a:r>
              <a:rPr lang="en-GB" sz="1600" dirty="0" smtClean="0">
                <a:solidFill>
                  <a:srgbClr val="340E30"/>
                </a:solidFill>
                <a:latin typeface="Arial Narrow" panose="020B0606020202030204" pitchFamily="34" charset="0"/>
              </a:rPr>
              <a:t>models     </a:t>
            </a:r>
          </a:p>
          <a:p>
            <a:r>
              <a:rPr lang="en-GB" sz="1600" dirty="0" smtClean="0">
                <a:solidFill>
                  <a:srgbClr val="340E30"/>
                </a:solidFill>
                <a:latin typeface="Arial Narrow" panose="020B0606020202030204" pitchFamily="34" charset="0"/>
              </a:rPr>
              <a:t>    on students</a:t>
            </a:r>
            <a:r>
              <a:rPr lang="en-GB" sz="1600" dirty="0">
                <a:solidFill>
                  <a:srgbClr val="340E30"/>
                </a:solidFill>
                <a:latin typeface="Arial Narrow" panose="020B0606020202030204" pitchFamily="34" charset="0"/>
              </a:rPr>
              <a:t>’ knowledge acquisition in carbohydrate stereochemistry.</a:t>
            </a:r>
          </a:p>
        </p:txBody>
      </p:sp>
      <p:sp>
        <p:nvSpPr>
          <p:cNvPr id="10" name="AutoShape 10">
            <a:extLst>
              <a:ext uri="{FF2B5EF4-FFF2-40B4-BE49-F238E27FC236}">
                <a16:creationId xmlns:a16="http://schemas.microsoft.com/office/drawing/2014/main" id="{88E02A52-A596-E72A-8F10-72B0EF929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80" y="1714051"/>
            <a:ext cx="12056712" cy="442674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F0C9A7-8345-AF2F-FA4B-C524DC2F0A88}"/>
              </a:ext>
            </a:extLst>
          </p:cNvPr>
          <p:cNvCxnSpPr>
            <a:cxnSpLocks/>
          </p:cNvCxnSpPr>
          <p:nvPr/>
        </p:nvCxnSpPr>
        <p:spPr>
          <a:xfrm>
            <a:off x="6057685" y="3376220"/>
            <a:ext cx="4240" cy="3405746"/>
          </a:xfrm>
          <a:prstGeom prst="line">
            <a:avLst/>
          </a:prstGeom>
          <a:ln>
            <a:solidFill>
              <a:schemeClr val="accent5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F6E72ACA-5BF0-C5B7-0DF2-AEAF1C81FF9D}"/>
              </a:ext>
            </a:extLst>
          </p:cNvPr>
          <p:cNvSpPr/>
          <p:nvPr/>
        </p:nvSpPr>
        <p:spPr>
          <a:xfrm>
            <a:off x="70281" y="3258525"/>
            <a:ext cx="5913163" cy="24686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Arial Narrow" panose="020B0606020202030204" pitchFamily="34" charset="0"/>
              <a:cs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8B52389-C1B3-9B2F-0B80-EBC5AFE3640A}"/>
              </a:ext>
            </a:extLst>
          </p:cNvPr>
          <p:cNvSpPr/>
          <p:nvPr/>
        </p:nvSpPr>
        <p:spPr>
          <a:xfrm>
            <a:off x="33999" y="3218171"/>
            <a:ext cx="1691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660066"/>
                </a:solidFill>
                <a:latin typeface="PF BeauSans Pro" panose="02000800000000020004" pitchFamily="2" charset="0"/>
                <a:ea typeface="Calibri" panose="020F0502020204030204" pitchFamily="34" charset="0"/>
              </a:rPr>
              <a:t>Experimental</a:t>
            </a:r>
            <a:endParaRPr lang="en-US" dirty="0">
              <a:solidFill>
                <a:srgbClr val="660066"/>
              </a:solidFill>
              <a:latin typeface="PF BeauSans Pro" panose="02000800000000020004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52BC59B-207E-AF3C-59E7-965C6F4DF48C}"/>
              </a:ext>
            </a:extLst>
          </p:cNvPr>
          <p:cNvSpPr/>
          <p:nvPr/>
        </p:nvSpPr>
        <p:spPr>
          <a:xfrm>
            <a:off x="70281" y="5755599"/>
            <a:ext cx="5913163" cy="10263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endParaRPr lang="en-US" sz="1600" dirty="0">
              <a:solidFill>
                <a:schemeClr val="tx1"/>
              </a:solidFill>
              <a:highlight>
                <a:srgbClr val="FFFF00"/>
              </a:highlight>
              <a:latin typeface="Arial Narrow" panose="020B0606020202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D024CFC-F363-B55E-6E5F-FB1CD77B41F7}"/>
              </a:ext>
            </a:extLst>
          </p:cNvPr>
          <p:cNvSpPr/>
          <p:nvPr/>
        </p:nvSpPr>
        <p:spPr>
          <a:xfrm>
            <a:off x="33999" y="5713095"/>
            <a:ext cx="15279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CC00"/>
                </a:solidFill>
                <a:latin typeface="PF BeauSans Pro" panose="02000800000000020004" pitchFamily="2" charset="0"/>
                <a:ea typeface="Calibri" panose="020F0502020204030204" pitchFamily="34" charset="0"/>
              </a:rPr>
              <a:t>Conclusions</a:t>
            </a:r>
            <a:endParaRPr lang="en-US" dirty="0">
              <a:solidFill>
                <a:srgbClr val="00CC00"/>
              </a:solidFill>
              <a:latin typeface="PF BeauSans Pro" panose="02000800000000020004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C1ABC05-DAF2-8CE6-DE62-C8AEF4101D5A}"/>
              </a:ext>
            </a:extLst>
          </p:cNvPr>
          <p:cNvSpPr/>
          <p:nvPr/>
        </p:nvSpPr>
        <p:spPr>
          <a:xfrm>
            <a:off x="6096236" y="3258524"/>
            <a:ext cx="5954607" cy="3523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6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en-US" sz="16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en-US" sz="16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en-US" sz="16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en-US" sz="16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en-US" sz="16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en-US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en-US" sz="16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7720194-03DF-E99C-4E34-32A3E6D0C24C}"/>
              </a:ext>
            </a:extLst>
          </p:cNvPr>
          <p:cNvSpPr/>
          <p:nvPr/>
        </p:nvSpPr>
        <p:spPr>
          <a:xfrm>
            <a:off x="6159651" y="3201201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CC00"/>
                </a:solidFill>
                <a:latin typeface="PF BeauSans Pro" panose="02000800000000020004" pitchFamily="2" charset="0"/>
                <a:ea typeface="Calibri" panose="020F0502020204030204" pitchFamily="34" charset="0"/>
              </a:rPr>
              <a:t>Results and discussion</a:t>
            </a:r>
            <a:endParaRPr lang="en-US" dirty="0">
              <a:solidFill>
                <a:srgbClr val="00CC00"/>
              </a:solidFill>
              <a:latin typeface="PF BeauSans Pro" panose="02000800000000020004" pitchFamily="2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9BD0ABDC-93B8-7986-7BC0-EF311A146136}"/>
              </a:ext>
            </a:extLst>
          </p:cNvPr>
          <p:cNvSpPr/>
          <p:nvPr/>
        </p:nvSpPr>
        <p:spPr>
          <a:xfrm>
            <a:off x="11009745" y="60100"/>
            <a:ext cx="1114847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EDU-P1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70891" y="3493850"/>
            <a:ext cx="2048606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600" b="1" i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Participants</a:t>
            </a:r>
          </a:p>
          <a:p>
            <a:r>
              <a:rPr lang="en-US" sz="1600" dirty="0" smtClean="0">
                <a:solidFill>
                  <a:srgbClr val="340E30"/>
                </a:solidFill>
                <a:latin typeface="Arial Narrow" panose="020B0606020202030204" pitchFamily="34" charset="0"/>
              </a:rPr>
              <a:t>83 students from two high school: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600" dirty="0" smtClean="0">
                <a:solidFill>
                  <a:srgbClr val="340E30"/>
                </a:solidFill>
                <a:latin typeface="Arial Narrow" panose="020B0606020202030204" pitchFamily="34" charset="0"/>
              </a:rPr>
              <a:t>SUSG </a:t>
            </a:r>
            <a:r>
              <a:rPr lang="en-US" sz="1600" dirty="0">
                <a:solidFill>
                  <a:srgbClr val="340E30"/>
                </a:solidFill>
                <a:latin typeface="Arial Narrow" panose="020B0606020202030204" pitchFamily="34" charset="0"/>
              </a:rPr>
              <a:t>“Nikola </a:t>
            </a:r>
            <a:r>
              <a:rPr lang="en-US" sz="1600" dirty="0" err="1">
                <a:solidFill>
                  <a:srgbClr val="340E30"/>
                </a:solidFill>
                <a:latin typeface="Arial Narrow" panose="020B0606020202030204" pitchFamily="34" charset="0"/>
              </a:rPr>
              <a:t>Karev</a:t>
            </a:r>
            <a:r>
              <a:rPr lang="en-US" sz="1600" dirty="0">
                <a:solidFill>
                  <a:srgbClr val="340E30"/>
                </a:solidFill>
                <a:latin typeface="Arial Narrow" panose="020B0606020202030204" pitchFamily="34" charset="0"/>
              </a:rPr>
              <a:t>” </a:t>
            </a:r>
            <a:r>
              <a:rPr lang="en-US" sz="1600" dirty="0" smtClean="0">
                <a:solidFill>
                  <a:srgbClr val="340E30"/>
                </a:solidFill>
                <a:latin typeface="Arial Narrow" panose="020B0606020202030204" pitchFamily="34" charset="0"/>
              </a:rPr>
              <a:t> in Skopje;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1600" dirty="0" smtClean="0">
                <a:solidFill>
                  <a:srgbClr val="340E30"/>
                </a:solidFill>
                <a:latin typeface="Arial Narrow" panose="020B0606020202030204" pitchFamily="34" charset="0"/>
              </a:rPr>
              <a:t>Medical </a:t>
            </a:r>
            <a:r>
              <a:rPr lang="en-GB" sz="1600" dirty="0">
                <a:solidFill>
                  <a:srgbClr val="340E30"/>
                </a:solidFill>
                <a:latin typeface="Arial Narrow" panose="020B0606020202030204" pitchFamily="34" charset="0"/>
              </a:rPr>
              <a:t>High School “</a:t>
            </a:r>
            <a:r>
              <a:rPr lang="en-GB" sz="1600" dirty="0" err="1">
                <a:solidFill>
                  <a:srgbClr val="340E30"/>
                </a:solidFill>
                <a:latin typeface="Arial Narrow" panose="020B0606020202030204" pitchFamily="34" charset="0"/>
              </a:rPr>
              <a:t>Dr.</a:t>
            </a:r>
            <a:r>
              <a:rPr lang="en-GB" sz="1600" dirty="0">
                <a:solidFill>
                  <a:srgbClr val="340E30"/>
                </a:solidFill>
                <a:latin typeface="Arial Narrow" panose="020B0606020202030204" pitchFamily="34" charset="0"/>
              </a:rPr>
              <a:t> Jovan </a:t>
            </a:r>
            <a:r>
              <a:rPr lang="en-GB" sz="1600" dirty="0" err="1">
                <a:solidFill>
                  <a:srgbClr val="340E30"/>
                </a:solidFill>
                <a:latin typeface="Arial Narrow" panose="020B0606020202030204" pitchFamily="34" charset="0"/>
              </a:rPr>
              <a:t>Kalauzi</a:t>
            </a:r>
            <a:r>
              <a:rPr lang="en-GB" sz="1600" dirty="0">
                <a:solidFill>
                  <a:srgbClr val="340E30"/>
                </a:solidFill>
                <a:latin typeface="Arial Narrow" panose="020B0606020202030204" pitchFamily="34" charset="0"/>
              </a:rPr>
              <a:t>” </a:t>
            </a:r>
            <a:r>
              <a:rPr lang="en-GB" sz="1600" dirty="0" smtClean="0">
                <a:solidFill>
                  <a:srgbClr val="340E30"/>
                </a:solidFill>
                <a:latin typeface="Arial Narrow" panose="020B0606020202030204" pitchFamily="34" charset="0"/>
              </a:rPr>
              <a:t>in Bitola.</a:t>
            </a:r>
            <a:endParaRPr lang="en-US" sz="1600" dirty="0" smtClean="0">
              <a:solidFill>
                <a:srgbClr val="340E30"/>
              </a:solidFill>
              <a:latin typeface="Arial Narrow" panose="020B0606020202030204" pitchFamily="34" charset="0"/>
            </a:endParaRPr>
          </a:p>
          <a:p>
            <a:pPr marL="285750" indent="-285750" algn="ctr">
              <a:buFont typeface="Wingdings" panose="05000000000000000000" pitchFamily="2" charset="2"/>
              <a:buChar char="v"/>
            </a:pPr>
            <a:endParaRPr lang="en-US" sz="1600" b="1" i="1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ctr"/>
            <a:endParaRPr lang="en-US" sz="1600" b="1" i="1" dirty="0" smtClean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ctr"/>
            <a:endParaRPr lang="en-US" sz="1600" b="1" i="1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9" y="3495398"/>
            <a:ext cx="3940478" cy="221769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3148" y="3505574"/>
            <a:ext cx="2689543" cy="1865394"/>
          </a:xfrm>
          <a:prstGeom prst="rect">
            <a:avLst/>
          </a:prstGeom>
        </p:spPr>
      </p:pic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002245"/>
              </p:ext>
            </p:extLst>
          </p:nvPr>
        </p:nvGraphicFramePr>
        <p:xfrm>
          <a:off x="6367386" y="5799908"/>
          <a:ext cx="5524349" cy="9144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82707">
                  <a:extLst>
                    <a:ext uri="{9D8B030D-6E8A-4147-A177-3AD203B41FA5}">
                      <a16:colId xmlns:a16="http://schemas.microsoft.com/office/drawing/2014/main" val="1533282368"/>
                    </a:ext>
                  </a:extLst>
                </a:gridCol>
                <a:gridCol w="428748">
                  <a:extLst>
                    <a:ext uri="{9D8B030D-6E8A-4147-A177-3AD203B41FA5}">
                      <a16:colId xmlns:a16="http://schemas.microsoft.com/office/drawing/2014/main" val="2525798920"/>
                    </a:ext>
                  </a:extLst>
                </a:gridCol>
                <a:gridCol w="605247">
                  <a:extLst>
                    <a:ext uri="{9D8B030D-6E8A-4147-A177-3AD203B41FA5}">
                      <a16:colId xmlns:a16="http://schemas.microsoft.com/office/drawing/2014/main" val="2552673047"/>
                    </a:ext>
                  </a:extLst>
                </a:gridCol>
                <a:gridCol w="605122">
                  <a:extLst>
                    <a:ext uri="{9D8B030D-6E8A-4147-A177-3AD203B41FA5}">
                      <a16:colId xmlns:a16="http://schemas.microsoft.com/office/drawing/2014/main" val="2437315083"/>
                    </a:ext>
                  </a:extLst>
                </a:gridCol>
                <a:gridCol w="613807">
                  <a:extLst>
                    <a:ext uri="{9D8B030D-6E8A-4147-A177-3AD203B41FA5}">
                      <a16:colId xmlns:a16="http://schemas.microsoft.com/office/drawing/2014/main" val="2429539706"/>
                    </a:ext>
                  </a:extLst>
                </a:gridCol>
                <a:gridCol w="499533">
                  <a:extLst>
                    <a:ext uri="{9D8B030D-6E8A-4147-A177-3AD203B41FA5}">
                      <a16:colId xmlns:a16="http://schemas.microsoft.com/office/drawing/2014/main" val="3841426752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151061466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1495803460"/>
                    </a:ext>
                  </a:extLst>
                </a:gridCol>
                <a:gridCol w="698585">
                  <a:extLst>
                    <a:ext uri="{9D8B030D-6E8A-4147-A177-3AD203B41FA5}">
                      <a16:colId xmlns:a16="http://schemas.microsoft.com/office/drawing/2014/main" val="1546250804"/>
                    </a:ext>
                  </a:extLst>
                </a:gridCol>
              </a:tblGrid>
              <a:tr h="24864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Arial Narrow" panose="020B0606020202030204" pitchFamily="34" charset="0"/>
                        </a:rPr>
                        <a:t>Group</a:t>
                      </a:r>
                      <a:endParaRPr lang="en-US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i="1" dirty="0" smtClean="0">
                          <a:latin typeface="Arial Narrow" panose="020B0606020202030204" pitchFamily="34" charset="0"/>
                        </a:rPr>
                        <a:t>N</a:t>
                      </a:r>
                      <a:endParaRPr lang="en-US" sz="1400" i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smtClean="0">
                          <a:latin typeface="Arial Narrow" panose="020B0606020202030204" pitchFamily="34" charset="0"/>
                        </a:rPr>
                        <a:t>M/%</a:t>
                      </a:r>
                      <a:endParaRPr lang="en-US" sz="1400" i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smtClean="0">
                          <a:latin typeface="Arial Narrow" panose="020B0606020202030204" pitchFamily="34" charset="0"/>
                        </a:rPr>
                        <a:t>SD</a:t>
                      </a:r>
                      <a:endParaRPr lang="en-US" sz="1400" i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  <a:sym typeface="Symbol" panose="05050102010706020507" pitchFamily="18" charset="2"/>
                        </a:rPr>
                        <a:t></a:t>
                      </a:r>
                      <a:r>
                        <a:rPr lang="en-US" sz="1400" b="1" i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M</a:t>
                      </a:r>
                      <a:r>
                        <a:rPr lang="mk-MK" sz="1400" b="1" kern="1200" dirty="0" smtClean="0">
                          <a:solidFill>
                            <a:schemeClr val="lt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/%</a:t>
                      </a:r>
                      <a:endParaRPr lang="en-US" sz="14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i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en-US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i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400" i="1" baseline="-25000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(crit.) </a:t>
                      </a:r>
                      <a:endParaRPr lang="en-US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i="1" dirty="0" err="1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df</a:t>
                      </a:r>
                      <a:endParaRPr lang="en-US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i="1" dirty="0"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US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8447390"/>
                  </a:ext>
                </a:extLst>
              </a:tr>
              <a:tr h="24864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340E30"/>
                          </a:solidFill>
                          <a:latin typeface="Arial Narrow" panose="020B0606020202030204" pitchFamily="34" charset="0"/>
                        </a:rPr>
                        <a:t>Experimental</a:t>
                      </a:r>
                      <a:endParaRPr lang="en-US" sz="1400" dirty="0">
                        <a:solidFill>
                          <a:srgbClr val="340E3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340E30"/>
                          </a:solidFill>
                          <a:latin typeface="Arial Narrow" panose="020B0606020202030204" pitchFamily="34" charset="0"/>
                        </a:rPr>
                        <a:t>52</a:t>
                      </a:r>
                      <a:endParaRPr lang="en-US" sz="1400" dirty="0">
                        <a:solidFill>
                          <a:srgbClr val="340E3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340E30"/>
                          </a:solidFill>
                          <a:latin typeface="Arial Narrow" panose="020B0606020202030204" pitchFamily="34" charset="0"/>
                        </a:rPr>
                        <a:t>72.8</a:t>
                      </a:r>
                      <a:endParaRPr lang="en-US" sz="1400" dirty="0">
                        <a:solidFill>
                          <a:srgbClr val="340E3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340E30"/>
                          </a:solidFill>
                          <a:latin typeface="Arial Narrow" panose="020B0606020202030204" pitchFamily="34" charset="0"/>
                        </a:rPr>
                        <a:t>19.81</a:t>
                      </a:r>
                      <a:endParaRPr lang="en-US" sz="1400" dirty="0">
                        <a:solidFill>
                          <a:srgbClr val="340E3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340E30"/>
                          </a:solidFill>
                          <a:latin typeface="Arial Narrow" panose="020B0606020202030204" pitchFamily="34" charset="0"/>
                        </a:rPr>
                        <a:t>24.91</a:t>
                      </a:r>
                      <a:endParaRPr lang="en-US" sz="1400" dirty="0">
                        <a:solidFill>
                          <a:srgbClr val="340E3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340E30"/>
                          </a:solidFill>
                          <a:latin typeface="Arial Narrow" panose="020B0606020202030204" pitchFamily="34" charset="0"/>
                        </a:rPr>
                        <a:t>5.58</a:t>
                      </a:r>
                      <a:endParaRPr lang="en-US" sz="1400" dirty="0">
                        <a:solidFill>
                          <a:srgbClr val="340E3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340E30"/>
                          </a:solidFill>
                          <a:latin typeface="Arial Narrow" panose="020B0606020202030204" pitchFamily="34" charset="0"/>
                        </a:rPr>
                        <a:t>1.99</a:t>
                      </a:r>
                      <a:endParaRPr lang="en-US" sz="1400" dirty="0">
                        <a:solidFill>
                          <a:srgbClr val="340E3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340E30"/>
                          </a:solidFill>
                          <a:latin typeface="Arial Narrow" panose="020B0606020202030204" pitchFamily="34" charset="0"/>
                        </a:rPr>
                        <a:t>63.8</a:t>
                      </a:r>
                      <a:endParaRPr lang="en-US" sz="1400" dirty="0">
                        <a:solidFill>
                          <a:srgbClr val="340E3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&lt; 0.001</a:t>
                      </a:r>
                      <a:endParaRPr lang="en-US" sz="1400" dirty="0">
                        <a:solidFill>
                          <a:srgbClr val="340E3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2453144"/>
                  </a:ext>
                </a:extLst>
              </a:tr>
              <a:tr h="248641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340E30"/>
                          </a:solidFill>
                          <a:latin typeface="Arial Narrow" panose="020B0606020202030204" pitchFamily="34" charset="0"/>
                        </a:rPr>
                        <a:t>Control</a:t>
                      </a:r>
                      <a:endParaRPr lang="en-US" sz="1400" dirty="0">
                        <a:solidFill>
                          <a:srgbClr val="340E3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340E30"/>
                          </a:solidFill>
                          <a:latin typeface="Arial Narrow" panose="020B0606020202030204" pitchFamily="34" charset="0"/>
                        </a:rPr>
                        <a:t>31</a:t>
                      </a:r>
                      <a:endParaRPr lang="en-US" sz="1400" dirty="0">
                        <a:solidFill>
                          <a:srgbClr val="340E3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340E30"/>
                          </a:solidFill>
                          <a:latin typeface="Arial Narrow" panose="020B0606020202030204" pitchFamily="34" charset="0"/>
                        </a:rPr>
                        <a:t>47.85</a:t>
                      </a:r>
                      <a:endParaRPr lang="en-US" sz="1400" dirty="0">
                        <a:solidFill>
                          <a:srgbClr val="340E3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rgbClr val="340E30"/>
                          </a:solidFill>
                          <a:latin typeface="Arial Narrow" panose="020B0606020202030204" pitchFamily="34" charset="0"/>
                        </a:rPr>
                        <a:t>19.60</a:t>
                      </a:r>
                      <a:endParaRPr lang="en-US" sz="1400" dirty="0">
                        <a:solidFill>
                          <a:srgbClr val="340E3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600" dirty="0">
                        <a:solidFill>
                          <a:srgbClr val="340E3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600" dirty="0">
                        <a:solidFill>
                          <a:srgbClr val="340E3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600" dirty="0">
                        <a:solidFill>
                          <a:srgbClr val="340E3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600" dirty="0">
                        <a:solidFill>
                          <a:srgbClr val="340E3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1600" dirty="0">
                        <a:solidFill>
                          <a:srgbClr val="340E3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527098"/>
                  </a:ext>
                </a:extLst>
              </a:tr>
            </a:tbl>
          </a:graphicData>
        </a:graphic>
      </p:graphicFrame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6931" y="3505574"/>
            <a:ext cx="3082203" cy="186539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799381" y="5359491"/>
            <a:ext cx="33301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i="1" dirty="0" smtClean="0">
                <a:solidFill>
                  <a:srgbClr val="340E30"/>
                </a:solidFill>
                <a:latin typeface="Arial Narrow" panose="020B0606020202030204" pitchFamily="34" charset="0"/>
              </a:rPr>
              <a:t>Fig.1 </a:t>
            </a:r>
            <a:r>
              <a:rPr lang="en-GB" sz="700" i="1" dirty="0">
                <a:solidFill>
                  <a:srgbClr val="340E30"/>
                </a:solidFill>
                <a:latin typeface="Arial Narrow" panose="020B0606020202030204" pitchFamily="34" charset="0"/>
              </a:rPr>
              <a:t>Comparison of the results achieved from the experimental and control group</a:t>
            </a:r>
            <a:endParaRPr lang="en-US" sz="700" i="1" dirty="0">
              <a:solidFill>
                <a:srgbClr val="340E30"/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886166" y="5368380"/>
            <a:ext cx="31989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i="1" dirty="0" smtClean="0">
                <a:solidFill>
                  <a:srgbClr val="340E30"/>
                </a:solidFill>
                <a:latin typeface="Arial Narrow" panose="020B0606020202030204" pitchFamily="34" charset="0"/>
              </a:rPr>
              <a:t>Fig.2 </a:t>
            </a:r>
            <a:r>
              <a:rPr lang="en-GB" sz="700" i="1" dirty="0">
                <a:solidFill>
                  <a:srgbClr val="340E30"/>
                </a:solidFill>
                <a:latin typeface="Arial Narrow" panose="020B0606020202030204" pitchFamily="34" charset="0"/>
              </a:rPr>
              <a:t>Results of the questionnaire</a:t>
            </a:r>
            <a:endParaRPr lang="en-US" sz="700" i="1" dirty="0">
              <a:solidFill>
                <a:srgbClr val="340E30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408449" y="5624899"/>
            <a:ext cx="33301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i="1" dirty="0" smtClean="0">
                <a:solidFill>
                  <a:srgbClr val="340E30"/>
                </a:solidFill>
                <a:latin typeface="Arial Narrow" panose="020B0606020202030204" pitchFamily="34" charset="0"/>
              </a:rPr>
              <a:t>Table 1.</a:t>
            </a:r>
            <a:r>
              <a:rPr lang="en-GB" sz="700" i="1" dirty="0" smtClean="0">
                <a:solidFill>
                  <a:srgbClr val="340E30"/>
                </a:solidFill>
                <a:latin typeface="Arial Narrow" panose="020B0606020202030204" pitchFamily="34" charset="0"/>
              </a:rPr>
              <a:t> </a:t>
            </a:r>
            <a:r>
              <a:rPr lang="en-GB" sz="700" i="1" dirty="0">
                <a:solidFill>
                  <a:srgbClr val="340E30"/>
                </a:solidFill>
                <a:latin typeface="Arial Narrow" panose="020B0606020202030204" pitchFamily="34" charset="0"/>
              </a:rPr>
              <a:t>Descriptive statistics and t-test outcomes for experimental vs. control group</a:t>
            </a:r>
            <a:endParaRPr lang="en-US" sz="700" i="1" dirty="0">
              <a:solidFill>
                <a:srgbClr val="340E30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0" y="5988739"/>
            <a:ext cx="62082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1600" dirty="0">
                <a:solidFill>
                  <a:srgbClr val="340E30"/>
                </a:solidFill>
                <a:latin typeface="Arial Narrow" panose="020B0606020202030204" pitchFamily="34" charset="0"/>
              </a:rPr>
              <a:t>Considering these findings, integrating IBL, cooperative learning, and </a:t>
            </a:r>
            <a:endParaRPr lang="en-GB" sz="1600" dirty="0" smtClean="0">
              <a:solidFill>
                <a:srgbClr val="340E30"/>
              </a:solidFill>
              <a:latin typeface="Arial Narrow" panose="020B0606020202030204" pitchFamily="34" charset="0"/>
            </a:endParaRPr>
          </a:p>
          <a:p>
            <a:r>
              <a:rPr lang="en-GB" sz="1600" dirty="0" smtClean="0">
                <a:solidFill>
                  <a:srgbClr val="340E30"/>
                </a:solidFill>
                <a:latin typeface="Arial Narrow" panose="020B0606020202030204" pitchFamily="34" charset="0"/>
              </a:rPr>
              <a:t>molecular </a:t>
            </a:r>
            <a:r>
              <a:rPr lang="en-GB" sz="1600" dirty="0">
                <a:solidFill>
                  <a:srgbClr val="340E30"/>
                </a:solidFill>
                <a:latin typeface="Arial Narrow" panose="020B0606020202030204" pitchFamily="34" charset="0"/>
              </a:rPr>
              <a:t>models can enhance students’ conceptual understanding, </a:t>
            </a:r>
          </a:p>
          <a:p>
            <a:r>
              <a:rPr lang="en-GB" sz="1600" dirty="0" smtClean="0">
                <a:solidFill>
                  <a:srgbClr val="340E30"/>
                </a:solidFill>
                <a:latin typeface="Arial Narrow" panose="020B0606020202030204" pitchFamily="34" charset="0"/>
              </a:rPr>
              <a:t>engagement</a:t>
            </a:r>
            <a:r>
              <a:rPr lang="en-GB" sz="1600" dirty="0">
                <a:solidFill>
                  <a:srgbClr val="340E30"/>
                </a:solidFill>
                <a:latin typeface="Arial Narrow" panose="020B0606020202030204" pitchFamily="34" charset="0"/>
              </a:rPr>
              <a:t>, and stereochemistry learning outcomes.</a:t>
            </a:r>
            <a:endParaRPr lang="en-US" sz="1600" dirty="0">
              <a:solidFill>
                <a:srgbClr val="340E3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66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DCA87D-57B8-4510-9665-9E75299929F1}">
  <ds:schemaRefs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2006/metadata/properties"/>
    <ds:schemaRef ds:uri="98621ed1-ae24-4a21-b80a-89d572d87e72"/>
    <ds:schemaRef ds:uri="http://purl.org/dc/elements/1.1/"/>
    <ds:schemaRef ds:uri="http://schemas.openxmlformats.org/package/2006/metadata/core-properties"/>
    <ds:schemaRef ds:uri="c9b645eb-e6fe-4b35-9d45-bd7394162d21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1601</TotalTime>
  <Words>252</Words>
  <Application>Microsoft Office PowerPoint</Application>
  <PresentationFormat>Widescreen</PresentationFormat>
  <Paragraphs>60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Symbol</vt:lpstr>
      <vt:lpstr>Aptos</vt:lpstr>
      <vt:lpstr>Times New Roman</vt:lpstr>
      <vt:lpstr>PF BeauSans Pro</vt:lpstr>
      <vt:lpstr>Calibri</vt:lpstr>
      <vt:lpstr>Wingdings</vt:lpstr>
      <vt:lpstr>Arial</vt:lpstr>
      <vt:lpstr>Arial Narrow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38970880020</cp:lastModifiedBy>
  <cp:revision>67</cp:revision>
  <dcterms:created xsi:type="dcterms:W3CDTF">2025-07-07T08:04:39Z</dcterms:created>
  <dcterms:modified xsi:type="dcterms:W3CDTF">2026-09-14T10:17:34Z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