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  <p:embeddedFont>
      <p:font typeface="Tahoma" panose="020B0604030504040204" pitchFamily="34" charset="0"/>
      <p:regular r:id="rId16"/>
      <p:bold r:id="rId17"/>
    </p:embeddedFont>
    <p:embeddedFont>
      <p:font typeface="Arial Narrow" panose="020B0606020202030204" pitchFamily="34" charset="0"/>
      <p:regular r:id="rId18"/>
      <p:bold r:id="rId19"/>
      <p:italic r:id="rId20"/>
      <p:boldItalic r:id="rId21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255"/>
    <a:srgbClr val="4C7CA8"/>
    <a:srgbClr val="504B7D"/>
    <a:srgbClr val="1B5465"/>
    <a:srgbClr val="356C78"/>
    <a:srgbClr val="836199"/>
    <a:srgbClr val="508995"/>
    <a:srgbClr val="F8E4F6"/>
    <a:srgbClr val="E9F8E4"/>
    <a:srgbClr val="FFF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ownloads\Rezultati%20izolacija%20DNA-amplifikacij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ownloads\Rezultati%20izolacija%20DNA-amplifikacija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05691267554821"/>
          <c:y val="4.0837534730658369E-2"/>
          <c:w val="0.85600490620398006"/>
          <c:h val="0.74233774791237905"/>
        </c:manualLayout>
      </c:layout>
      <c:scatterChart>
        <c:scatterStyle val="smoothMarker"/>
        <c:varyColors val="0"/>
        <c:ser>
          <c:idx val="0"/>
          <c:order val="0"/>
          <c:tx>
            <c:v>CTAB protocol 1</c:v>
          </c:tx>
          <c:spPr>
            <a:ln w="19050" cap="rnd">
              <a:solidFill>
                <a:schemeClr val="accent6"/>
              </a:solidFill>
              <a:round/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  <a:softEdge rad="0"/>
            </a:effectLst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Амплификација!$B$2:$B$41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8</c:v>
                </c:pt>
                <c:pt idx="17">
                  <c:v>16</c:v>
                </c:pt>
                <c:pt idx="18">
                  <c:v>34</c:v>
                </c:pt>
                <c:pt idx="19">
                  <c:v>71</c:v>
                </c:pt>
                <c:pt idx="20">
                  <c:v>145</c:v>
                </c:pt>
                <c:pt idx="21">
                  <c:v>288</c:v>
                </c:pt>
                <c:pt idx="22">
                  <c:v>552</c:v>
                </c:pt>
                <c:pt idx="23">
                  <c:v>989</c:v>
                </c:pt>
                <c:pt idx="24">
                  <c:v>1600</c:v>
                </c:pt>
                <c:pt idx="25">
                  <c:v>2282</c:v>
                </c:pt>
                <c:pt idx="26">
                  <c:v>2877</c:v>
                </c:pt>
                <c:pt idx="27">
                  <c:v>3287</c:v>
                </c:pt>
                <c:pt idx="28">
                  <c:v>3540</c:v>
                </c:pt>
                <c:pt idx="29">
                  <c:v>3698</c:v>
                </c:pt>
                <c:pt idx="30">
                  <c:v>3786</c:v>
                </c:pt>
                <c:pt idx="31">
                  <c:v>3820</c:v>
                </c:pt>
                <c:pt idx="32">
                  <c:v>3823</c:v>
                </c:pt>
                <c:pt idx="33">
                  <c:v>3817</c:v>
                </c:pt>
                <c:pt idx="34">
                  <c:v>3810</c:v>
                </c:pt>
                <c:pt idx="35">
                  <c:v>3795</c:v>
                </c:pt>
                <c:pt idx="36">
                  <c:v>3774</c:v>
                </c:pt>
                <c:pt idx="37">
                  <c:v>3750</c:v>
                </c:pt>
                <c:pt idx="38">
                  <c:v>3726</c:v>
                </c:pt>
                <c:pt idx="39">
                  <c:v>3704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0D4-42A2-A0FE-E8255797BF51}"/>
            </c:ext>
          </c:extLst>
        </c:ser>
        <c:ser>
          <c:idx val="1"/>
          <c:order val="1"/>
          <c:tx>
            <c:v>CTAB protocol 2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Амплификација!$C$2:$C$41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6</c:v>
                </c:pt>
                <c:pt idx="17">
                  <c:v>13</c:v>
                </c:pt>
                <c:pt idx="18">
                  <c:v>28</c:v>
                </c:pt>
                <c:pt idx="19">
                  <c:v>57</c:v>
                </c:pt>
                <c:pt idx="20">
                  <c:v>116</c:v>
                </c:pt>
                <c:pt idx="21">
                  <c:v>230</c:v>
                </c:pt>
                <c:pt idx="22">
                  <c:v>444</c:v>
                </c:pt>
                <c:pt idx="23">
                  <c:v>809</c:v>
                </c:pt>
                <c:pt idx="24">
                  <c:v>1351</c:v>
                </c:pt>
                <c:pt idx="25">
                  <c:v>2009</c:v>
                </c:pt>
                <c:pt idx="26">
                  <c:v>2637</c:v>
                </c:pt>
                <c:pt idx="27">
                  <c:v>3110</c:v>
                </c:pt>
                <c:pt idx="28">
                  <c:v>3414</c:v>
                </c:pt>
                <c:pt idx="29">
                  <c:v>3586</c:v>
                </c:pt>
                <c:pt idx="30">
                  <c:v>3665</c:v>
                </c:pt>
                <c:pt idx="31">
                  <c:v>3694</c:v>
                </c:pt>
                <c:pt idx="32">
                  <c:v>3699</c:v>
                </c:pt>
                <c:pt idx="33">
                  <c:v>3697</c:v>
                </c:pt>
                <c:pt idx="34">
                  <c:v>3693</c:v>
                </c:pt>
                <c:pt idx="35">
                  <c:v>3690</c:v>
                </c:pt>
                <c:pt idx="36">
                  <c:v>3686</c:v>
                </c:pt>
                <c:pt idx="37">
                  <c:v>3680</c:v>
                </c:pt>
                <c:pt idx="38">
                  <c:v>3669</c:v>
                </c:pt>
                <c:pt idx="39">
                  <c:v>3654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0D4-42A2-A0FE-E8255797BF51}"/>
            </c:ext>
          </c:extLst>
        </c:ser>
        <c:ser>
          <c:idx val="2"/>
          <c:order val="2"/>
          <c:tx>
            <c:v>Edwards method 1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Амплификација!$D$2:$D$41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5</c:v>
                </c:pt>
                <c:pt idx="12">
                  <c:v>10</c:v>
                </c:pt>
                <c:pt idx="13">
                  <c:v>17</c:v>
                </c:pt>
                <c:pt idx="14">
                  <c:v>28</c:v>
                </c:pt>
                <c:pt idx="15">
                  <c:v>45</c:v>
                </c:pt>
                <c:pt idx="16">
                  <c:v>65</c:v>
                </c:pt>
                <c:pt idx="17">
                  <c:v>87</c:v>
                </c:pt>
                <c:pt idx="18">
                  <c:v>108</c:v>
                </c:pt>
                <c:pt idx="19">
                  <c:v>130</c:v>
                </c:pt>
                <c:pt idx="20">
                  <c:v>150</c:v>
                </c:pt>
                <c:pt idx="21">
                  <c:v>171</c:v>
                </c:pt>
                <c:pt idx="22">
                  <c:v>192</c:v>
                </c:pt>
                <c:pt idx="23">
                  <c:v>213</c:v>
                </c:pt>
                <c:pt idx="24">
                  <c:v>234</c:v>
                </c:pt>
                <c:pt idx="25">
                  <c:v>255</c:v>
                </c:pt>
                <c:pt idx="26">
                  <c:v>275</c:v>
                </c:pt>
                <c:pt idx="27">
                  <c:v>296</c:v>
                </c:pt>
                <c:pt idx="28">
                  <c:v>316</c:v>
                </c:pt>
                <c:pt idx="29">
                  <c:v>336</c:v>
                </c:pt>
                <c:pt idx="30">
                  <c:v>356</c:v>
                </c:pt>
                <c:pt idx="31">
                  <c:v>376</c:v>
                </c:pt>
                <c:pt idx="32">
                  <c:v>396</c:v>
                </c:pt>
                <c:pt idx="33">
                  <c:v>415</c:v>
                </c:pt>
                <c:pt idx="34">
                  <c:v>433</c:v>
                </c:pt>
                <c:pt idx="35">
                  <c:v>452</c:v>
                </c:pt>
                <c:pt idx="36">
                  <c:v>470</c:v>
                </c:pt>
                <c:pt idx="37">
                  <c:v>488</c:v>
                </c:pt>
                <c:pt idx="38">
                  <c:v>505</c:v>
                </c:pt>
                <c:pt idx="39">
                  <c:v>521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10D4-42A2-A0FE-E8255797BF51}"/>
            </c:ext>
          </c:extLst>
        </c:ser>
        <c:ser>
          <c:idx val="3"/>
          <c:order val="3"/>
          <c:tx>
            <c:v>Edwards method 2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Амплификација!$E$2:$E$41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8</c:v>
                </c:pt>
                <c:pt idx="12">
                  <c:v>16</c:v>
                </c:pt>
                <c:pt idx="13">
                  <c:v>29</c:v>
                </c:pt>
                <c:pt idx="14">
                  <c:v>52</c:v>
                </c:pt>
                <c:pt idx="15">
                  <c:v>85</c:v>
                </c:pt>
                <c:pt idx="16">
                  <c:v>125</c:v>
                </c:pt>
                <c:pt idx="17">
                  <c:v>167</c:v>
                </c:pt>
                <c:pt idx="18">
                  <c:v>208</c:v>
                </c:pt>
                <c:pt idx="19">
                  <c:v>248</c:v>
                </c:pt>
                <c:pt idx="20">
                  <c:v>288</c:v>
                </c:pt>
                <c:pt idx="21">
                  <c:v>329</c:v>
                </c:pt>
                <c:pt idx="22">
                  <c:v>368</c:v>
                </c:pt>
                <c:pt idx="23">
                  <c:v>406</c:v>
                </c:pt>
                <c:pt idx="24">
                  <c:v>445</c:v>
                </c:pt>
                <c:pt idx="25">
                  <c:v>484</c:v>
                </c:pt>
                <c:pt idx="26">
                  <c:v>523</c:v>
                </c:pt>
                <c:pt idx="27">
                  <c:v>560</c:v>
                </c:pt>
                <c:pt idx="28">
                  <c:v>595</c:v>
                </c:pt>
                <c:pt idx="29">
                  <c:v>630</c:v>
                </c:pt>
                <c:pt idx="30">
                  <c:v>665</c:v>
                </c:pt>
                <c:pt idx="31">
                  <c:v>697</c:v>
                </c:pt>
                <c:pt idx="32">
                  <c:v>727</c:v>
                </c:pt>
                <c:pt idx="33">
                  <c:v>756</c:v>
                </c:pt>
                <c:pt idx="34">
                  <c:v>784</c:v>
                </c:pt>
                <c:pt idx="35">
                  <c:v>812</c:v>
                </c:pt>
                <c:pt idx="36">
                  <c:v>838</c:v>
                </c:pt>
                <c:pt idx="37">
                  <c:v>863</c:v>
                </c:pt>
                <c:pt idx="38">
                  <c:v>887</c:v>
                </c:pt>
                <c:pt idx="39">
                  <c:v>911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10D4-42A2-A0FE-E8255797BF51}"/>
            </c:ext>
          </c:extLst>
        </c:ser>
        <c:ser>
          <c:idx val="4"/>
          <c:order val="4"/>
          <c:tx>
            <c:v>QIAGEN kit 1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Амплификација!$F$2:$F$41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7</c:v>
                </c:pt>
                <c:pt idx="19">
                  <c:v>14</c:v>
                </c:pt>
                <c:pt idx="20">
                  <c:v>29</c:v>
                </c:pt>
                <c:pt idx="21">
                  <c:v>60</c:v>
                </c:pt>
                <c:pt idx="22">
                  <c:v>121</c:v>
                </c:pt>
                <c:pt idx="23">
                  <c:v>238</c:v>
                </c:pt>
                <c:pt idx="24">
                  <c:v>454</c:v>
                </c:pt>
                <c:pt idx="25">
                  <c:v>812</c:v>
                </c:pt>
                <c:pt idx="26">
                  <c:v>1325</c:v>
                </c:pt>
                <c:pt idx="27">
                  <c:v>1913</c:v>
                </c:pt>
                <c:pt idx="28">
                  <c:v>2453</c:v>
                </c:pt>
                <c:pt idx="29">
                  <c:v>2817</c:v>
                </c:pt>
                <c:pt idx="30">
                  <c:v>3015</c:v>
                </c:pt>
                <c:pt idx="31">
                  <c:v>3123</c:v>
                </c:pt>
                <c:pt idx="32">
                  <c:v>3183</c:v>
                </c:pt>
                <c:pt idx="33">
                  <c:v>3215</c:v>
                </c:pt>
                <c:pt idx="34">
                  <c:v>3234</c:v>
                </c:pt>
                <c:pt idx="35">
                  <c:v>3247</c:v>
                </c:pt>
                <c:pt idx="36">
                  <c:v>3258</c:v>
                </c:pt>
                <c:pt idx="37">
                  <c:v>3266</c:v>
                </c:pt>
                <c:pt idx="38">
                  <c:v>3273</c:v>
                </c:pt>
                <c:pt idx="39">
                  <c:v>3278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10D4-42A2-A0FE-E8255797BF51}"/>
            </c:ext>
          </c:extLst>
        </c:ser>
        <c:ser>
          <c:idx val="5"/>
          <c:order val="5"/>
          <c:tx>
            <c:v>QIAGEN kit 2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Амплификација!$G$2:$G$41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8</c:v>
                </c:pt>
                <c:pt idx="19">
                  <c:v>18</c:v>
                </c:pt>
                <c:pt idx="20">
                  <c:v>36</c:v>
                </c:pt>
                <c:pt idx="21">
                  <c:v>73</c:v>
                </c:pt>
                <c:pt idx="22">
                  <c:v>147</c:v>
                </c:pt>
                <c:pt idx="23">
                  <c:v>289</c:v>
                </c:pt>
                <c:pt idx="24">
                  <c:v>548</c:v>
                </c:pt>
                <c:pt idx="25">
                  <c:v>976</c:v>
                </c:pt>
                <c:pt idx="26">
                  <c:v>1583</c:v>
                </c:pt>
                <c:pt idx="27">
                  <c:v>2274</c:v>
                </c:pt>
                <c:pt idx="28">
                  <c:v>2906</c:v>
                </c:pt>
                <c:pt idx="29">
                  <c:v>3333</c:v>
                </c:pt>
                <c:pt idx="30">
                  <c:v>3564</c:v>
                </c:pt>
                <c:pt idx="31">
                  <c:v>3677</c:v>
                </c:pt>
                <c:pt idx="32">
                  <c:v>3727</c:v>
                </c:pt>
                <c:pt idx="33">
                  <c:v>3747</c:v>
                </c:pt>
                <c:pt idx="34">
                  <c:v>3757</c:v>
                </c:pt>
                <c:pt idx="35">
                  <c:v>3764</c:v>
                </c:pt>
                <c:pt idx="36">
                  <c:v>3770</c:v>
                </c:pt>
                <c:pt idx="37">
                  <c:v>3773</c:v>
                </c:pt>
                <c:pt idx="38">
                  <c:v>3775</c:v>
                </c:pt>
                <c:pt idx="39">
                  <c:v>3776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10D4-42A2-A0FE-E8255797B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8271103"/>
        <c:axId val="518272767"/>
      </c:scatterChart>
      <c:valAx>
        <c:axId val="518271103"/>
        <c:scaling>
          <c:orientation val="minMax"/>
          <c:max val="40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2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r>
                  <a:rPr lang="en-US" sz="100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US" sz="1000" baseline="0" dirty="0">
                    <a:latin typeface="Arial Narrow" panose="020B0606020202030204" pitchFamily="34" charset="0"/>
                    <a:cs typeface="Arial" panose="020B0604020202020204" pitchFamily="34" charset="0"/>
                  </a:rPr>
                  <a:t> of cycles/ Ct</a:t>
                </a:r>
                <a:endParaRPr lang="en-US" sz="1000" dirty="0"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42777933722112099"/>
              <c:y val="0.782812074973643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2"/>
                  </a:solidFill>
                  <a:latin typeface="Arial Narrow" panose="020B060602020203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518272767"/>
        <c:crosses val="autoZero"/>
        <c:crossBetween val="midCat"/>
      </c:valAx>
      <c:valAx>
        <c:axId val="518272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2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r>
                  <a:rPr lang="en-US" sz="1000">
                    <a:latin typeface="Arial Narrow" panose="020B0606020202030204" pitchFamily="34" charset="0"/>
                  </a:rPr>
                  <a:t>Fluorescence</a:t>
                </a:r>
              </a:p>
            </c:rich>
          </c:tx>
          <c:layout>
            <c:manualLayout>
              <c:xMode val="edge"/>
              <c:yMode val="edge"/>
              <c:x val="2.9538765491401473E-2"/>
              <c:y val="0.359604570231081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2"/>
                  </a:solidFill>
                  <a:latin typeface="Arial Narrow" panose="020B060602020203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51827110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96831013791406"/>
          <c:y val="0.84293632101311611"/>
          <c:w val="0.84179353873176799"/>
          <c:h val="0.135981439661303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ysClr val="windowText" lastClr="000000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26311498277161"/>
          <c:y val="2.2349580285441095E-2"/>
          <c:w val="0.86591945819031169"/>
          <c:h val="0.76326020183099885"/>
        </c:manualLayout>
      </c:layout>
      <c:scatterChart>
        <c:scatterStyle val="smoothMarker"/>
        <c:varyColors val="0"/>
        <c:ser>
          <c:idx val="0"/>
          <c:order val="0"/>
          <c:tx>
            <c:v>CTAB protocol 1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Амплификација!$B$2:$B$41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8</c:v>
                </c:pt>
                <c:pt idx="17">
                  <c:v>16</c:v>
                </c:pt>
                <c:pt idx="18">
                  <c:v>34</c:v>
                </c:pt>
                <c:pt idx="19">
                  <c:v>71</c:v>
                </c:pt>
                <c:pt idx="20">
                  <c:v>145</c:v>
                </c:pt>
                <c:pt idx="21">
                  <c:v>288</c:v>
                </c:pt>
                <c:pt idx="22">
                  <c:v>552</c:v>
                </c:pt>
                <c:pt idx="23">
                  <c:v>989</c:v>
                </c:pt>
                <c:pt idx="24">
                  <c:v>1600</c:v>
                </c:pt>
                <c:pt idx="25">
                  <c:v>2282</c:v>
                </c:pt>
                <c:pt idx="26">
                  <c:v>2877</c:v>
                </c:pt>
                <c:pt idx="27">
                  <c:v>3287</c:v>
                </c:pt>
                <c:pt idx="28">
                  <c:v>3540</c:v>
                </c:pt>
                <c:pt idx="29">
                  <c:v>3698</c:v>
                </c:pt>
                <c:pt idx="30">
                  <c:v>3786</c:v>
                </c:pt>
                <c:pt idx="31">
                  <c:v>3820</c:v>
                </c:pt>
                <c:pt idx="32">
                  <c:v>3823</c:v>
                </c:pt>
                <c:pt idx="33">
                  <c:v>3817</c:v>
                </c:pt>
                <c:pt idx="34">
                  <c:v>3810</c:v>
                </c:pt>
                <c:pt idx="35">
                  <c:v>3795</c:v>
                </c:pt>
                <c:pt idx="36">
                  <c:v>3774</c:v>
                </c:pt>
                <c:pt idx="37">
                  <c:v>3750</c:v>
                </c:pt>
                <c:pt idx="38">
                  <c:v>3726</c:v>
                </c:pt>
                <c:pt idx="39">
                  <c:v>3704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CF8-463C-AC8E-7F2556FFB93D}"/>
            </c:ext>
          </c:extLst>
        </c:ser>
        <c:ser>
          <c:idx val="1"/>
          <c:order val="1"/>
          <c:tx>
            <c:v>CTAB protocol 2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Амплификација!$C$2:$C$41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6</c:v>
                </c:pt>
                <c:pt idx="17">
                  <c:v>13</c:v>
                </c:pt>
                <c:pt idx="18">
                  <c:v>28</c:v>
                </c:pt>
                <c:pt idx="19">
                  <c:v>57</c:v>
                </c:pt>
                <c:pt idx="20">
                  <c:v>116</c:v>
                </c:pt>
                <c:pt idx="21">
                  <c:v>230</c:v>
                </c:pt>
                <c:pt idx="22">
                  <c:v>444</c:v>
                </c:pt>
                <c:pt idx="23">
                  <c:v>809</c:v>
                </c:pt>
                <c:pt idx="24">
                  <c:v>1351</c:v>
                </c:pt>
                <c:pt idx="25">
                  <c:v>2009</c:v>
                </c:pt>
                <c:pt idx="26">
                  <c:v>2637</c:v>
                </c:pt>
                <c:pt idx="27">
                  <c:v>3110</c:v>
                </c:pt>
                <c:pt idx="28">
                  <c:v>3414</c:v>
                </c:pt>
                <c:pt idx="29">
                  <c:v>3586</c:v>
                </c:pt>
                <c:pt idx="30">
                  <c:v>3665</c:v>
                </c:pt>
                <c:pt idx="31">
                  <c:v>3694</c:v>
                </c:pt>
                <c:pt idx="32">
                  <c:v>3699</c:v>
                </c:pt>
                <c:pt idx="33">
                  <c:v>3697</c:v>
                </c:pt>
                <c:pt idx="34">
                  <c:v>3693</c:v>
                </c:pt>
                <c:pt idx="35">
                  <c:v>3690</c:v>
                </c:pt>
                <c:pt idx="36">
                  <c:v>3686</c:v>
                </c:pt>
                <c:pt idx="37">
                  <c:v>3680</c:v>
                </c:pt>
                <c:pt idx="38">
                  <c:v>3669</c:v>
                </c:pt>
                <c:pt idx="39">
                  <c:v>3654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CF8-463C-AC8E-7F2556FFB93D}"/>
            </c:ext>
          </c:extLst>
        </c:ser>
        <c:ser>
          <c:idx val="2"/>
          <c:order val="2"/>
          <c:tx>
            <c:v>QIAGEN kit 1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Амплификација!$F$2:$F$41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7</c:v>
                </c:pt>
                <c:pt idx="19">
                  <c:v>14</c:v>
                </c:pt>
                <c:pt idx="20">
                  <c:v>29</c:v>
                </c:pt>
                <c:pt idx="21">
                  <c:v>60</c:v>
                </c:pt>
                <c:pt idx="22">
                  <c:v>121</c:v>
                </c:pt>
                <c:pt idx="23">
                  <c:v>238</c:v>
                </c:pt>
                <c:pt idx="24">
                  <c:v>454</c:v>
                </c:pt>
                <c:pt idx="25">
                  <c:v>812</c:v>
                </c:pt>
                <c:pt idx="26">
                  <c:v>1325</c:v>
                </c:pt>
                <c:pt idx="27">
                  <c:v>1913</c:v>
                </c:pt>
                <c:pt idx="28">
                  <c:v>2453</c:v>
                </c:pt>
                <c:pt idx="29">
                  <c:v>2817</c:v>
                </c:pt>
                <c:pt idx="30">
                  <c:v>3015</c:v>
                </c:pt>
                <c:pt idx="31">
                  <c:v>3123</c:v>
                </c:pt>
                <c:pt idx="32">
                  <c:v>3183</c:v>
                </c:pt>
                <c:pt idx="33">
                  <c:v>3215</c:v>
                </c:pt>
                <c:pt idx="34">
                  <c:v>3234</c:v>
                </c:pt>
                <c:pt idx="35">
                  <c:v>3247</c:v>
                </c:pt>
                <c:pt idx="36">
                  <c:v>3258</c:v>
                </c:pt>
                <c:pt idx="37">
                  <c:v>3266</c:v>
                </c:pt>
                <c:pt idx="38">
                  <c:v>3273</c:v>
                </c:pt>
                <c:pt idx="39">
                  <c:v>3278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CF8-463C-AC8E-7F2556FFB93D}"/>
            </c:ext>
          </c:extLst>
        </c:ser>
        <c:ser>
          <c:idx val="3"/>
          <c:order val="3"/>
          <c:tx>
            <c:v>QIAGEN kit 2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Амплификација!$G$2:$G$41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8</c:v>
                </c:pt>
                <c:pt idx="19">
                  <c:v>18</c:v>
                </c:pt>
                <c:pt idx="20">
                  <c:v>36</c:v>
                </c:pt>
                <c:pt idx="21">
                  <c:v>73</c:v>
                </c:pt>
                <c:pt idx="22">
                  <c:v>147</c:v>
                </c:pt>
                <c:pt idx="23">
                  <c:v>289</c:v>
                </c:pt>
                <c:pt idx="24">
                  <c:v>548</c:v>
                </c:pt>
                <c:pt idx="25">
                  <c:v>976</c:v>
                </c:pt>
                <c:pt idx="26">
                  <c:v>1583</c:v>
                </c:pt>
                <c:pt idx="27">
                  <c:v>2274</c:v>
                </c:pt>
                <c:pt idx="28">
                  <c:v>2906</c:v>
                </c:pt>
                <c:pt idx="29">
                  <c:v>3333</c:v>
                </c:pt>
                <c:pt idx="30">
                  <c:v>3564</c:v>
                </c:pt>
                <c:pt idx="31">
                  <c:v>3677</c:v>
                </c:pt>
                <c:pt idx="32">
                  <c:v>3727</c:v>
                </c:pt>
                <c:pt idx="33">
                  <c:v>3747</c:v>
                </c:pt>
                <c:pt idx="34">
                  <c:v>3757</c:v>
                </c:pt>
                <c:pt idx="35">
                  <c:v>3764</c:v>
                </c:pt>
                <c:pt idx="36">
                  <c:v>3770</c:v>
                </c:pt>
                <c:pt idx="37">
                  <c:v>3773</c:v>
                </c:pt>
                <c:pt idx="38">
                  <c:v>3775</c:v>
                </c:pt>
                <c:pt idx="39">
                  <c:v>3776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CF8-463C-AC8E-7F2556FFB93D}"/>
            </c:ext>
          </c:extLst>
        </c:ser>
        <c:ser>
          <c:idx val="4"/>
          <c:order val="4"/>
          <c:tx>
            <c:v>Edwards method after purif. 1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Амплификација!$H$2:$H$41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5</c:v>
                </c:pt>
                <c:pt idx="12">
                  <c:v>11</c:v>
                </c:pt>
                <c:pt idx="13">
                  <c:v>22</c:v>
                </c:pt>
                <c:pt idx="14">
                  <c:v>46</c:v>
                </c:pt>
                <c:pt idx="15">
                  <c:v>92</c:v>
                </c:pt>
                <c:pt idx="16">
                  <c:v>179</c:v>
                </c:pt>
                <c:pt idx="17">
                  <c:v>332</c:v>
                </c:pt>
                <c:pt idx="18">
                  <c:v>566</c:v>
                </c:pt>
                <c:pt idx="19">
                  <c:v>862</c:v>
                </c:pt>
                <c:pt idx="20">
                  <c:v>1149</c:v>
                </c:pt>
                <c:pt idx="21">
                  <c:v>1407</c:v>
                </c:pt>
                <c:pt idx="22">
                  <c:v>1631</c:v>
                </c:pt>
                <c:pt idx="23">
                  <c:v>1828</c:v>
                </c:pt>
                <c:pt idx="24">
                  <c:v>2007</c:v>
                </c:pt>
                <c:pt idx="25">
                  <c:v>2172</c:v>
                </c:pt>
                <c:pt idx="26">
                  <c:v>2319</c:v>
                </c:pt>
                <c:pt idx="27">
                  <c:v>2447</c:v>
                </c:pt>
                <c:pt idx="28">
                  <c:v>2562</c:v>
                </c:pt>
                <c:pt idx="29">
                  <c:v>2665</c:v>
                </c:pt>
                <c:pt idx="30">
                  <c:v>2758</c:v>
                </c:pt>
                <c:pt idx="31">
                  <c:v>2842</c:v>
                </c:pt>
                <c:pt idx="32">
                  <c:v>2916</c:v>
                </c:pt>
                <c:pt idx="33">
                  <c:v>2983</c:v>
                </c:pt>
                <c:pt idx="34">
                  <c:v>3042</c:v>
                </c:pt>
                <c:pt idx="35">
                  <c:v>3097</c:v>
                </c:pt>
                <c:pt idx="36">
                  <c:v>3146</c:v>
                </c:pt>
                <c:pt idx="37">
                  <c:v>3189</c:v>
                </c:pt>
                <c:pt idx="38">
                  <c:v>3228</c:v>
                </c:pt>
                <c:pt idx="39">
                  <c:v>3262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8CF8-463C-AC8E-7F2556FFB93D}"/>
            </c:ext>
          </c:extLst>
        </c:ser>
        <c:ser>
          <c:idx val="5"/>
          <c:order val="5"/>
          <c:tx>
            <c:v>Edwards method after purif. 2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Амплификација!$A$2:$A$41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Амплификација!$I$2:$I$41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4</c:v>
                </c:pt>
                <c:pt idx="12">
                  <c:v>8</c:v>
                </c:pt>
                <c:pt idx="13">
                  <c:v>17</c:v>
                </c:pt>
                <c:pt idx="14">
                  <c:v>36</c:v>
                </c:pt>
                <c:pt idx="15">
                  <c:v>72</c:v>
                </c:pt>
                <c:pt idx="16">
                  <c:v>141</c:v>
                </c:pt>
                <c:pt idx="17">
                  <c:v>261</c:v>
                </c:pt>
                <c:pt idx="18">
                  <c:v>441</c:v>
                </c:pt>
                <c:pt idx="19">
                  <c:v>656</c:v>
                </c:pt>
                <c:pt idx="20">
                  <c:v>863</c:v>
                </c:pt>
                <c:pt idx="21">
                  <c:v>1050</c:v>
                </c:pt>
                <c:pt idx="22">
                  <c:v>1218</c:v>
                </c:pt>
                <c:pt idx="23">
                  <c:v>1369</c:v>
                </c:pt>
                <c:pt idx="24">
                  <c:v>1510</c:v>
                </c:pt>
                <c:pt idx="25">
                  <c:v>1641</c:v>
                </c:pt>
                <c:pt idx="26">
                  <c:v>1761</c:v>
                </c:pt>
                <c:pt idx="27">
                  <c:v>1866</c:v>
                </c:pt>
                <c:pt idx="28">
                  <c:v>1961</c:v>
                </c:pt>
                <c:pt idx="29">
                  <c:v>2047</c:v>
                </c:pt>
                <c:pt idx="30">
                  <c:v>2125</c:v>
                </c:pt>
                <c:pt idx="31">
                  <c:v>2198</c:v>
                </c:pt>
                <c:pt idx="32">
                  <c:v>2264</c:v>
                </c:pt>
                <c:pt idx="33">
                  <c:v>2322</c:v>
                </c:pt>
                <c:pt idx="34">
                  <c:v>2373</c:v>
                </c:pt>
                <c:pt idx="35">
                  <c:v>2420</c:v>
                </c:pt>
                <c:pt idx="36">
                  <c:v>2462</c:v>
                </c:pt>
                <c:pt idx="37">
                  <c:v>2500</c:v>
                </c:pt>
                <c:pt idx="38">
                  <c:v>2534</c:v>
                </c:pt>
                <c:pt idx="39">
                  <c:v>2565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8CF8-463C-AC8E-7F2556FFB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765135"/>
        <c:axId val="527766383"/>
      </c:scatterChart>
      <c:valAx>
        <c:axId val="527765135"/>
        <c:scaling>
          <c:orientation val="minMax"/>
          <c:max val="4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  <a:latin typeface="Arial Narrow" panose="020B0606020202030204" pitchFamily="34" charset="0"/>
                  </a:rPr>
                  <a:t>Number</a:t>
                </a:r>
                <a:r>
                  <a:rPr lang="en-US" b="1" baseline="0">
                    <a:solidFill>
                      <a:sysClr val="windowText" lastClr="000000"/>
                    </a:solidFill>
                    <a:latin typeface="Arial Narrow" panose="020B0606020202030204" pitchFamily="34" charset="0"/>
                  </a:rPr>
                  <a:t> of cycles/ Ct</a:t>
                </a:r>
                <a:endParaRPr lang="en-US" b="1">
                  <a:solidFill>
                    <a:sysClr val="windowText" lastClr="000000"/>
                  </a:solidFill>
                  <a:latin typeface="Arial Narrow" panose="020B0606020202030204" pitchFamily="34" charset="0"/>
                </a:endParaRPr>
              </a:p>
            </c:rich>
          </c:tx>
          <c:layout>
            <c:manualLayout>
              <c:xMode val="edge"/>
              <c:yMode val="edge"/>
              <c:x val="0.43825700715498689"/>
              <c:y val="0.796194680194805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527766383"/>
        <c:crosses val="autoZero"/>
        <c:crossBetween val="midCat"/>
      </c:valAx>
      <c:valAx>
        <c:axId val="527766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  <a:latin typeface="Arial Narrow" panose="020B0606020202030204" pitchFamily="34" charset="0"/>
                  </a:rPr>
                  <a:t>Fluorescence</a:t>
                </a:r>
              </a:p>
            </c:rich>
          </c:tx>
          <c:layout>
            <c:manualLayout>
              <c:xMode val="edge"/>
              <c:yMode val="edge"/>
              <c:x val="2.2717204054434219E-2"/>
              <c:y val="0.34021516603802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52776513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595876151072248E-2"/>
          <c:y val="0.86992142459182431"/>
          <c:w val="0.98240412384892772"/>
          <c:h val="0.129589729751925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ysClr val="windowText" lastClr="000000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0.51695</cdr:x>
      <cdr:y>0.63253</cdr:y>
    </cdr:from>
    <cdr:to>
      <cdr:x>0.51695</cdr:x>
      <cdr:y>0.70756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472ED6A8-746A-4000-A52C-0F4F69AE9929}"/>
            </a:ext>
          </a:extLst>
        </cdr:cNvPr>
        <cdr:cNvCxnSpPr/>
      </cdr:nvCxnSpPr>
      <cdr:spPr>
        <a:xfrm xmlns:a="http://schemas.openxmlformats.org/drawingml/2006/main" flipV="1">
          <a:off x="3060700" y="2676313"/>
          <a:ext cx="0" cy="31745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0.47961</cdr:x>
      <cdr:y>0.57252</cdr:y>
    </cdr:from>
    <cdr:to>
      <cdr:x>0.57614</cdr:x>
      <cdr:y>0.63253</cdr:y>
    </cdr:to>
    <cdr:sp macro="" textlink="">
      <cdr:nvSpPr>
        <cdr:cNvPr id="4" name="TextBox 6">
          <a:extLst xmlns:a="http://schemas.openxmlformats.org/drawingml/2006/main">
            <a:ext uri="{FF2B5EF4-FFF2-40B4-BE49-F238E27FC236}">
              <a16:creationId xmlns:a16="http://schemas.microsoft.com/office/drawing/2014/main" id="{EF2C523E-486B-4C2A-9F70-0518D571B9CF}"/>
            </a:ext>
          </a:extLst>
        </cdr:cNvPr>
        <cdr:cNvSpPr txBox="1"/>
      </cdr:nvSpPr>
      <cdr:spPr>
        <a:xfrm xmlns:a="http://schemas.openxmlformats.org/drawingml/2006/main">
          <a:off x="2839625" y="2422397"/>
          <a:ext cx="57150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LID4096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dirty="0"/>
            <a:t>19,7</a:t>
          </a:r>
        </a:p>
      </cdr:txBody>
    </cdr:sp>
  </cdr:relSizeAnchor>
  <cdr:relSizeAnchor xmlns:cdr="http://schemas.openxmlformats.org/drawingml/2006/chartDrawing">
    <cdr:from>
      <cdr:x>0.56682</cdr:x>
      <cdr:y>0.60252</cdr:y>
    </cdr:from>
    <cdr:to>
      <cdr:x>0.56682</cdr:x>
      <cdr:y>0.70756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472ED6A8-746A-4000-A52C-0F4F69AE9929}"/>
            </a:ext>
          </a:extLst>
        </cdr:cNvPr>
        <cdr:cNvCxnSpPr/>
      </cdr:nvCxnSpPr>
      <cdr:spPr>
        <a:xfrm xmlns:a="http://schemas.openxmlformats.org/drawingml/2006/main" flipV="1">
          <a:off x="3355975" y="2549355"/>
          <a:ext cx="0" cy="44441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0.5373</cdr:x>
      <cdr:y>0.54107</cdr:y>
    </cdr:from>
    <cdr:to>
      <cdr:x>0.63382</cdr:x>
      <cdr:y>0.60108</cdr:y>
    </cdr:to>
    <cdr:sp macro="" textlink="">
      <cdr:nvSpPr>
        <cdr:cNvPr id="9" name="TextBox 6">
          <a:extLst xmlns:a="http://schemas.openxmlformats.org/drawingml/2006/main">
            <a:ext uri="{FF2B5EF4-FFF2-40B4-BE49-F238E27FC236}">
              <a16:creationId xmlns:a16="http://schemas.microsoft.com/office/drawing/2014/main" id="{C3D6B740-6A4E-474E-9E1F-75BAADA33538}"/>
            </a:ext>
          </a:extLst>
        </cdr:cNvPr>
        <cdr:cNvSpPr txBox="1"/>
      </cdr:nvSpPr>
      <cdr:spPr>
        <a:xfrm xmlns:a="http://schemas.openxmlformats.org/drawingml/2006/main">
          <a:off x="3181163" y="2289337"/>
          <a:ext cx="57150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dirty="0"/>
            <a:t>21,36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0.43915</cdr:x>
      <cdr:y>0.65406</cdr:y>
    </cdr:from>
    <cdr:to>
      <cdr:x>0.43915</cdr:x>
      <cdr:y>0.70109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472ED6A8-746A-4000-A52C-0F4F69AE9929}"/>
            </a:ext>
          </a:extLst>
        </cdr:cNvPr>
        <cdr:cNvCxnSpPr/>
      </cdr:nvCxnSpPr>
      <cdr:spPr>
        <a:xfrm xmlns:a="http://schemas.openxmlformats.org/drawingml/2006/main" flipV="1">
          <a:off x="2803525" y="2649619"/>
          <a:ext cx="0" cy="1905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0.39489</cdr:x>
      <cdr:y>0.59205</cdr:y>
    </cdr:from>
    <cdr:to>
      <cdr:x>0.48441</cdr:x>
      <cdr:y>0.65473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EF2C523E-486B-4C2A-9F70-0518D571B9CF}"/>
            </a:ext>
          </a:extLst>
        </cdr:cNvPr>
        <cdr:cNvSpPr txBox="1"/>
      </cdr:nvSpPr>
      <cdr:spPr>
        <a:xfrm xmlns:a="http://schemas.openxmlformats.org/drawingml/2006/main">
          <a:off x="2520956" y="2398400"/>
          <a:ext cx="57150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LID4096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dirty="0"/>
            <a:t>15,36</a:t>
          </a:r>
        </a:p>
      </cdr:txBody>
    </cdr:sp>
  </cdr:relSizeAnchor>
  <cdr:relSizeAnchor xmlns:cdr="http://schemas.openxmlformats.org/drawingml/2006/chartDrawing">
    <cdr:from>
      <cdr:x>0.52313</cdr:x>
      <cdr:y>0.61025</cdr:y>
    </cdr:from>
    <cdr:to>
      <cdr:x>0.52313</cdr:x>
      <cdr:y>0.71211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1570B9DC-E8DC-4B34-88BD-7999CF7C89C3}"/>
            </a:ext>
          </a:extLst>
        </cdr:cNvPr>
        <cdr:cNvCxnSpPr/>
      </cdr:nvCxnSpPr>
      <cdr:spPr>
        <a:xfrm xmlns:a="http://schemas.openxmlformats.org/drawingml/2006/main" flipV="1">
          <a:off x="3339641" y="2472115"/>
          <a:ext cx="0" cy="41264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0.47747</cdr:x>
      <cdr:y>0.55995</cdr:y>
    </cdr:from>
    <cdr:to>
      <cdr:x>0.56699</cdr:x>
      <cdr:y>0.62263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11E2D7DC-E858-47A0-8794-542C9ADFD878}"/>
            </a:ext>
          </a:extLst>
        </cdr:cNvPr>
        <cdr:cNvSpPr txBox="1"/>
      </cdr:nvSpPr>
      <cdr:spPr>
        <a:xfrm xmlns:a="http://schemas.openxmlformats.org/drawingml/2006/main">
          <a:off x="3048114" y="2268375"/>
          <a:ext cx="57150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dirty="0"/>
            <a:t>19,7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06098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09/22/2026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5.xml"/><Relationship Id="rId1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50.pn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5" Type="http://schemas.openxmlformats.org/officeDocument/2006/relationships/image" Target="../media/image7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40.png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696" y="-17503"/>
            <a:ext cx="12191576" cy="139612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en-US" sz="1800" b="1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INFLUENCE OF DNA EXTRACTION METHODS ON DNA QUALITY,</a:t>
            </a:r>
          </a:p>
          <a:p>
            <a:pPr algn="ctr"/>
            <a:r>
              <a:rPr lang="en-US" sz="1800" b="1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POLYPHENOL CONTENT AND PCR-HRM PERFORMANCE IN STACHYS SPECIES</a:t>
            </a:r>
          </a:p>
          <a:p>
            <a:pPr algn="ctr"/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908" y="886124"/>
            <a:ext cx="12192000" cy="12223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                                   </a:t>
            </a:r>
            <a:r>
              <a:rPr lang="en-US" sz="1400" dirty="0">
                <a:effectLst/>
                <a:latin typeface="PF BeauSans Pro" panose="02000800000000020004" charset="0"/>
                <a:ea typeface="Tahoma" panose="020B0604030504040204" pitchFamily="34" charset="0"/>
                <a:cs typeface="Tahoma" panose="020B0604030504040204" pitchFamily="34" charset="0"/>
              </a:rPr>
              <a:t>            </a:t>
            </a:r>
            <a:r>
              <a:rPr lang="en-US" sz="1500" dirty="0" err="1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Marinela</a:t>
            </a:r>
            <a:r>
              <a:rPr lang="en-US" sz="1500" dirty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 smtClean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Cvetanoska</a:t>
            </a:r>
            <a:r>
              <a:rPr lang="en-US" sz="1500" dirty="0" smtClean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500" u="sng" dirty="0" err="1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Blagica</a:t>
            </a:r>
            <a:r>
              <a:rPr lang="en-US" sz="1500" u="sng" dirty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u="sng" dirty="0" err="1" smtClean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Janeva</a:t>
            </a:r>
            <a:r>
              <a:rPr lang="en-US" sz="1500" dirty="0" smtClean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500" dirty="0" err="1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Kristijan</a:t>
            </a:r>
            <a:r>
              <a:rPr lang="en-US" sz="1500" dirty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 smtClean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Trajkovski</a:t>
            </a:r>
            <a:r>
              <a:rPr lang="en-US" sz="1500" dirty="0" smtClean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500" dirty="0" err="1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Jasmina</a:t>
            </a:r>
            <a:r>
              <a:rPr lang="en-US" sz="1500" dirty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Petreska</a:t>
            </a:r>
            <a:r>
              <a:rPr lang="en-US" sz="1500" dirty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 smtClean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Stanoeva</a:t>
            </a:r>
            <a:r>
              <a:rPr lang="en-US" sz="1500" dirty="0" smtClean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500" dirty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Pece </a:t>
            </a:r>
            <a:r>
              <a:rPr lang="en-US" sz="1500" dirty="0" smtClean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Sherovski</a:t>
            </a:r>
            <a:endParaRPr lang="en-US" sz="1500" baseline="30000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baseline="30000" dirty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1</a:t>
            </a:r>
            <a:r>
              <a:rPr lang="en-US" sz="1200" dirty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Institute of Chemistry, Faculty of Natural Sciences and Mathematics, Ss. Cyril and Methodius University in Skopje, Skopje, North Macedonia, </a:t>
            </a:r>
            <a:r>
              <a:rPr lang="en-US" sz="1200" u="sng" dirty="0">
                <a:effectLst/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blagicajaneva148@gmail.com</a:t>
            </a:r>
          </a:p>
          <a:p>
            <a:pPr algn="ctr"/>
            <a:endParaRPr lang="en-US" sz="1400" u="sng" dirty="0">
              <a:effectLst/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14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69" y="206180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083636" y="87808"/>
            <a:ext cx="1040956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OBPC-P2</a:t>
            </a:r>
            <a:endParaRPr lang="en-US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95689523"/>
                  </p:ext>
                </p:extLst>
              </p:nvPr>
            </p:nvGraphicFramePr>
            <p:xfrm>
              <a:off x="1915252" y="1497317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5252" y="1497317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33184817"/>
                  </p:ext>
                </p:extLst>
              </p:nvPr>
            </p:nvGraphicFramePr>
            <p:xfrm>
              <a:off x="6325232" y="1497318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25232" y="1497318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26005180"/>
                  </p:ext>
                </p:extLst>
              </p:nvPr>
            </p:nvGraphicFramePr>
            <p:xfrm>
              <a:off x="1914199" y="4181150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14199" y="4181150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0020188"/>
                  </p:ext>
                </p:extLst>
              </p:nvPr>
            </p:nvGraphicFramePr>
            <p:xfrm>
              <a:off x="6325232" y="4181150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25232" y="4181150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5232" y="1807663"/>
            <a:ext cx="4128236" cy="22562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22391" y="4517679"/>
            <a:ext cx="4246697" cy="21417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98320" y="4517679"/>
            <a:ext cx="3983353" cy="2216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22391" y="1787760"/>
            <a:ext cx="4173609" cy="227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57063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77BFBB-FFF8-4420-A3BA-2DD5F816CEF9}"/>
              </a:ext>
            </a:extLst>
          </p:cNvPr>
          <p:cNvSpPr txBox="1"/>
          <p:nvPr/>
        </p:nvSpPr>
        <p:spPr>
          <a:xfrm>
            <a:off x="666750" y="874131"/>
            <a:ext cx="5934075" cy="366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301966-6A2D-4060-9C62-8D422FDEF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75353"/>
            <a:ext cx="12191999" cy="61826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91" y="874131"/>
            <a:ext cx="6901584" cy="227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3AEB8B-9DC4-4F94-BDAA-421AD6BA30A4}"/>
              </a:ext>
            </a:extLst>
          </p:cNvPr>
          <p:cNvSpPr/>
          <p:nvPr/>
        </p:nvSpPr>
        <p:spPr>
          <a:xfrm>
            <a:off x="752475" y="1014057"/>
            <a:ext cx="5343525" cy="685615"/>
          </a:xfrm>
          <a:prstGeom prst="roundRect">
            <a:avLst/>
          </a:prstGeom>
          <a:solidFill>
            <a:srgbClr val="8361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 Narrow" panose="020B0606020202030204" pitchFamily="34" charset="0"/>
              </a:rPr>
              <a:t>1. DNA EXTRACTION METHODS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70C52DC-850A-41E7-93D5-DEABBF1025F0}"/>
              </a:ext>
            </a:extLst>
          </p:cNvPr>
          <p:cNvSpPr/>
          <p:nvPr/>
        </p:nvSpPr>
        <p:spPr>
          <a:xfrm>
            <a:off x="6715125" y="1008754"/>
            <a:ext cx="5228256" cy="68561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 Narrow" panose="020B0606020202030204" pitchFamily="34" charset="0"/>
              </a:rPr>
              <a:t>2. ADDITIONAL PURIFICATION (Edwards method)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307F16-F614-4A05-B546-F41D1EB0A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640" y="1823457"/>
            <a:ext cx="4807226" cy="19786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792654-6369-4E3A-BB74-67130417B5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175"/>
          <a:stretch/>
        </p:blipFill>
        <p:spPr>
          <a:xfrm>
            <a:off x="752475" y="1883940"/>
            <a:ext cx="5257800" cy="477543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BEFEEB6-5DF0-42E6-9247-2B27C0F3371D}"/>
              </a:ext>
            </a:extLst>
          </p:cNvPr>
          <p:cNvSpPr/>
          <p:nvPr/>
        </p:nvSpPr>
        <p:spPr>
          <a:xfrm>
            <a:off x="876301" y="5481993"/>
            <a:ext cx="1238250" cy="4527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863270-4A38-44FC-8451-60934ACFDC50}"/>
              </a:ext>
            </a:extLst>
          </p:cNvPr>
          <p:cNvSpPr/>
          <p:nvPr/>
        </p:nvSpPr>
        <p:spPr>
          <a:xfrm>
            <a:off x="2524126" y="4148493"/>
            <a:ext cx="1238250" cy="4527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8">
            <a:extLst>
              <a:ext uri="{FF2B5EF4-FFF2-40B4-BE49-F238E27FC236}">
                <a16:creationId xmlns:a16="http://schemas.microsoft.com/office/drawing/2014/main" id="{670C52DC-850A-41E7-93D5-DEABBF1025F0}"/>
              </a:ext>
            </a:extLst>
          </p:cNvPr>
          <p:cNvSpPr/>
          <p:nvPr/>
        </p:nvSpPr>
        <p:spPr>
          <a:xfrm>
            <a:off x="6715125" y="3805523"/>
            <a:ext cx="5228256" cy="71858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k-MK" sz="2000" b="1" dirty="0" smtClean="0">
                <a:latin typeface="Arial Narrow" panose="020B0606020202030204" pitchFamily="34" charset="0"/>
              </a:rPr>
              <a:t>3</a:t>
            </a:r>
            <a:r>
              <a:rPr lang="en-US" sz="2000" b="1" dirty="0">
                <a:latin typeface="Arial Narrow" panose="020B0606020202030204" pitchFamily="34" charset="0"/>
              </a:rPr>
              <a:t>. </a:t>
            </a:r>
            <a:r>
              <a:rPr lang="en-US" sz="2000" b="1" cap="all" dirty="0">
                <a:latin typeface="Arial Narrow" panose="020B0606020202030204" pitchFamily="34" charset="0"/>
              </a:rPr>
              <a:t>Total polyphenol </a:t>
            </a:r>
            <a:r>
              <a:rPr lang="en-US" sz="2000" b="1" cap="all" dirty="0" smtClean="0">
                <a:latin typeface="Arial Narrow" panose="020B0606020202030204" pitchFamily="34" charset="0"/>
              </a:rPr>
              <a:t>determination</a:t>
            </a:r>
            <a:r>
              <a:rPr lang="mk-MK" sz="2000" b="1" dirty="0" smtClean="0"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(</a:t>
            </a:r>
            <a:r>
              <a:rPr lang="en-US" sz="2000" b="1" dirty="0" err="1">
                <a:latin typeface="Arial Narrow" panose="020B0606020202030204" pitchFamily="34" charset="0"/>
              </a:rPr>
              <a:t>Folin</a:t>
            </a:r>
            <a:r>
              <a:rPr lang="en-US" sz="2000" b="1" dirty="0">
                <a:latin typeface="Arial Narrow" panose="020B0606020202030204" pitchFamily="34" charset="0"/>
              </a:rPr>
              <a:t>–</a:t>
            </a:r>
            <a:r>
              <a:rPr lang="en-US" sz="2000" b="1" dirty="0" err="1">
                <a:latin typeface="Arial Narrow" panose="020B0606020202030204" pitchFamily="34" charset="0"/>
              </a:rPr>
              <a:t>Ciocalteu</a:t>
            </a:r>
            <a:r>
              <a:rPr lang="en-US" sz="2000" b="1" dirty="0">
                <a:latin typeface="Arial Narrow" panose="020B0606020202030204" pitchFamily="34" charset="0"/>
              </a:rPr>
              <a:t> method</a:t>
            </a:r>
            <a:r>
              <a:rPr lang="en-US" sz="2000" b="1" dirty="0" smtClean="0">
                <a:latin typeface="Arial Narrow" panose="020B0606020202030204" pitchFamily="34" charset="0"/>
              </a:rPr>
              <a:t>)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5" y="4598665"/>
            <a:ext cx="5200543" cy="214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3BBBC74-5130-45EE-85C5-4DB5EBBFCFAF}"/>
              </a:ext>
            </a:extLst>
          </p:cNvPr>
          <p:cNvSpPr/>
          <p:nvPr/>
        </p:nvSpPr>
        <p:spPr>
          <a:xfrm>
            <a:off x="510046" y="833466"/>
            <a:ext cx="5343525" cy="685615"/>
          </a:xfrm>
          <a:prstGeom prst="roundRect">
            <a:avLst/>
          </a:prstGeom>
          <a:solidFill>
            <a:srgbClr val="8361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 Narrow" panose="020B0606020202030204" pitchFamily="34" charset="0"/>
              </a:rPr>
              <a:t>1. BEFORE PURIFICATION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A7273EB-1E27-417A-8E15-B4E8BA1E8331}"/>
              </a:ext>
            </a:extLst>
          </p:cNvPr>
          <p:cNvSpPr/>
          <p:nvPr/>
        </p:nvSpPr>
        <p:spPr>
          <a:xfrm>
            <a:off x="6338429" y="831814"/>
            <a:ext cx="5343525" cy="68561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 Narrow" panose="020B0606020202030204" pitchFamily="34" charset="0"/>
              </a:rPr>
              <a:t>2. AFTER PURIFICATION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C1D6C28-6E78-4835-8B9E-EFC2AF127CE0}"/>
              </a:ext>
            </a:extLst>
          </p:cNvPr>
          <p:cNvCxnSpPr/>
          <p:nvPr/>
        </p:nvCxnSpPr>
        <p:spPr>
          <a:xfrm>
            <a:off x="4785360" y="4205734"/>
            <a:ext cx="0" cy="7416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09372EE-7B7C-4EF9-B2C1-FF12D38DE384}"/>
              </a:ext>
            </a:extLst>
          </p:cNvPr>
          <p:cNvSpPr txBox="1"/>
          <p:nvPr/>
        </p:nvSpPr>
        <p:spPr>
          <a:xfrm>
            <a:off x="4786488" y="4249640"/>
            <a:ext cx="1134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Inhibition</a:t>
            </a:r>
            <a:r>
              <a:rPr lang="mk-MK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present</a:t>
            </a:r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177691"/>
              </p:ext>
            </p:extLst>
          </p:nvPr>
        </p:nvGraphicFramePr>
        <p:xfrm>
          <a:off x="-24577" y="2531119"/>
          <a:ext cx="5920667" cy="4231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159796"/>
              </p:ext>
            </p:extLst>
          </p:nvPr>
        </p:nvGraphicFramePr>
        <p:xfrm>
          <a:off x="5740398" y="2608359"/>
          <a:ext cx="6383939" cy="4051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A16FCFB-0593-4DDA-B650-D574B5057639}"/>
              </a:ext>
            </a:extLst>
          </p:cNvPr>
          <p:cNvCxnSpPr/>
          <p:nvPr/>
        </p:nvCxnSpPr>
        <p:spPr>
          <a:xfrm flipV="1">
            <a:off x="10696575" y="4343400"/>
            <a:ext cx="0" cy="695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4649B43-E31C-4C41-AEA5-B52CD4902C85}"/>
              </a:ext>
            </a:extLst>
          </p:cNvPr>
          <p:cNvSpPr txBox="1"/>
          <p:nvPr/>
        </p:nvSpPr>
        <p:spPr>
          <a:xfrm>
            <a:off x="10696575" y="4480472"/>
            <a:ext cx="1057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Purified sample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F2DFFE-BC03-46D1-877F-5F17BE840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604" y="1673890"/>
            <a:ext cx="4762500" cy="716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8CF6F6-8DDF-4D33-BAE2-BE01AEEC2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558" y="1666960"/>
            <a:ext cx="4762500" cy="71628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2ED6A8-746A-4000-A52C-0F4F69AE9929}"/>
              </a:ext>
            </a:extLst>
          </p:cNvPr>
          <p:cNvCxnSpPr/>
          <p:nvPr/>
        </p:nvCxnSpPr>
        <p:spPr>
          <a:xfrm flipV="1">
            <a:off x="2562225" y="5295900"/>
            <a:ext cx="0" cy="1905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F2C523E-486B-4C2A-9F70-0518D571B9CF}"/>
              </a:ext>
            </a:extLst>
          </p:cNvPr>
          <p:cNvSpPr txBox="1"/>
          <p:nvPr/>
        </p:nvSpPr>
        <p:spPr>
          <a:xfrm>
            <a:off x="2286411" y="5080474"/>
            <a:ext cx="5715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15,00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7BAB2C2-4EE5-484E-9783-2223D05F6FB3}"/>
              </a:ext>
            </a:extLst>
          </p:cNvPr>
          <p:cNvCxnSpPr>
            <a:cxnSpLocks/>
          </p:cNvCxnSpPr>
          <p:nvPr/>
        </p:nvCxnSpPr>
        <p:spPr>
          <a:xfrm flipV="1">
            <a:off x="9251950" y="4742082"/>
            <a:ext cx="0" cy="7063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FB1CDF4-656E-46C8-AB89-5C5FABEDC23C}"/>
              </a:ext>
            </a:extLst>
          </p:cNvPr>
          <p:cNvSpPr txBox="1"/>
          <p:nvPr/>
        </p:nvSpPr>
        <p:spPr>
          <a:xfrm>
            <a:off x="8932367" y="4525867"/>
            <a:ext cx="7826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21,36</a:t>
            </a:r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15F261-9992-4963-ACE3-464CC87F82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4" t="1326" r="3469" b="70610"/>
          <a:stretch/>
        </p:blipFill>
        <p:spPr>
          <a:xfrm>
            <a:off x="1361440" y="1096109"/>
            <a:ext cx="5384800" cy="1574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157DF8-BF49-4A3C-AF44-71DC5892C879}"/>
              </a:ext>
            </a:extLst>
          </p:cNvPr>
          <p:cNvSpPr txBox="1"/>
          <p:nvPr/>
        </p:nvSpPr>
        <p:spPr>
          <a:xfrm>
            <a:off x="7410450" y="3019425"/>
            <a:ext cx="39052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The choice of a DNA extraction method should balance yield, purity, inhibitor removal, performance and cost based on the study’s goal.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B15592-F6E7-4AE8-B03C-4C2C5A204C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6" t="37329" r="3690" b="36700"/>
          <a:stretch/>
        </p:blipFill>
        <p:spPr>
          <a:xfrm>
            <a:off x="1361439" y="3092837"/>
            <a:ext cx="5384799" cy="13958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9C2A92-9A98-47CF-B02F-4B04088671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0" t="66866" r="3457" b="2190"/>
          <a:stretch/>
        </p:blipFill>
        <p:spPr>
          <a:xfrm>
            <a:off x="1361439" y="4910591"/>
            <a:ext cx="5384798" cy="165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http://schemas.microsoft.com/office/2006/metadata/properties"/>
    <ds:schemaRef ds:uri="http://www.w3.org/XML/1998/namespace"/>
    <ds:schemaRef ds:uri="c9b645eb-e6fe-4b35-9d45-bd7394162d21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98621ed1-ae24-4a21-b80a-89d572d87e72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1961</TotalTime>
  <Words>88</Words>
  <Application>Microsoft Office PowerPoint</Application>
  <PresentationFormat>Widescreen</PresentationFormat>
  <Paragraphs>32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Times New Roman</vt:lpstr>
      <vt:lpstr>Arial</vt:lpstr>
      <vt:lpstr>Calibri</vt:lpstr>
      <vt:lpstr>PF BeauSans Pro</vt:lpstr>
      <vt:lpstr>Tahoma</vt:lpstr>
      <vt:lpstr>Arial Narrow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Marinela Cvetanoska</cp:lastModifiedBy>
  <cp:revision>72</cp:revision>
  <dcterms:created xsi:type="dcterms:W3CDTF">2025-07-07T08:04:39Z</dcterms:created>
  <dcterms:modified xsi:type="dcterms:W3CDTF">2026-09-22T09:54:12Z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