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6"/>
  </p:notesMasterIdLst>
  <p:sldIdLst>
    <p:sldId id="287" r:id="rId5"/>
  </p:sldIdLst>
  <p:sldSz cx="12192000" cy="6858000"/>
  <p:notesSz cx="6858000" cy="9144000"/>
  <p:embeddedFontLst>
    <p:embeddedFont>
      <p:font typeface="Arial Narrow" panose="020B0606020202030204" pitchFamily="34" charset="0"/>
      <p:regular r:id="rId7"/>
      <p:bold r:id="rId8"/>
      <p:italic r:id="rId9"/>
      <p:boldItalic r:id="rId10"/>
    </p:embeddedFont>
  </p:embeddedFontLst>
  <p:defaultTextStyle>
    <a:defPPr>
      <a:defRPr lang="LID4096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9F8E4"/>
    <a:srgbClr val="00FFCC"/>
    <a:srgbClr val="F8E4F6"/>
    <a:srgbClr val="FFFFE7"/>
    <a:srgbClr val="33CC33"/>
    <a:srgbClr val="00CC00"/>
    <a:srgbClr val="FFFF99"/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  <p:ext uri="{1BD7E111-0CB8-44D6-8891-C1BB2F81B7CC}">
      <p1710:readonlyRecommended xmlns:p1710="http://schemas.microsoft.com/office/powerpoint/2017/10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8" autoAdjust="0"/>
    <p:restoredTop sz="94660"/>
  </p:normalViewPr>
  <p:slideViewPr>
    <p:cSldViewPr snapToGrid="0" showGuides="1">
      <p:cViewPr varScale="1">
        <p:scale>
          <a:sx n="102" d="100"/>
          <a:sy n="102" d="100"/>
        </p:scale>
        <p:origin x="55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font" Target="fonts/font1.fntdata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openxmlformats.org/officeDocument/2006/relationships/font" Target="fonts/font4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3.fntdata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3EEBE-6EF2-4A30-9BB5-ADF69B8FE442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ID4096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ID4096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F0BC0F-45C1-49E1-AA7C-ADC7CFB2B8E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9602682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AF77E-5340-6F11-CE59-0326DE43539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7D51601-841B-3FB4-453E-322FE9E60B4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F9D5A1-1825-3A6E-319A-6273FE062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0690C7-92D8-CD22-1096-92DFB1B837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284CC3-2120-30CF-5C97-77E7D07C6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603177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76859-C160-F34C-C99E-FF6EB187D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136525"/>
            <a:ext cx="10515600" cy="722270"/>
          </a:xfrm>
        </p:spPr>
        <p:txBody>
          <a:bodyPr>
            <a:normAutofit/>
          </a:bodyPr>
          <a:lstStyle>
            <a:lvl1pPr algn="ctr">
              <a:defRPr sz="3200" b="1">
                <a:solidFill>
                  <a:srgbClr val="0000FF"/>
                </a:solidFill>
              </a:defRPr>
            </a:lvl1pPr>
          </a:lstStyle>
          <a:p>
            <a:r>
              <a:rPr lang="en-US" dirty="0"/>
              <a:t>Click to edit Master title style</a:t>
            </a:r>
            <a:endParaRPr lang="LID4096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1A138E-9F02-7798-7745-90828C99524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1" y="922639"/>
            <a:ext cx="10515600" cy="52543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3F3594-F10A-0CEE-9D12-49FBA78FDA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E583D6-7817-DBAD-5E7F-C3F027B54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67A904-59A1-2458-588A-82BBD09BC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539140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87688C-9A9E-7411-C1D1-0F1B1788BC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40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8E937B-6C06-4E46-67F8-8BAB5F6F66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4E0ACD-78FD-90A0-6364-691676E6E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0C16D6-807F-51C9-C8F9-987338EBFF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F4CDB3-7FFF-0EC6-9ACD-A05CF1DBE4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703685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46A264-6464-B9B6-695C-545AE1F719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2097E-1979-3069-5BC7-083E01720E6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10DE3A-9ABF-A311-CD9E-2F1D2E1476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A13B27-43B9-DBD1-6B1D-9AE649C495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50FCCB0-0D0D-36AD-6A6B-7299BE0DA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9FD1D2-86E7-DDB4-3552-591293DA7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1445373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1673B8-0BCF-8E8A-7C8E-73BAD281E8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84C5B5-66E1-0359-09D4-6E762927BE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CADDE67-8883-9B5A-70F3-F9A1AFDFE7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24FABE1-0E9A-A67C-F652-1EF262C0E4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1AD8E88-C558-4C0E-1DB9-AAEC5EA86F2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69A0B7D-FC87-D8E0-416B-6A46CB76C6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D4B7372-E042-6815-8C56-6E8E29FCA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18FF73-8CF6-7F85-C3AF-24B6879DE6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5596696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98CE4D-48AB-7A0F-7AA8-E55BEA0D5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AFDDFD-D6BC-3BB6-F329-738F3282F1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C91AC4-195C-C6AE-BE11-D3159C673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A3A1460-14CF-D3C6-4335-9C7375B3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41853488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5B7AF1A-805F-E135-E9F7-712DADA68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8C5015-6E82-E204-0F64-A62E0B2E4A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3DDD6C-E1EA-7C92-CB16-0D46A3AEA5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2368901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274AA7-30B2-4926-2F0F-9548011A92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991D22-00F3-DB8E-BE46-ADE46647AC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7D6925-84A6-D555-9FB1-CC2DBB7934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B048FE-D7B4-19D5-1850-4C484D8509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C448EF6-B87D-50BB-E2B1-73596E460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3A19D42-8020-454D-D017-37290324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996853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F4B420-F969-6052-6ACB-01A0DBCB4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9" y="457200"/>
            <a:ext cx="393223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A9229F8-87BB-A5CC-A1C2-8F2E5A868B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7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ID4096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7576A-4E47-781F-75D0-3D3CEF74C6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9" y="2057400"/>
            <a:ext cx="393223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1727B3-A6CF-EDD1-1D20-3AAF25B480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6A1B4-B1EC-00B3-146F-8FC5D44D8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635DC63-C252-48B2-BDD6-F149BB28B6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1186795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F5FB19-4B06-A891-F98F-5E08CB1A9B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666DBCD-6428-8D93-355D-5DF1689DD2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C0DA6A-C08B-B3F6-E93C-E7BBA016F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88850-CD14-19F5-4EC1-E7C240ACC1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18CD6D-B615-15DC-F144-55EB749D4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2842025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D54B3E7-A7A3-4B87-7DED-801B9082C6A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2F6281-F388-344C-DE81-1ACE578A24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1FE492-B181-7B51-FAE1-39CE71A2D7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34FB65-CB6D-ABC8-027C-7017BA18E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DC1C15-80CC-801E-67F8-2BEA62AC6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3199511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415600" y="309192"/>
            <a:ext cx="113608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3200">
                <a:solidFill>
                  <a:srgbClr val="0000FF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415600" y="1252461"/>
            <a:ext cx="11360800" cy="5296349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57189"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ts val="1800"/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1219170" lvl="1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2667">
                <a:solidFill>
                  <a:schemeClr val="tx1"/>
                </a:solidFill>
              </a:defRPr>
            </a:lvl2pPr>
            <a:lvl3pPr marL="1828754" lvl="2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2438339" lvl="3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3047924" lvl="4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3657509" lvl="5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4267093" lvl="6" indent="-423323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4876678" lvl="7" indent="-423323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5486263" lvl="8" indent="-423323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 lang="sl-SI" dirty="0"/>
          </a:p>
          <a:p>
            <a:pPr lvl="1"/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07367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20" userDrawn="1">
          <p15:clr>
            <a:srgbClr val="FBAE40"/>
          </p15:clr>
        </p15:guide>
        <p15:guide id="2" pos="288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98C86FD-10A5-9206-D22C-3A1632D543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LID4096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FD8A61-EC12-DF5F-A81E-D8BA2A5D6F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1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LID4096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6CB82E-A88B-B81D-92C7-3BE2647E137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8AC25C7-462D-4C9E-B6CA-D24B18B0DD77}" type="datetimeFigureOut">
              <a:rPr lang="LID4096" smtClean="0"/>
              <a:t>09/18/2026</a:t>
            </a:fld>
            <a:endParaRPr lang="LID4096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53087C-A940-0184-425E-7213149257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LID4096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24BECD-0812-2265-FD01-D2C3340B07D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1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B863B7F-C974-40B7-90A7-729664DB1E8C}" type="slidenum">
              <a:rPr lang="LID4096" smtClean="0"/>
              <a:t>‹#›</a:t>
            </a:fld>
            <a:endParaRPr lang="LID4096"/>
          </a:p>
        </p:txBody>
      </p:sp>
    </p:spTree>
    <p:extLst>
      <p:ext uri="{BB962C8B-B14F-4D97-AF65-F5344CB8AC3E}">
        <p14:creationId xmlns:p14="http://schemas.microsoft.com/office/powerpoint/2010/main" val="340594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ID4096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emf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CC624DC-31BD-7165-7272-ECD7E54B2563}"/>
              </a:ext>
            </a:extLst>
          </p:cNvPr>
          <p:cNvSpPr/>
          <p:nvPr/>
        </p:nvSpPr>
        <p:spPr>
          <a:xfrm>
            <a:off x="0" y="55366"/>
            <a:ext cx="121208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Arial Narrow" panose="020B0606020202030204" pitchFamily="34" charset="0"/>
              </a:rPr>
              <a:t>28</a:t>
            </a:r>
            <a:r>
              <a:rPr lang="en-US" sz="1400" baseline="30000" dirty="0">
                <a:latin typeface="Arial Narrow" panose="020B0606020202030204" pitchFamily="34" charset="0"/>
              </a:rPr>
              <a:t>th</a:t>
            </a:r>
            <a:r>
              <a:rPr lang="en-US" sz="1400" dirty="0">
                <a:latin typeface="Arial Narrow" panose="020B0606020202030204" pitchFamily="34" charset="0"/>
              </a:rPr>
              <a:t> Congress of SCTM, 23-26 September, </a:t>
            </a:r>
            <a:r>
              <a:rPr lang="en-US" sz="1400" dirty="0" err="1">
                <a:latin typeface="Arial Narrow" panose="020B0606020202030204" pitchFamily="34" charset="0"/>
              </a:rPr>
              <a:t>Ohrid</a:t>
            </a:r>
            <a:r>
              <a:rPr lang="en-US" sz="1400" dirty="0">
                <a:latin typeface="Arial Narrow" panose="020B0606020202030204" pitchFamily="34" charset="0"/>
              </a:rPr>
              <a:t>, Macedonia</a:t>
            </a:r>
            <a:endParaRPr lang="mk-MK" sz="1400" dirty="0">
              <a:latin typeface="Arial Narrow" panose="020B0606020202030204" pitchFamily="34" charset="0"/>
            </a:endParaRPr>
          </a:p>
        </p:txBody>
      </p:sp>
      <p:sp>
        <p:nvSpPr>
          <p:cNvPr id="5" name="AutoShape 5">
            <a:extLst>
              <a:ext uri="{FF2B5EF4-FFF2-40B4-BE49-F238E27FC236}">
                <a16:creationId xmlns:a16="http://schemas.microsoft.com/office/drawing/2014/main" id="{4664E66D-9ECA-4D2D-99A5-82BB6DAE01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2587" y="395730"/>
            <a:ext cx="9003130" cy="37457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/>
        </p:spPr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mk-MK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Synthesis and structural characterization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Pr</a:t>
            </a:r>
            <a:r>
              <a:rPr lang="en-US" sz="1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mk-MK" sz="1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600" b="1" i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CoO</a:t>
            </a:r>
            <a:r>
              <a:rPr lang="en-US" sz="1600" b="1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type of perovskites, A = K and Ca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DB8E13-B0D6-0155-E563-7BA0028420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31510" y="715297"/>
            <a:ext cx="9857859" cy="738664"/>
          </a:xfrm>
          <a:prstGeom prst="rect">
            <a:avLst/>
          </a:prstGeom>
          <a:noFill/>
          <a:ln>
            <a:noFill/>
          </a:ln>
          <a:effectLst/>
        </p:spPr>
        <p:txBody>
          <a:bodyPr wrap="square">
            <a:spAutoFit/>
          </a:bodyPr>
          <a:lstStyle>
            <a:lvl1pPr defTabSz="4176713">
              <a:defRPr>
                <a:solidFill>
                  <a:schemeClr val="tx1"/>
                </a:solidFill>
                <a:latin typeface="Arial" charset="0"/>
              </a:defRPr>
            </a:lvl1pPr>
            <a:lvl2pPr defTabSz="4176713">
              <a:defRPr>
                <a:solidFill>
                  <a:schemeClr val="tx1"/>
                </a:solidFill>
                <a:latin typeface="Arial" charset="0"/>
              </a:defRPr>
            </a:lvl2pPr>
            <a:lvl3pPr defTabSz="4176713">
              <a:defRPr>
                <a:solidFill>
                  <a:schemeClr val="tx1"/>
                </a:solidFill>
                <a:latin typeface="Arial" charset="0"/>
              </a:defRPr>
            </a:lvl3pPr>
            <a:lvl4pPr defTabSz="4176713">
              <a:defRPr>
                <a:solidFill>
                  <a:schemeClr val="tx1"/>
                </a:solidFill>
                <a:latin typeface="Arial" charset="0"/>
              </a:defRPr>
            </a:lvl4pPr>
            <a:lvl5pPr defTabSz="4176713">
              <a:defRPr>
                <a:solidFill>
                  <a:schemeClr val="tx1"/>
                </a:solidFill>
                <a:latin typeface="Arial" charset="0"/>
              </a:defRPr>
            </a:lvl5pPr>
            <a:lvl6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1767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sz="14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Behima Ademovski</a:t>
            </a:r>
            <a:r>
              <a:rPr 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1 2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Sofija Popovska-Blazevska</a:t>
            </a:r>
            <a:r>
              <a:rPr 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Miha Bukleski</a:t>
            </a:r>
            <a:r>
              <a:rPr 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David Thompsett</a:t>
            </a:r>
            <a:r>
              <a:rPr 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1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Slobotka</a:t>
            </a:r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Aleksovska</a:t>
            </a:r>
            <a:r>
              <a:rPr lang="en-US" sz="14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dirty="0"/>
              <a:t>, </a:t>
            </a:r>
            <a:endParaRPr lang="en-US" sz="1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Institute of Chemistry, Faculty of Natural Sciences and Mathematics, Ss Cyril and Methodius, Skopje,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N.Macedonia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Behima.Jakuposki@matthey.com, 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Johnson Matthey, Skopje,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N.Macedonia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3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Johnson Matthey, Royston UK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A49D361-1B43-0014-D9D6-00A7F60D7927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342" y="276685"/>
            <a:ext cx="864245" cy="927582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AF983C78-825F-D2EE-6074-02B63FBBE150}"/>
              </a:ext>
            </a:extLst>
          </p:cNvPr>
          <p:cNvSpPr/>
          <p:nvPr/>
        </p:nvSpPr>
        <p:spPr>
          <a:xfrm>
            <a:off x="73342" y="1916210"/>
            <a:ext cx="12045316" cy="715616"/>
          </a:xfrm>
          <a:prstGeom prst="rect">
            <a:avLst/>
          </a:prstGeom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Cobalt-based perovskites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incorporating rare-earth elements at the A-site, partially substituted with alkali and alkaline-earth cations, have attracted considerable attention for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their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potential 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applications in solid oxide fuel cells and catalytic processes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Among them, 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praseodymium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-cobalt perovskites stand out as 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particularly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interesting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class of materials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combining structural complexity with promising functional properties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Th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 aim of this study </a:t>
            </a:r>
            <a:r>
              <a:rPr lang="en-US" sz="12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 on their synthesis and characterization,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and the influence of the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rare-earth substitution </a:t>
            </a:r>
            <a:r>
              <a:rPr lang="en-US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on their</a:t>
            </a:r>
            <a:r>
              <a:rPr lang="mk-MK" sz="12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structural stability and properties.</a:t>
            </a:r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AutoShape 10">
            <a:extLst>
              <a:ext uri="{FF2B5EF4-FFF2-40B4-BE49-F238E27FC236}">
                <a16:creationId xmlns:a16="http://schemas.microsoft.com/office/drawing/2014/main" id="{88E02A52-A596-E72A-8F10-72B0EF929C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168" y="1494305"/>
            <a:ext cx="12056712" cy="374571"/>
          </a:xfrm>
          <a:prstGeom prst="roundRect">
            <a:avLst>
              <a:gd name="adj" fmla="val 16667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anchor="ctr">
            <a:spAutoFit/>
          </a:bodyPr>
          <a:lstStyle>
            <a:lvl1pPr defTabSz="4011613">
              <a:defRPr>
                <a:solidFill>
                  <a:schemeClr val="tx1"/>
                </a:solidFill>
                <a:latin typeface="Arial" charset="0"/>
              </a:defRPr>
            </a:lvl1pPr>
            <a:lvl2pPr defTabSz="4011613">
              <a:defRPr>
                <a:solidFill>
                  <a:schemeClr val="tx1"/>
                </a:solidFill>
                <a:latin typeface="Arial" charset="0"/>
              </a:defRPr>
            </a:lvl2pPr>
            <a:lvl3pPr defTabSz="4011613">
              <a:defRPr>
                <a:solidFill>
                  <a:schemeClr val="tx1"/>
                </a:solidFill>
                <a:latin typeface="Arial" charset="0"/>
              </a:defRPr>
            </a:lvl3pPr>
            <a:lvl4pPr defTabSz="4011613">
              <a:defRPr>
                <a:solidFill>
                  <a:schemeClr val="tx1"/>
                </a:solidFill>
                <a:latin typeface="Arial" charset="0"/>
              </a:defRPr>
            </a:lvl4pPr>
            <a:lvl5pPr defTabSz="4011613">
              <a:defRPr>
                <a:solidFill>
                  <a:schemeClr val="tx1"/>
                </a:solidFill>
                <a:latin typeface="Arial" charset="0"/>
              </a:defRPr>
            </a:lvl5pPr>
            <a:lvl6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defTabSz="4011613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/>
            <a:r>
              <a:rPr lang="en-US" altLang="sl-SI" sz="1600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&amp; Aim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6E72ACA-5BF0-C5B7-0DF2-AEAF1C81FF9D}"/>
              </a:ext>
            </a:extLst>
          </p:cNvPr>
          <p:cNvSpPr/>
          <p:nvPr/>
        </p:nvSpPr>
        <p:spPr>
          <a:xfrm>
            <a:off x="64779" y="2679160"/>
            <a:ext cx="3657917" cy="1586132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endParaRPr lang="en-US" sz="14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mk-MK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For the synthesis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of Pr</a:t>
            </a:r>
            <a:r>
              <a:rPr lang="en-US" sz="11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mk-MK" sz="11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en-US" sz="11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</a:t>
            </a:r>
            <a:r>
              <a:rPr lang="en-US" sz="110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</a:t>
            </a:r>
            <a:r>
              <a:rPr lang="en-US" sz="110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where A = K and Ca, </a:t>
            </a:r>
            <a:r>
              <a:rPr lang="mk-MK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EDTA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mk-MK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citric acid complexing method was used. In this approach, EDTA act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mk-MK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as a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chelating </a:t>
            </a:r>
            <a:r>
              <a:rPr lang="mk-MK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agent, 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ensuring controlled</a:t>
            </a:r>
            <a:r>
              <a:rPr lang="mk-MK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distribution of metal ions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and promoting the formation of </a:t>
            </a:r>
            <a:r>
              <a:rPr lang="mk-MK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homogeneous particles with nanoscale dimensions</a:t>
            </a:r>
            <a:r>
              <a:rPr lang="en-US" sz="11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while citric acid is used as fuel. The obtained perovskites were investigated by X-ray powder diffraction (XRPD) and Infrared (IR) spectroscopy. </a:t>
            </a:r>
          </a:p>
          <a:p>
            <a:pPr algn="ctr"/>
            <a:endParaRPr lang="en-US" sz="1600" dirty="0">
              <a:solidFill>
                <a:schemeClr val="tx1"/>
              </a:solidFill>
              <a:latin typeface="Arial Narrow" panose="020B0606020202030204" pitchFamily="34" charset="0"/>
              <a:cs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8B52389-C1B3-9B2F-0B80-EBC5AFE3640A}"/>
              </a:ext>
            </a:extLst>
          </p:cNvPr>
          <p:cNvSpPr/>
          <p:nvPr/>
        </p:nvSpPr>
        <p:spPr>
          <a:xfrm>
            <a:off x="64168" y="2626810"/>
            <a:ext cx="138371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Experimental</a:t>
            </a:r>
            <a:endParaRPr lang="en-US" sz="16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952BC59B-207E-AF3C-59E7-965C6F4DF48C}"/>
              </a:ext>
            </a:extLst>
          </p:cNvPr>
          <p:cNvSpPr/>
          <p:nvPr/>
        </p:nvSpPr>
        <p:spPr>
          <a:xfrm>
            <a:off x="0" y="5443658"/>
            <a:ext cx="6126157" cy="141434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endParaRPr lang="en-US" sz="12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sz="105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used method of synthesis was appropriate for perovskites with this type of substitution.</a:t>
            </a:r>
          </a:p>
          <a:p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crystal structures of the obtained perovskites were assigned to be orthorhombic, indicating that octahedral tilting is evident. </a:t>
            </a:r>
          </a:p>
          <a:p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progressive increase in the intensity of the FTIR band at </a:t>
            </a:r>
            <a:r>
              <a:rPr lang="mk-MK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672 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cm</a:t>
            </a:r>
            <a:r>
              <a:rPr lang="en-US" sz="105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–1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in</a:t>
            </a:r>
            <a:r>
              <a:rPr lang="en-US" sz="1050" b="1" dirty="0"/>
              <a:t> 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mk-MK" sz="105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1–</a:t>
            </a:r>
            <a:r>
              <a:rPr lang="mk-MK" sz="1050" i="1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</a:t>
            </a:r>
            <a:r>
              <a:rPr lang="mk-MK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sz="1050" i="1" baseline="-250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</a:t>
            </a:r>
            <a:r>
              <a:rPr lang="mk-MK" sz="105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mk-MK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increasing  K content can be attributed to lattice distortion and coexistence of Co</a:t>
            </a:r>
            <a:r>
              <a:rPr lang="mk-MK" sz="105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3+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/ Co</a:t>
            </a:r>
            <a:r>
              <a:rPr lang="mk-MK" sz="105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ions, which enhance the polarity of Co-O bonds and increase change in dipole moment, this leads to stronger distortion od </a:t>
            </a:r>
            <a:r>
              <a:rPr lang="en-US" sz="105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CoO</a:t>
            </a:r>
            <a:r>
              <a:rPr lang="mk-MK" sz="1050" baseline="-25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octahedra. </a:t>
            </a:r>
          </a:p>
          <a:p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The shift of the diffraction peaks towards higher 2</a:t>
            </a:r>
            <a:r>
              <a:rPr lang="en-US" sz="1050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values indicates lattice contraction, which may be related to Co</a:t>
            </a:r>
            <a:r>
              <a:rPr lang="mk-MK" sz="1050" baseline="30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4+</a:t>
            </a:r>
            <a:r>
              <a:rPr lang="en-US" sz="105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formation and presence of oxygen vacancies.</a:t>
            </a:r>
            <a:br>
              <a:rPr lang="en-US" sz="1100" dirty="0"/>
            </a:br>
            <a:endParaRPr lang="en-US" sz="11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200" dirty="0">
                <a:latin typeface="Calibri" pitchFamily="34" charset="0"/>
              </a:rPr>
              <a:t>.</a:t>
            </a:r>
          </a:p>
          <a:p>
            <a:pPr algn="ctr"/>
            <a:endParaRPr lang="en-US" sz="1200" dirty="0">
              <a:solidFill>
                <a:schemeClr val="tx1"/>
              </a:solidFill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D024CFC-F363-B55E-6E5F-FB1CD77B41F7}"/>
              </a:ext>
            </a:extLst>
          </p:cNvPr>
          <p:cNvSpPr/>
          <p:nvPr/>
        </p:nvSpPr>
        <p:spPr>
          <a:xfrm>
            <a:off x="-33267" y="5331235"/>
            <a:ext cx="124585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Conclusions</a:t>
            </a:r>
            <a:endParaRPr lang="en-US" sz="16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C1ABC05-DAF2-8CE6-DE62-C8AEF4101D5A}"/>
              </a:ext>
            </a:extLst>
          </p:cNvPr>
          <p:cNvSpPr/>
          <p:nvPr/>
        </p:nvSpPr>
        <p:spPr>
          <a:xfrm>
            <a:off x="6095629" y="2631826"/>
            <a:ext cx="6031591" cy="3581648"/>
          </a:xfrm>
          <a:prstGeom prst="rect">
            <a:avLst/>
          </a:prstGeom>
          <a:solidFill>
            <a:srgbClr val="E9F8E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en-US" sz="1600" dirty="0">
              <a:solidFill>
                <a:schemeClr val="tx1"/>
              </a:solidFill>
              <a:highlight>
                <a:srgbClr val="FFFF00"/>
              </a:highlight>
              <a:latin typeface="Arial Narrow" panose="020B0606020202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7720194-03DF-E99C-4E34-32A3E6D0C24C}"/>
              </a:ext>
            </a:extLst>
          </p:cNvPr>
          <p:cNvSpPr/>
          <p:nvPr/>
        </p:nvSpPr>
        <p:spPr>
          <a:xfrm>
            <a:off x="6146192" y="2690949"/>
            <a:ext cx="214834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b="1" dirty="0">
                <a:solidFill>
                  <a:schemeClr val="accent3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Results and discussion</a:t>
            </a:r>
            <a:endParaRPr lang="en-US" sz="1600" b="1" dirty="0">
              <a:solidFill>
                <a:schemeClr val="accent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BD0ABDC-93B8-7986-7BC0-EF311A146136}"/>
              </a:ext>
            </a:extLst>
          </p:cNvPr>
          <p:cNvSpPr/>
          <p:nvPr/>
        </p:nvSpPr>
        <p:spPr>
          <a:xfrm>
            <a:off x="11558742" y="87808"/>
            <a:ext cx="565850" cy="369277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123</a:t>
            </a:r>
          </a:p>
        </p:txBody>
      </p:sp>
      <p:pic>
        <p:nvPicPr>
          <p:cNvPr id="3" name="Picture 2" descr="A diagram of a chemical reaction&#10;&#10;AI-generated content may be incorrect.">
            <a:extLst>
              <a:ext uri="{FF2B5EF4-FFF2-40B4-BE49-F238E27FC236}">
                <a16:creationId xmlns:a16="http://schemas.microsoft.com/office/drawing/2014/main" id="{3F8E0676-D122-D5B0-4081-4F1222D3FB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105" y="17877143"/>
            <a:ext cx="14954250" cy="1002049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CAA6C27E-C9B9-210E-47A9-8EB2A317F0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98588" y="2675007"/>
            <a:ext cx="2210528" cy="133780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DBCDC052-EB35-498C-9B3C-5E55E5BFAF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41422" y="547722"/>
            <a:ext cx="1700245" cy="27194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CE1B5792-0FB8-B160-8C67-A99B73A354D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50571" y="3171209"/>
            <a:ext cx="1346970" cy="964958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6592CC-4976-9E25-3989-3E8C1B986A7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666765" y="4114258"/>
            <a:ext cx="1330776" cy="89382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18298DB-6F5F-B383-2763-876F96AEC1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231567" y="3192826"/>
            <a:ext cx="1332491" cy="95220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A90ECA-6799-87E4-DE05-B1873D2ED76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238751" y="4141351"/>
            <a:ext cx="1330776" cy="846383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82A02081-AA46-F451-1599-04EC8E2A853C}"/>
              </a:ext>
            </a:extLst>
          </p:cNvPr>
          <p:cNvSpPr txBox="1"/>
          <p:nvPr/>
        </p:nvSpPr>
        <p:spPr>
          <a:xfrm>
            <a:off x="9110307" y="2901492"/>
            <a:ext cx="27940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Infrared Spectroscopy measurements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59F9A89-9722-63BB-8D2B-6694AF83CFDF}"/>
              </a:ext>
            </a:extLst>
          </p:cNvPr>
          <p:cNvSpPr txBox="1"/>
          <p:nvPr/>
        </p:nvSpPr>
        <p:spPr>
          <a:xfrm>
            <a:off x="6095629" y="2948533"/>
            <a:ext cx="293878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Powder X-ray diffraction diffractograms</a:t>
            </a:r>
          </a:p>
        </p:txBody>
      </p:sp>
      <p:pic>
        <p:nvPicPr>
          <p:cNvPr id="30" name="Picture 29">
            <a:extLst>
              <a:ext uri="{FF2B5EF4-FFF2-40B4-BE49-F238E27FC236}">
                <a16:creationId xmlns:a16="http://schemas.microsoft.com/office/drawing/2014/main" id="{E888C50F-234F-3EBF-DA7F-63A840C9543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49337" y="3225370"/>
            <a:ext cx="1298155" cy="94236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06483C2A-A96B-62F5-5536-2532759AE39F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26157" y="4119405"/>
            <a:ext cx="1332491" cy="981897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981BC63E-F928-EC75-EC54-640EA913EF20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588534" y="3211219"/>
            <a:ext cx="1359369" cy="84841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A7C2C5DE-0704-2D63-45A0-7192615F169B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629149" y="4052422"/>
            <a:ext cx="1330776" cy="981897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B8BF1DE8-FFE1-5FF9-DC94-773187AF6A47}"/>
              </a:ext>
            </a:extLst>
          </p:cNvPr>
          <p:cNvSpPr txBox="1"/>
          <p:nvPr/>
        </p:nvSpPr>
        <p:spPr>
          <a:xfrm>
            <a:off x="-763564" y="5040298"/>
            <a:ext cx="293878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Synthesized perovskite</a:t>
            </a:r>
          </a:p>
        </p:txBody>
      </p:sp>
      <p:graphicFrame>
        <p:nvGraphicFramePr>
          <p:cNvPr id="36" name="Content Placeholder 114" descr="Sample table with 4 columns, 7 rows." title="Sample Table">
            <a:extLst>
              <a:ext uri="{FF2B5EF4-FFF2-40B4-BE49-F238E27FC236}">
                <a16:creationId xmlns:a16="http://schemas.microsoft.com/office/drawing/2014/main" id="{9608860C-12FE-E586-4DBF-33E20E0FE37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8927031"/>
              </p:ext>
            </p:extLst>
          </p:nvPr>
        </p:nvGraphicFramePr>
        <p:xfrm>
          <a:off x="1507319" y="4481588"/>
          <a:ext cx="4585205" cy="99864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130966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11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343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52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Perovskite type</a:t>
                      </a: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b="1" i="1" kern="0" dirty="0">
                          <a:effectLst/>
                        </a:rPr>
                        <a:t> </a:t>
                      </a:r>
                      <a:r>
                        <a:rPr lang="en-US" sz="600" b="1" i="1" kern="1200" dirty="0">
                          <a:solidFill>
                            <a:schemeClr val="lt1"/>
                          </a:solidFill>
                          <a:effectLst/>
                        </a:rPr>
                        <a:t> </a:t>
                      </a:r>
                      <a:r>
                        <a:rPr lang="en-US" sz="600" b="1" i="1" kern="1200" dirty="0" err="1">
                          <a:solidFill>
                            <a:schemeClr val="lt1"/>
                          </a:solidFill>
                          <a:effectLst/>
                        </a:rPr>
                        <a:t>Pr</a:t>
                      </a:r>
                      <a:r>
                        <a:rPr lang="mk-MK" sz="600" b="1" i="1" kern="1200" baseline="-25000" dirty="0">
                          <a:solidFill>
                            <a:schemeClr val="lt1"/>
                          </a:solidFill>
                          <a:effectLst/>
                        </a:rPr>
                        <a:t>1</a:t>
                      </a:r>
                      <a:r>
                        <a:rPr lang="mk-MK" sz="800" b="1" baseline="-25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600" b="1" i="1" kern="1200" baseline="-250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600" b="1" i="1" kern="1200" dirty="0" err="1">
                          <a:solidFill>
                            <a:schemeClr val="lt1"/>
                          </a:solidFill>
                          <a:effectLst/>
                        </a:rPr>
                        <a:t>Ca</a:t>
                      </a:r>
                      <a:r>
                        <a:rPr lang="en-US" sz="600" b="1" i="1" kern="1200" baseline="-25000" dirty="0" err="1">
                          <a:solidFill>
                            <a:schemeClr val="lt1"/>
                          </a:solidFill>
                          <a:effectLst/>
                        </a:rPr>
                        <a:t>x</a:t>
                      </a:r>
                      <a:r>
                        <a:rPr lang="en-US" sz="600" b="1" i="1" kern="1200" dirty="0" err="1">
                          <a:solidFill>
                            <a:schemeClr val="lt1"/>
                          </a:solidFill>
                          <a:effectLst/>
                        </a:rPr>
                        <a:t>CoO</a:t>
                      </a:r>
                      <a:r>
                        <a:rPr lang="mk-MK" sz="600" b="1" i="1" kern="1200" baseline="-25000" dirty="0">
                          <a:solidFill>
                            <a:schemeClr val="lt1"/>
                          </a:solidFill>
                          <a:effectLst/>
                        </a:rPr>
                        <a:t>3</a:t>
                      </a:r>
                      <a:r>
                        <a:rPr lang="mk-MK" sz="600" b="1" i="1" kern="1200" dirty="0">
                          <a:solidFill>
                            <a:schemeClr val="lt1"/>
                          </a:solidFill>
                          <a:effectLst/>
                        </a:rPr>
                        <a:t> </a:t>
                      </a:r>
                      <a:endParaRPr lang="en-US" sz="600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b="1" i="1" kern="1200" dirty="0">
                          <a:solidFill>
                            <a:schemeClr val="lt1"/>
                          </a:solidFill>
                          <a:effectLst/>
                        </a:rPr>
                        <a:t> </a:t>
                      </a:r>
                      <a:r>
                        <a:rPr lang="en-US" sz="600" b="1" i="1" kern="1200" dirty="0" err="1">
                          <a:solidFill>
                            <a:schemeClr val="lt1"/>
                          </a:solidFill>
                          <a:effectLst/>
                        </a:rPr>
                        <a:t>Pr</a:t>
                      </a:r>
                      <a:r>
                        <a:rPr lang="mk-MK" sz="600" b="1" i="1" kern="1200" baseline="-25000" dirty="0">
                          <a:solidFill>
                            <a:schemeClr val="lt1"/>
                          </a:solidFill>
                          <a:effectLst/>
                        </a:rPr>
                        <a:t>1</a:t>
                      </a:r>
                      <a:r>
                        <a:rPr lang="mk-MK" sz="800" b="1" baseline="-25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–</a:t>
                      </a:r>
                      <a:r>
                        <a:rPr lang="en-US" sz="600" b="1" i="1" kern="1200" baseline="-25000" dirty="0" err="1">
                          <a:solidFill>
                            <a:schemeClr val="lt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x</a:t>
                      </a:r>
                      <a:r>
                        <a:rPr lang="en-US" sz="600" b="1" i="1" kern="1200" dirty="0" err="1">
                          <a:solidFill>
                            <a:schemeClr val="lt1"/>
                          </a:solidFill>
                          <a:effectLst/>
                        </a:rPr>
                        <a:t>K</a:t>
                      </a:r>
                      <a:r>
                        <a:rPr lang="en-US" sz="600" b="1" i="1" kern="1200" baseline="-25000" dirty="0" err="1">
                          <a:solidFill>
                            <a:schemeClr val="lt1"/>
                          </a:solidFill>
                          <a:effectLst/>
                        </a:rPr>
                        <a:t>x</a:t>
                      </a:r>
                      <a:r>
                        <a:rPr lang="en-US" sz="600" b="1" i="1" kern="1200" dirty="0" err="1">
                          <a:solidFill>
                            <a:schemeClr val="lt1"/>
                          </a:solidFill>
                          <a:effectLst/>
                        </a:rPr>
                        <a:t>CoO</a:t>
                      </a:r>
                      <a:r>
                        <a:rPr lang="mk-MK" sz="600" b="1" i="1" kern="1200" baseline="-25000" dirty="0">
                          <a:solidFill>
                            <a:schemeClr val="lt1"/>
                          </a:solidFill>
                          <a:effectLst/>
                        </a:rPr>
                        <a:t>3</a:t>
                      </a:r>
                      <a:r>
                        <a:rPr lang="mk-MK" sz="600" b="1" i="1" kern="1200" dirty="0">
                          <a:solidFill>
                            <a:schemeClr val="lt1"/>
                          </a:solidFill>
                          <a:effectLst/>
                        </a:rPr>
                        <a:t> </a:t>
                      </a:r>
                      <a:endParaRPr lang="en-US" sz="600" b="1" i="1" baseline="-25000" dirty="0"/>
                    </a:p>
                  </a:txBody>
                  <a:tcPr marL="99999" marR="99999" marT="37500" marB="375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52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Precursors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Metal nitrates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3599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Metal</a:t>
                      </a:r>
                      <a:r>
                        <a:rPr lang="en-US" sz="600" baseline="0" dirty="0"/>
                        <a:t> </a:t>
                      </a:r>
                      <a:r>
                        <a:rPr lang="en-US" sz="600" dirty="0"/>
                        <a:t>nitrates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39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Solvent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EDTA Dissolved in Ammonia 0.1 M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EDTA Dissolved in Ammonia 0.1 M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52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Fuel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/>
                        <a:t>Citric</a:t>
                      </a:r>
                      <a:r>
                        <a:rPr lang="en-US" sz="600" baseline="0"/>
                        <a:t> acid</a:t>
                      </a:r>
                      <a:endParaRPr lang="en-US" sz="60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3599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Citric</a:t>
                      </a:r>
                      <a:r>
                        <a:rPr lang="en-US" sz="600" baseline="0" dirty="0"/>
                        <a:t> acid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3918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Conditions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controlled pH and temperature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controlled pH and temperature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152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i="1" dirty="0"/>
                        <a:t>x</a:t>
                      </a:r>
                      <a:endParaRPr lang="en-US" sz="600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algn="ctr"/>
                      <a:r>
                        <a:rPr lang="en-US" sz="600" dirty="0"/>
                        <a:t>  0.1; 0.2; 0.25;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</a:defRPr>
                      </a:lvl9pPr>
                    </a:lstStyle>
                    <a:p>
                      <a:pPr marL="0" marR="0" lvl="0" indent="0" algn="ctr" defTabSz="359999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600" dirty="0"/>
                        <a:t> 0; 0.1; 0.25;</a:t>
                      </a:r>
                      <a:endParaRPr lang="en-US" sz="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9999" marR="99999" marT="37500" marB="3750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64EF9ACD-7F27-94E3-E047-80C276644DDA}"/>
              </a:ext>
            </a:extLst>
          </p:cNvPr>
          <p:cNvSpPr txBox="1"/>
          <p:nvPr/>
        </p:nvSpPr>
        <p:spPr>
          <a:xfrm>
            <a:off x="3738890" y="3966198"/>
            <a:ext cx="23926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1. Schematic representation of  the synthesis method EDTA-Citric Complexing method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13223E9-A971-CD24-DBFE-043999575338}"/>
              </a:ext>
            </a:extLst>
          </p:cNvPr>
          <p:cNvSpPr txBox="1"/>
          <p:nvPr/>
        </p:nvSpPr>
        <p:spPr>
          <a:xfrm>
            <a:off x="2502054" y="4282558"/>
            <a:ext cx="3039638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Table  1. Synthesized perovskite types and conditions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D1B9FA6-6CB0-BD65-A2B3-558808D8AF17}"/>
              </a:ext>
            </a:extLst>
          </p:cNvPr>
          <p:cNvSpPr txBox="1"/>
          <p:nvPr/>
        </p:nvSpPr>
        <p:spPr>
          <a:xfrm>
            <a:off x="6149337" y="5116977"/>
            <a:ext cx="16430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2. X-Ray diffractogram of Ca substituted perovskite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9EAEC12-7FA4-2C41-699D-36698FBC4090}"/>
              </a:ext>
            </a:extLst>
          </p:cNvPr>
          <p:cNvSpPr txBox="1"/>
          <p:nvPr/>
        </p:nvSpPr>
        <p:spPr>
          <a:xfrm>
            <a:off x="7588534" y="5115007"/>
            <a:ext cx="1521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3. X-Ray diffractogram of K substituted perovskite 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DAF7688D-08C0-CBC7-B56B-D025AC1234FB}"/>
              </a:ext>
            </a:extLst>
          </p:cNvPr>
          <p:cNvSpPr txBox="1"/>
          <p:nvPr/>
        </p:nvSpPr>
        <p:spPr>
          <a:xfrm>
            <a:off x="9175327" y="5008077"/>
            <a:ext cx="152177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4. IR Spectra of Ca substituted perovskite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5D63821-C4F2-B2A9-0671-3EAF9E44634B}"/>
              </a:ext>
            </a:extLst>
          </p:cNvPr>
          <p:cNvSpPr txBox="1"/>
          <p:nvPr/>
        </p:nvSpPr>
        <p:spPr>
          <a:xfrm>
            <a:off x="10603212" y="4990943"/>
            <a:ext cx="140681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Figure 6. IR spectra of K substituted perovskite 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0817CF9-1972-2A58-F7B9-5AD0FF977EF6}"/>
              </a:ext>
            </a:extLst>
          </p:cNvPr>
          <p:cNvSpPr txBox="1"/>
          <p:nvPr/>
        </p:nvSpPr>
        <p:spPr>
          <a:xfrm>
            <a:off x="6042664" y="5414331"/>
            <a:ext cx="6149336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XRD patterns confirmed the purity and crystallinity of the obtained rare-earth perovskites that contain Co and </a:t>
            </a:r>
            <a:r>
              <a:rPr lang="en-US" sz="105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doped with Ca/K (Fig.2 and 3). </a:t>
            </a:r>
            <a:endParaRPr lang="en-US" sz="105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peaks in XRD patterns are shifted to higher 2</a:t>
            </a:r>
            <a:r>
              <a:rPr lang="el-GR" sz="105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θ</a:t>
            </a:r>
            <a:r>
              <a:rPr lang="en-US" sz="1050" i="1" dirty="0"/>
              <a:t> </a:t>
            </a:r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values as the substitution of Ca and K increases in series </a:t>
            </a:r>
          </a:p>
          <a:p>
            <a:r>
              <a:rPr lang="en-US" sz="105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intensity of the IR band of K substituted perovskite increase as the substitution of K increase in series</a:t>
            </a:r>
          </a:p>
          <a:p>
            <a:endParaRPr lang="en-US" sz="9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5190D3C-FD26-10D2-4867-11BDF8145BBA}"/>
              </a:ext>
            </a:extLst>
          </p:cNvPr>
          <p:cNvSpPr txBox="1"/>
          <p:nvPr/>
        </p:nvSpPr>
        <p:spPr>
          <a:xfrm>
            <a:off x="6095774" y="6166546"/>
            <a:ext cx="607599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dirty="0">
                <a:solidFill>
                  <a:schemeClr val="accent6">
                    <a:lumMod val="50000"/>
                  </a:schemeClr>
                </a:solidFill>
              </a:rPr>
              <a:t>References</a:t>
            </a:r>
            <a:r>
              <a:rPr lang="en-US" sz="1050" dirty="0">
                <a:solidFill>
                  <a:schemeClr val="accent6">
                    <a:lumMod val="50000"/>
                  </a:schemeClr>
                </a:solidFill>
              </a:rPr>
              <a:t>:</a:t>
            </a:r>
            <a:r>
              <a:rPr lang="en-US" sz="1200" dirty="0">
                <a:solidFill>
                  <a:schemeClr val="accent6">
                    <a:lumMod val="50000"/>
                  </a:schemeClr>
                </a:solidFill>
              </a:rPr>
              <a:t> </a:t>
            </a:r>
          </a:p>
          <a:p>
            <a:r>
              <a:rPr lang="en-US" sz="600" dirty="0"/>
              <a:t>[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1]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Zhichao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Zeng,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Yueshan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Xu,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Zheshan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Zhang,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Zhansheng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Gao, Meng Luo,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Zongyou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Yin, Chao Zhang, Jun Xu, Bolong Huang, Feng Luo, Yaping Du, Chunhua Yan, Rare-earth-containing perovskite nanomaterials: design, synthesis, properties and applications, Chem. Soc. Rev., Vol. 49,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Iss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4, 1109 (2020),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10.1039/C9CS00330D</a:t>
            </a:r>
          </a:p>
          <a:p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[2] Xifeng,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Yingija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Liu, Liu Gao,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Lucun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Guo, Synthesis and characterization of doped LaCrO</a:t>
            </a:r>
            <a:r>
              <a:rPr lang="en-US" sz="6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perovskite prepared by EDTA-citrate Complexing method, Journal of Alloys and Compounds 458 (2008 </a:t>
            </a:r>
            <a:r>
              <a:rPr lang="en-US" sz="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doi</a:t>
            </a:r>
            <a:r>
              <a:rPr lang="en-US" sz="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 https://doi.org/10.1016/j.jallcom.2007.03.110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9662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B57862AA191F54AA52D5C0E2D7CEB1F" ma:contentTypeVersion="10" ma:contentTypeDescription="Create a new document." ma:contentTypeScope="" ma:versionID="c4701db5f4a405b5075fcaf4a161effc">
  <xsd:schema xmlns:xsd="http://www.w3.org/2001/XMLSchema" xmlns:xs="http://www.w3.org/2001/XMLSchema" xmlns:p="http://schemas.microsoft.com/office/2006/metadata/properties" xmlns:ns2="98621ed1-ae24-4a21-b80a-89d572d87e72" xmlns:ns3="c9b645eb-e6fe-4b35-9d45-bd7394162d21" targetNamespace="http://schemas.microsoft.com/office/2006/metadata/properties" ma:root="true" ma:fieldsID="a24117f40ff39982805e5b34d505a45f" ns2:_="" ns3:_="">
    <xsd:import namespace="98621ed1-ae24-4a21-b80a-89d572d87e72"/>
    <xsd:import namespace="c9b645eb-e6fe-4b35-9d45-bd7394162d2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8621ed1-ae24-4a21-b80a-89d572d87e7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3d12074c-465b-416e-9d23-57714290b90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9b645eb-e6fe-4b35-9d45-bd7394162d21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1cb2c372-95c0-40b3-bff4-85b80379a6b7}" ma:internalName="TaxCatchAll" ma:showField="CatchAllData" ma:web="c9b645eb-e6fe-4b35-9d45-bd7394162d2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98621ed1-ae24-4a21-b80a-89d572d87e72">
      <Terms xmlns="http://schemas.microsoft.com/office/infopath/2007/PartnerControls"/>
    </lcf76f155ced4ddcb4097134ff3c332f>
    <TaxCatchAll xmlns="c9b645eb-e6fe-4b35-9d45-bd7394162d21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BDDFABCD-E61D-4C98-9315-A1FFA74317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8621ed1-ae24-4a21-b80a-89d572d87e72"/>
    <ds:schemaRef ds:uri="c9b645eb-e6fe-4b35-9d45-bd7394162d2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BDCA87D-57B8-4510-9665-9E75299929F1}">
  <ds:schemaRefs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purl.org/dc/terms/"/>
    <ds:schemaRef ds:uri="98621ed1-ae24-4a21-b80a-89d572d87e72"/>
    <ds:schemaRef ds:uri="c9b645eb-e6fe-4b35-9d45-bd7394162d21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CFBB685D-6988-492A-BD65-CEF42B10809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1396</TotalTime>
  <Words>722</Words>
  <Application>Microsoft Office PowerPoint</Application>
  <PresentationFormat>Widescreen</PresentationFormat>
  <Paragraphs>55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Times New Roman</vt:lpstr>
      <vt:lpstr>Arial</vt:lpstr>
      <vt:lpstr>Calibri</vt:lpstr>
      <vt:lpstr>Arial Narrow</vt:lpstr>
      <vt:lpstr>Aptos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Information &amp; instructions for e-poster</dc:title>
  <dc:creator>Marinela Cvetanoska</dc:creator>
  <cp:lastModifiedBy>Behima Ademovski</cp:lastModifiedBy>
  <cp:revision>71</cp:revision>
  <dcterms:created xsi:type="dcterms:W3CDTF">2025-07-07T08:04:39Z</dcterms:created>
  <dcterms:modified xsi:type="dcterms:W3CDTF">2026-09-18T09:27:54Z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0x0101005B57862AA191F54AA52D5C0E2D7CEB1F</vt:lpwstr>
  </property>
  <property fmtid="{D5CDD505-2E9C-101B-9397-08002B2CF9AE}" pid="3" name="MSIP_Label_4e511531-3b62-4ad0-a3e4-a04202c385ac_Enabled">
    <vt:lpwstr>true</vt:lpwstr>
  </property>
  <property fmtid="{D5CDD505-2E9C-101B-9397-08002B2CF9AE}" pid="4" name="MSIP_Label_4e511531-3b62-4ad0-a3e4-a04202c385ac_SetDate">
    <vt:lpwstr>2026-09-03T22:23:44Z</vt:lpwstr>
  </property>
  <property fmtid="{D5CDD505-2E9C-101B-9397-08002B2CF9AE}" pid="5" name="MSIP_Label_4e511531-3b62-4ad0-a3e4-a04202c385ac_Method">
    <vt:lpwstr>Standard</vt:lpwstr>
  </property>
  <property fmtid="{D5CDD505-2E9C-101B-9397-08002B2CF9AE}" pid="6" name="MSIP_Label_4e511531-3b62-4ad0-a3e4-a04202c385ac_Name">
    <vt:lpwstr>4e511531-3b62-4ad0-a3e4-a04202c385ac</vt:lpwstr>
  </property>
  <property fmtid="{D5CDD505-2E9C-101B-9397-08002B2CF9AE}" pid="7" name="MSIP_Label_4e511531-3b62-4ad0-a3e4-a04202c385ac_SiteId">
    <vt:lpwstr>cc7f83dd-bc5a-4682-9b3e-062a900202a2</vt:lpwstr>
  </property>
  <property fmtid="{D5CDD505-2E9C-101B-9397-08002B2CF9AE}" pid="8" name="MSIP_Label_4e511531-3b62-4ad0-a3e4-a04202c385ac_ActionId">
    <vt:lpwstr>ab462f65-d723-44e0-ba1b-ac1d2169562c</vt:lpwstr>
  </property>
  <property fmtid="{D5CDD505-2E9C-101B-9397-08002B2CF9AE}" pid="9" name="MSIP_Label_4e511531-3b62-4ad0-a3e4-a04202c385ac_ContentBits">
    <vt:lpwstr>0</vt:lpwstr>
  </property>
  <property fmtid="{D5CDD505-2E9C-101B-9397-08002B2CF9AE}" pid="10" name="MSIP_Label_4e511531-3b62-4ad0-a3e4-a04202c385ac_Tag">
    <vt:lpwstr>10, 3, 0, 1</vt:lpwstr>
  </property>
</Properties>
</file>