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7">
  <p:sldMasterIdLst>
    <p:sldMasterId id="2147483648" r:id="rId4"/>
  </p:sldMasterIdLst>
  <p:notesMasterIdLst>
    <p:notesMasterId r:id="rId6"/>
  </p:notesMasterIdLst>
  <p:sldIdLst>
    <p:sldId id="287" r:id="rId5"/>
  </p:sldIdLst>
  <p:sldSz cx="12192000" cy="6858000"/>
  <p:notesSz cx="6858000" cy="9144000"/>
  <p:embeddedFontLst>
    <p:embeddedFont>
      <p:font typeface="Abadi" panose="020B0604020104020204" pitchFamily="34" charset="0"/>
      <p:regular r:id="rId7"/>
    </p:embeddedFont>
    <p:embeddedFont>
      <p:font typeface="Arial Narrow" panose="020B0606020202030204" pitchFamily="34" charset="0"/>
      <p:regular r:id="rId8"/>
      <p:bold r:id="rId9"/>
      <p:italic r:id="rId10"/>
      <p:boldItalic r:id="rId11"/>
    </p:embeddedFont>
    <p:embeddedFont>
      <p:font typeface="PF BeauSans Pro" panose="02000800000000020004" charset="0"/>
      <p:bold r:id="rId12"/>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showGuides="1">
      <p:cViewPr>
        <p:scale>
          <a:sx n="75" d="100"/>
          <a:sy n="75" d="100"/>
        </p:scale>
        <p:origin x="931"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font" Target="fonts/font6.fntdata"/><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badi" panose="020B0604020202020204" pitchFamily="34" charset="0"/>
              </a:defRPr>
            </a:lvl1pPr>
          </a:lstStyle>
          <a:p>
            <a:endParaRPr lang="LID4096"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badi" panose="020B0604020202020204" pitchFamily="34" charset="0"/>
              </a:defRPr>
            </a:lvl1pPr>
          </a:lstStyle>
          <a:p>
            <a:fld id="{BA33EEBE-6EF2-4A30-9BB5-ADF69B8FE442}" type="datetimeFigureOut">
              <a:rPr lang="LID4096" smtClean="0"/>
              <a:pPr/>
              <a:t>09/14/2026</a:t>
            </a:fld>
            <a:endParaRPr lang="LID4096"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ID4096"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badi" panose="020B0604020202020204" pitchFamily="34" charset="0"/>
              </a:defRPr>
            </a:lvl1pPr>
          </a:lstStyle>
          <a:p>
            <a:endParaRPr lang="LID4096"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badi" panose="020B0604020202020204" pitchFamily="34" charset="0"/>
              </a:defRPr>
            </a:lvl1pPr>
          </a:lstStyle>
          <a:p>
            <a:fld id="{45F0BC0F-45C1-49E1-AA7C-ADC7CFB2B8EC}" type="slidenum">
              <a:rPr lang="LID4096" smtClean="0"/>
              <a:pPr/>
              <a:t>‹#›</a:t>
            </a:fld>
            <a:endParaRPr lang="LID4096" dirty="0"/>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badi" panose="020B0604020202020204" pitchFamily="34" charset="0"/>
        <a:ea typeface="+mn-ea"/>
        <a:cs typeface="+mn-cs"/>
      </a:defRPr>
    </a:lvl1pPr>
    <a:lvl2pPr marL="457200" algn="l" defTabSz="914400" rtl="0" eaLnBrk="1" latinLnBrk="0" hangingPunct="1">
      <a:defRPr sz="1200" kern="1200">
        <a:solidFill>
          <a:schemeClr val="tx1"/>
        </a:solidFill>
        <a:latin typeface="Abadi" panose="020B0604020202020204" pitchFamily="34" charset="0"/>
        <a:ea typeface="+mn-ea"/>
        <a:cs typeface="+mn-cs"/>
      </a:defRPr>
    </a:lvl2pPr>
    <a:lvl3pPr marL="914400" algn="l" defTabSz="914400" rtl="0" eaLnBrk="1" latinLnBrk="0" hangingPunct="1">
      <a:defRPr sz="1200" kern="1200">
        <a:solidFill>
          <a:schemeClr val="tx1"/>
        </a:solidFill>
        <a:latin typeface="Abadi" panose="020B0604020202020204" pitchFamily="34" charset="0"/>
        <a:ea typeface="+mn-ea"/>
        <a:cs typeface="+mn-cs"/>
      </a:defRPr>
    </a:lvl3pPr>
    <a:lvl4pPr marL="1371600" algn="l" defTabSz="914400" rtl="0" eaLnBrk="1" latinLnBrk="0" hangingPunct="1">
      <a:defRPr sz="1200" kern="1200">
        <a:solidFill>
          <a:schemeClr val="tx1"/>
        </a:solidFill>
        <a:latin typeface="Abadi" panose="020B0604020202020204" pitchFamily="34" charset="0"/>
        <a:ea typeface="+mn-ea"/>
        <a:cs typeface="+mn-cs"/>
      </a:defRPr>
    </a:lvl4pPr>
    <a:lvl5pPr marL="1828800" algn="l" defTabSz="914400" rtl="0" eaLnBrk="1" latinLnBrk="0" hangingPunct="1">
      <a:defRPr sz="1200" kern="1200">
        <a:solidFill>
          <a:schemeClr val="tx1"/>
        </a:solidFill>
        <a:latin typeface="Abadi"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F0BC0F-45C1-49E1-AA7C-ADC7CFB2B8EC}" type="slidenum">
              <a:rPr lang="LID4096" smtClean="0"/>
              <a:pPr/>
              <a:t>1</a:t>
            </a:fld>
            <a:endParaRPr lang="LID4096" dirty="0"/>
          </a:p>
        </p:txBody>
      </p:sp>
    </p:spTree>
    <p:extLst>
      <p:ext uri="{BB962C8B-B14F-4D97-AF65-F5344CB8AC3E}">
        <p14:creationId xmlns:p14="http://schemas.microsoft.com/office/powerpoint/2010/main" val="3093932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09/14/2026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09/14/2026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09/14/2026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09/14/2026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09/14/2026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09/14/2026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09/14/2026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09/14/2026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09/14/2026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09/14/2026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09/14/2026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09/14/2026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mailto:aivanovska@tmf.bg.ac.rs" TargetMode="External"/><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jpeg"/><Relationship Id="rId10" Type="http://schemas.openxmlformats.org/officeDocument/2006/relationships/image" Target="../media/image7.jpeg"/><Relationship Id="rId4" Type="http://schemas.openxmlformats.org/officeDocument/2006/relationships/image" Target="../media/image1.png"/><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C624DC-31BD-7165-7272-ECD7E54B2563}"/>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id="{4664E66D-9ECA-4D2D-99A5-82BB6DAE0108}"/>
              </a:ext>
            </a:extLst>
          </p:cNvPr>
          <p:cNvSpPr>
            <a:spLocks noChangeArrowheads="1"/>
          </p:cNvSpPr>
          <p:nvPr/>
        </p:nvSpPr>
        <p:spPr bwMode="auto">
          <a:xfrm>
            <a:off x="-70696" y="288964"/>
            <a:ext cx="12191576" cy="783193"/>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000" b="1" cap="all" dirty="0">
                <a:solidFill>
                  <a:schemeClr val="accent5"/>
                </a:solidFill>
                <a:latin typeface="PF BeauSans Pro" panose="02000800000000020004" pitchFamily="2" charset="0"/>
                <a:cs typeface="Arial" panose="020B0604020202020204" pitchFamily="34" charset="0"/>
              </a:rPr>
              <a:t>Using natural extracts for imparting color and antioxidant </a:t>
            </a:r>
          </a:p>
          <a:p>
            <a:pPr algn="ctr"/>
            <a:r>
              <a:rPr lang="en-US" sz="2000" b="1" cap="all" dirty="0">
                <a:solidFill>
                  <a:schemeClr val="accent5"/>
                </a:solidFill>
                <a:latin typeface="PF BeauSans Pro" panose="02000800000000020004" pitchFamily="2" charset="0"/>
                <a:cs typeface="Arial" panose="020B0604020202020204" pitchFamily="34" charset="0"/>
              </a:rPr>
              <a:t>Activity to cotton, cellulose acetate, and polyamide fabrics</a:t>
            </a:r>
            <a:endParaRPr lang="en-US" sz="2000" b="1" cap="all" dirty="0">
              <a:solidFill>
                <a:schemeClr val="accent5"/>
              </a:solidFill>
              <a:highlight>
                <a:srgbClr val="FFFF00"/>
              </a:highlight>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id="{59DB8E13-B0D6-0155-E563-7BA0028420C2}"/>
              </a:ext>
            </a:extLst>
          </p:cNvPr>
          <p:cNvSpPr>
            <a:spLocks noChangeArrowheads="1"/>
          </p:cNvSpPr>
          <p:nvPr/>
        </p:nvSpPr>
        <p:spPr bwMode="auto">
          <a:xfrm>
            <a:off x="0" y="932655"/>
            <a:ext cx="12192000" cy="954107"/>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u="sng" dirty="0">
                <a:solidFill>
                  <a:srgbClr val="00CC00"/>
                </a:solidFill>
                <a:latin typeface="Arial Narrow" panose="020B0606020202030204" pitchFamily="34" charset="0"/>
                <a:cs typeface="Arial" panose="020B0604020202020204" pitchFamily="34" charset="0"/>
              </a:rPr>
              <a:t>Aleksandra Ivanovska</a:t>
            </a:r>
            <a:r>
              <a:rPr lang="en-US" sz="1400" b="1" baseline="30000" dirty="0">
                <a:solidFill>
                  <a:srgbClr val="00CC00"/>
                </a:solidFill>
                <a:latin typeface="Arial Narrow" panose="020B0606020202030204" pitchFamily="34" charset="0"/>
                <a:cs typeface="Arial" panose="020B0604020202020204" pitchFamily="34" charset="0"/>
              </a:rPr>
              <a:t>1</a:t>
            </a:r>
            <a:r>
              <a:rPr lang="en-US" sz="1400" b="1" dirty="0">
                <a:solidFill>
                  <a:srgbClr val="00CC00"/>
                </a:solidFill>
                <a:latin typeface="Arial Narrow" panose="020B0606020202030204" pitchFamily="34" charset="0"/>
                <a:cs typeface="Arial" panose="020B0604020202020204" pitchFamily="34" charset="0"/>
              </a:rPr>
              <a:t>, Jovana B</a:t>
            </a:r>
            <a:r>
              <a:rPr lang="sr-Latn-BA" sz="1400" b="1" dirty="0">
                <a:solidFill>
                  <a:srgbClr val="00CC00"/>
                </a:solidFill>
                <a:latin typeface="Arial Narrow" panose="020B0606020202030204" pitchFamily="34" charset="0"/>
                <a:cs typeface="Arial" panose="020B0604020202020204" pitchFamily="34" charset="0"/>
              </a:rPr>
              <a:t>radić</a:t>
            </a:r>
            <a:r>
              <a:rPr lang="en-US" sz="1400" b="1" baseline="30000" dirty="0">
                <a:solidFill>
                  <a:srgbClr val="00CC00"/>
                </a:solidFill>
                <a:latin typeface="Arial Narrow" panose="020B0606020202030204" pitchFamily="34" charset="0"/>
                <a:cs typeface="Arial" panose="020B0604020202020204" pitchFamily="34" charset="0"/>
              </a:rPr>
              <a:t>2</a:t>
            </a:r>
            <a:r>
              <a:rPr lang="en-US" sz="1400" b="1" dirty="0">
                <a:solidFill>
                  <a:srgbClr val="00CC00"/>
                </a:solidFill>
                <a:latin typeface="Arial Narrow" panose="020B0606020202030204" pitchFamily="34" charset="0"/>
                <a:cs typeface="Arial" panose="020B0604020202020204" pitchFamily="34" charset="0"/>
              </a:rPr>
              <a:t>, Jelena L</a:t>
            </a:r>
            <a:r>
              <a:rPr lang="sr-Latn-BA" sz="1400" b="1" dirty="0">
                <a:solidFill>
                  <a:srgbClr val="00CC00"/>
                </a:solidFill>
                <a:latin typeface="Arial Narrow" panose="020B0606020202030204" pitchFamily="34" charset="0"/>
                <a:cs typeface="Arial" panose="020B0604020202020204" pitchFamily="34" charset="0"/>
              </a:rPr>
              <a:t>ađarević</a:t>
            </a:r>
            <a:r>
              <a:rPr lang="en-US" sz="1400" b="1" baseline="30000" dirty="0">
                <a:solidFill>
                  <a:srgbClr val="00CC00"/>
                </a:solidFill>
                <a:latin typeface="Arial Narrow" panose="020B0606020202030204" pitchFamily="34" charset="0"/>
                <a:cs typeface="Arial" panose="020B0604020202020204" pitchFamily="34" charset="0"/>
              </a:rPr>
              <a:t>3</a:t>
            </a:r>
            <a:r>
              <a:rPr lang="en-US" sz="1400" b="1" dirty="0">
                <a:solidFill>
                  <a:srgbClr val="00CC00"/>
                </a:solidFill>
                <a:latin typeface="Arial Narrow" panose="020B0606020202030204" pitchFamily="34" charset="0"/>
                <a:cs typeface="Arial" panose="020B0604020202020204" pitchFamily="34" charset="0"/>
              </a:rPr>
              <a:t>, </a:t>
            </a:r>
            <a:r>
              <a:rPr lang="en-US" sz="1400" b="1" dirty="0" err="1">
                <a:solidFill>
                  <a:srgbClr val="00CC00"/>
                </a:solidFill>
                <a:latin typeface="Arial Narrow" panose="020B0606020202030204" pitchFamily="34" charset="0"/>
                <a:cs typeface="Arial" panose="020B0604020202020204" pitchFamily="34" charset="0"/>
              </a:rPr>
              <a:t>Anica</a:t>
            </a:r>
            <a:r>
              <a:rPr lang="en-US" sz="1400" b="1" dirty="0">
                <a:solidFill>
                  <a:srgbClr val="00CC00"/>
                </a:solidFill>
                <a:latin typeface="Arial Narrow" panose="020B0606020202030204" pitchFamily="34" charset="0"/>
                <a:cs typeface="Arial" panose="020B0604020202020204" pitchFamily="34" charset="0"/>
              </a:rPr>
              <a:t> P</a:t>
            </a:r>
            <a:r>
              <a:rPr lang="sr-Latn-BA" sz="1400" b="1" dirty="0">
                <a:solidFill>
                  <a:srgbClr val="00CC00"/>
                </a:solidFill>
                <a:latin typeface="Arial Narrow" panose="020B0606020202030204" pitchFamily="34" charset="0"/>
                <a:cs typeface="Arial" panose="020B0604020202020204" pitchFamily="34" charset="0"/>
              </a:rPr>
              <a:t>etrović</a:t>
            </a:r>
            <a:r>
              <a:rPr lang="en-US" sz="1400" b="1" baseline="30000" dirty="0">
                <a:solidFill>
                  <a:srgbClr val="00CC00"/>
                </a:solidFill>
                <a:latin typeface="Arial Narrow" panose="020B0606020202030204" pitchFamily="34" charset="0"/>
                <a:cs typeface="Arial" panose="020B0604020202020204" pitchFamily="34" charset="0"/>
              </a:rPr>
              <a:t>2</a:t>
            </a:r>
            <a:endParaRPr lang="en-US" sz="1400" baseline="30000" dirty="0">
              <a:solidFill>
                <a:srgbClr val="00CC00"/>
              </a:solidFill>
              <a:latin typeface="Arial Narrow" panose="020B0606020202030204" pitchFamily="34" charset="0"/>
              <a:cs typeface="Arial" panose="020B0604020202020204" pitchFamily="34" charset="0"/>
            </a:endParaRPr>
          </a:p>
          <a:p>
            <a:pPr algn="ctr"/>
            <a:r>
              <a:rPr lang="en-US" sz="1400" baseline="30000" dirty="0">
                <a:solidFill>
                  <a:srgbClr val="00CC00"/>
                </a:solidFill>
                <a:latin typeface="Arial Narrow" panose="020B0606020202030204" pitchFamily="34" charset="0"/>
                <a:cs typeface="Arial" panose="020B0604020202020204" pitchFamily="34" charset="0"/>
              </a:rPr>
              <a:t>1</a:t>
            </a:r>
            <a:r>
              <a:rPr lang="en-US" sz="1400" dirty="0">
                <a:solidFill>
                  <a:srgbClr val="00CC00"/>
                </a:solidFill>
                <a:latin typeface="Arial Narrow" panose="020B0606020202030204" pitchFamily="34" charset="0"/>
                <a:cs typeface="Arial" panose="020B0604020202020204" pitchFamily="34" charset="0"/>
              </a:rPr>
              <a:t>University of Belgrade, Innovation Center of the Faculty of Technology and Metallurgy,</a:t>
            </a:r>
            <a:r>
              <a:rPr lang="sr-Latn-BA" sz="1400" dirty="0">
                <a:solidFill>
                  <a:srgbClr val="00CC00"/>
                </a:solidFill>
                <a:latin typeface="Arial Narrow" panose="020B0606020202030204" pitchFamily="34" charset="0"/>
                <a:cs typeface="Arial" panose="020B0604020202020204" pitchFamily="34" charset="0"/>
              </a:rPr>
              <a:t> </a:t>
            </a:r>
            <a:r>
              <a:rPr lang="en-US" sz="1400" dirty="0">
                <a:solidFill>
                  <a:srgbClr val="00CC00"/>
                </a:solidFill>
                <a:latin typeface="Arial Narrow" panose="020B0606020202030204" pitchFamily="34" charset="0"/>
                <a:cs typeface="Arial" panose="020B0604020202020204" pitchFamily="34" charset="0"/>
              </a:rPr>
              <a:t>Belgrade, Serbia</a:t>
            </a:r>
            <a:r>
              <a:rPr lang="sr-Latn-BA" sz="1400" dirty="0">
                <a:solidFill>
                  <a:srgbClr val="00CC00"/>
                </a:solidFill>
                <a:latin typeface="Arial Narrow" panose="020B0606020202030204" pitchFamily="34" charset="0"/>
                <a:cs typeface="Arial" panose="020B0604020202020204" pitchFamily="34" charset="0"/>
              </a:rPr>
              <a:t> (</a:t>
            </a:r>
            <a:r>
              <a:rPr lang="sr-Latn-BA" sz="1400" dirty="0">
                <a:solidFill>
                  <a:srgbClr val="00CC00"/>
                </a:solidFill>
                <a:latin typeface="Arial Narrow" panose="020B0606020202030204" pitchFamily="34" charset="0"/>
                <a:cs typeface="Arial" panose="020B0604020202020204" pitchFamily="34" charset="0"/>
                <a:hlinkClick r:id="rId3"/>
              </a:rPr>
              <a:t>aivanovska</a:t>
            </a:r>
            <a:r>
              <a:rPr lang="en-US" sz="1400" dirty="0">
                <a:solidFill>
                  <a:srgbClr val="00CC00"/>
                </a:solidFill>
                <a:latin typeface="Arial Narrow" panose="020B0606020202030204" pitchFamily="34" charset="0"/>
                <a:cs typeface="Arial" panose="020B0604020202020204" pitchFamily="34" charset="0"/>
                <a:hlinkClick r:id="rId3"/>
              </a:rPr>
              <a:t>@tmf.bg.ac.rs</a:t>
            </a:r>
            <a:r>
              <a:rPr lang="sr-Latn-BA" sz="1400" dirty="0">
                <a:solidFill>
                  <a:srgbClr val="00CC00"/>
                </a:solidFill>
                <a:latin typeface="Arial Narrow" panose="020B0606020202030204" pitchFamily="34" charset="0"/>
                <a:cs typeface="Arial" panose="020B0604020202020204" pitchFamily="34" charset="0"/>
              </a:rPr>
              <a:t>)</a:t>
            </a:r>
            <a:r>
              <a:rPr lang="en-US" sz="1400" dirty="0">
                <a:solidFill>
                  <a:srgbClr val="00CC00"/>
                </a:solidFill>
                <a:latin typeface="Arial Narrow" panose="020B0606020202030204" pitchFamily="34" charset="0"/>
                <a:cs typeface="Arial" panose="020B0604020202020204" pitchFamily="34" charset="0"/>
              </a:rPr>
              <a:t>, </a:t>
            </a:r>
            <a:r>
              <a:rPr lang="en-US" sz="1400" baseline="30000" dirty="0">
                <a:solidFill>
                  <a:srgbClr val="00CC00"/>
                </a:solidFill>
                <a:latin typeface="Arial Narrow" panose="020B0606020202030204" pitchFamily="34" charset="0"/>
                <a:cs typeface="Arial" panose="020B0604020202020204" pitchFamily="34" charset="0"/>
              </a:rPr>
              <a:t>2</a:t>
            </a:r>
            <a:r>
              <a:rPr lang="en-US" sz="1400" dirty="0">
                <a:solidFill>
                  <a:srgbClr val="00CC00"/>
                </a:solidFill>
                <a:latin typeface="Arial Narrow" panose="020B0606020202030204" pitchFamily="34" charset="0"/>
                <a:cs typeface="Arial" panose="020B0604020202020204" pitchFamily="34" charset="0"/>
              </a:rPr>
              <a:t>University of Kragujevac, Faculty of Medical Sciences, Kragujevac, Serbia, </a:t>
            </a:r>
            <a:r>
              <a:rPr lang="en-US" sz="1400" baseline="30000" dirty="0">
                <a:solidFill>
                  <a:srgbClr val="00CC00"/>
                </a:solidFill>
                <a:latin typeface="Arial Narrow" panose="020B0606020202030204" pitchFamily="34" charset="0"/>
                <a:cs typeface="Arial" panose="020B0604020202020204" pitchFamily="34" charset="0"/>
              </a:rPr>
              <a:t>3</a:t>
            </a:r>
            <a:r>
              <a:rPr lang="en-US" sz="1400" dirty="0">
                <a:solidFill>
                  <a:srgbClr val="00CC00"/>
                </a:solidFill>
                <a:latin typeface="Arial Narrow" panose="020B0606020202030204" pitchFamily="34" charset="0"/>
                <a:cs typeface="Arial" panose="020B0604020202020204" pitchFamily="34" charset="0"/>
              </a:rPr>
              <a:t>University of Belgrade, Faculty of Technology and Metallurgy, Belgrade, Serbia </a:t>
            </a:r>
            <a:r>
              <a:rPr lang="sr-Latn-BA" sz="1400" dirty="0">
                <a:solidFill>
                  <a:srgbClr val="00CC00"/>
                </a:solidFill>
                <a:latin typeface="Arial Narrow" panose="020B0606020202030204" pitchFamily="34" charset="0"/>
                <a:cs typeface="Arial" panose="020B0604020202020204" pitchFamily="34" charset="0"/>
              </a:rPr>
              <a:t>  </a:t>
            </a:r>
          </a:p>
          <a:p>
            <a:pPr algn="ctr"/>
            <a:endParaRPr lang="en-US" sz="1400" dirty="0">
              <a:solidFill>
                <a:srgbClr val="00CC00"/>
              </a:solidFill>
              <a:latin typeface="Arial Narrow" panose="020B0606020202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A49D361-1B43-0014-D9D6-00A7F60D792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9" name="Rectangle 8">
            <a:extLst>
              <a:ext uri="{FF2B5EF4-FFF2-40B4-BE49-F238E27FC236}">
                <a16:creationId xmlns:a16="http://schemas.microsoft.com/office/drawing/2014/main" id="{AF983C78-825F-D2EE-6074-02B63FBBE150}"/>
              </a:ext>
            </a:extLst>
          </p:cNvPr>
          <p:cNvSpPr/>
          <p:nvPr/>
        </p:nvSpPr>
        <p:spPr>
          <a:xfrm>
            <a:off x="64168" y="2109027"/>
            <a:ext cx="12056711" cy="639029"/>
          </a:xfrm>
          <a:prstGeom prst="rect">
            <a:avLst/>
          </a:prstGeom>
          <a:solidFill>
            <a:schemeClr val="bg1"/>
          </a:solidFill>
          <a:ln>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tx1"/>
                </a:solidFill>
                <a:latin typeface="Arial Narrow" panose="020B0606020202030204" pitchFamily="34" charset="0"/>
              </a:rPr>
              <a:t>Natural extracts derived from sustainable sources have emerged as compelling candidates for fabric functionalization and dyeing owing to the presence of colored bioactive compounds with inherent antioxidant activity. This study aims to evaluate the potential of </a:t>
            </a:r>
            <a:r>
              <a:rPr lang="en-US" sz="1400" i="1" dirty="0">
                <a:solidFill>
                  <a:schemeClr val="tx1"/>
                </a:solidFill>
                <a:latin typeface="Arial Narrow" panose="020B0606020202030204" pitchFamily="34" charset="0"/>
              </a:rPr>
              <a:t>Potentilla </a:t>
            </a:r>
            <a:r>
              <a:rPr lang="en-US" sz="1400" i="1" dirty="0" err="1">
                <a:solidFill>
                  <a:schemeClr val="tx1"/>
                </a:solidFill>
                <a:latin typeface="Arial Narrow" panose="020B0606020202030204" pitchFamily="34" charset="0"/>
              </a:rPr>
              <a:t>erecta</a:t>
            </a:r>
            <a:r>
              <a:rPr lang="en-US" sz="1400" dirty="0">
                <a:solidFill>
                  <a:schemeClr val="tx1"/>
                </a:solidFill>
                <a:latin typeface="Arial Narrow" panose="020B0606020202030204" pitchFamily="34" charset="0"/>
              </a:rPr>
              <a:t> L., </a:t>
            </a:r>
            <a:r>
              <a:rPr lang="en-US" sz="1400" i="1" dirty="0" err="1">
                <a:solidFill>
                  <a:schemeClr val="tx1"/>
                </a:solidFill>
                <a:latin typeface="Arial Narrow" panose="020B0606020202030204" pitchFamily="34" charset="0"/>
              </a:rPr>
              <a:t>Galium</a:t>
            </a:r>
            <a:r>
              <a:rPr lang="en-US" sz="1400" i="1" dirty="0">
                <a:solidFill>
                  <a:schemeClr val="tx1"/>
                </a:solidFill>
                <a:latin typeface="Arial Narrow" panose="020B0606020202030204" pitchFamily="34" charset="0"/>
              </a:rPr>
              <a:t> verum</a:t>
            </a:r>
            <a:r>
              <a:rPr lang="en-US" sz="1400" dirty="0">
                <a:solidFill>
                  <a:schemeClr val="tx1"/>
                </a:solidFill>
                <a:latin typeface="Arial Narrow" panose="020B0606020202030204" pitchFamily="34" charset="0"/>
              </a:rPr>
              <a:t> L. and </a:t>
            </a:r>
            <a:r>
              <a:rPr lang="en-US" sz="1400" i="1" dirty="0">
                <a:solidFill>
                  <a:schemeClr val="tx1"/>
                </a:solidFill>
                <a:latin typeface="Arial Narrow" panose="020B0606020202030204" pitchFamily="34" charset="0"/>
              </a:rPr>
              <a:t>Melilotus officinalis</a:t>
            </a:r>
            <a:r>
              <a:rPr lang="en-US" sz="1400" dirty="0">
                <a:solidFill>
                  <a:schemeClr val="tx1"/>
                </a:solidFill>
                <a:latin typeface="Arial Narrow" panose="020B0606020202030204" pitchFamily="34" charset="0"/>
              </a:rPr>
              <a:t> L. ethanol extracts for simultaneous dyeing and functionalization of cotton, cellulose acetate, and polyamide fabrics.</a:t>
            </a:r>
          </a:p>
        </p:txBody>
      </p:sp>
      <p:sp>
        <p:nvSpPr>
          <p:cNvPr id="10" name="AutoShape 10">
            <a:extLst>
              <a:ext uri="{FF2B5EF4-FFF2-40B4-BE49-F238E27FC236}">
                <a16:creationId xmlns:a16="http://schemas.microsoft.com/office/drawing/2014/main" id="{88E02A52-A596-E72A-8F10-72B0EF929C0D}"/>
              </a:ext>
            </a:extLst>
          </p:cNvPr>
          <p:cNvSpPr>
            <a:spLocks noChangeArrowheads="1"/>
          </p:cNvSpPr>
          <p:nvPr/>
        </p:nvSpPr>
        <p:spPr bwMode="auto">
          <a:xfrm>
            <a:off x="64168" y="1637542"/>
            <a:ext cx="12056712" cy="442674"/>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000" b="1">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endParaRPr lang="en-US" altLang="sl-SI" sz="20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endParaRPr>
          </a:p>
        </p:txBody>
      </p:sp>
      <p:cxnSp>
        <p:nvCxnSpPr>
          <p:cNvPr id="14" name="Straight Connector 13">
            <a:extLst>
              <a:ext uri="{FF2B5EF4-FFF2-40B4-BE49-F238E27FC236}">
                <a16:creationId xmlns:a16="http://schemas.microsoft.com/office/drawing/2014/main" id="{84F0C9A7-8345-AF2F-FA4B-C524DC2F0A88}"/>
              </a:ext>
            </a:extLst>
          </p:cNvPr>
          <p:cNvCxnSpPr>
            <a:cxnSpLocks/>
          </p:cNvCxnSpPr>
          <p:nvPr/>
        </p:nvCxnSpPr>
        <p:spPr>
          <a:xfrm>
            <a:off x="4025180" y="2941510"/>
            <a:ext cx="30691" cy="3769684"/>
          </a:xfrm>
          <a:prstGeom prst="line">
            <a:avLst/>
          </a:prstGeom>
          <a:ln>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F6E72ACA-5BF0-C5B7-0DF2-AEAF1C81FF9D}"/>
              </a:ext>
            </a:extLst>
          </p:cNvPr>
          <p:cNvSpPr/>
          <p:nvPr/>
        </p:nvSpPr>
        <p:spPr>
          <a:xfrm>
            <a:off x="64170" y="2777466"/>
            <a:ext cx="3912655" cy="259542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br>
              <a:rPr lang="en-US" sz="1400" dirty="0">
                <a:solidFill>
                  <a:schemeClr val="tx1"/>
                </a:solidFill>
                <a:latin typeface="Arial Narrow" panose="020B0606020202030204" pitchFamily="34" charset="0"/>
              </a:rPr>
            </a:br>
            <a:endParaRPr lang="en-US" sz="1400" dirty="0">
              <a:solidFill>
                <a:schemeClr val="tx1"/>
              </a:solidFill>
              <a:latin typeface="Arial Narrow" panose="020B0606020202030204" pitchFamily="34" charset="0"/>
            </a:endParaRPr>
          </a:p>
          <a:p>
            <a:pPr algn="ctr"/>
            <a:r>
              <a:rPr lang="en-US" sz="1400" dirty="0">
                <a:solidFill>
                  <a:schemeClr val="tx1"/>
                </a:solidFill>
                <a:latin typeface="Arial Narrow" panose="020B0606020202030204" pitchFamily="34" charset="0"/>
              </a:rPr>
              <a:t>An ultrasound-assisted extraction of bioactive compounds from </a:t>
            </a:r>
            <a:r>
              <a:rPr lang="en-US" sz="1400" i="1" dirty="0">
                <a:solidFill>
                  <a:schemeClr val="tx1"/>
                </a:solidFill>
                <a:latin typeface="Arial Narrow" panose="020B0606020202030204" pitchFamily="34" charset="0"/>
              </a:rPr>
              <a:t>Potentilla </a:t>
            </a:r>
            <a:r>
              <a:rPr lang="en-US" sz="1400" i="1" dirty="0" err="1">
                <a:solidFill>
                  <a:schemeClr val="tx1"/>
                </a:solidFill>
                <a:latin typeface="Arial Narrow" panose="020B0606020202030204" pitchFamily="34" charset="0"/>
              </a:rPr>
              <a:t>erecta</a:t>
            </a:r>
            <a:r>
              <a:rPr lang="en-US" sz="1400" dirty="0">
                <a:solidFill>
                  <a:schemeClr val="tx1"/>
                </a:solidFill>
                <a:latin typeface="Arial Narrow" panose="020B0606020202030204" pitchFamily="34" charset="0"/>
              </a:rPr>
              <a:t> L., </a:t>
            </a:r>
            <a:r>
              <a:rPr lang="en-US" sz="1400" i="1" dirty="0" err="1">
                <a:solidFill>
                  <a:schemeClr val="tx1"/>
                </a:solidFill>
                <a:latin typeface="Arial Narrow" panose="020B0606020202030204" pitchFamily="34" charset="0"/>
              </a:rPr>
              <a:t>Galium</a:t>
            </a:r>
            <a:r>
              <a:rPr lang="en-US" sz="1400" i="1" dirty="0">
                <a:solidFill>
                  <a:schemeClr val="tx1"/>
                </a:solidFill>
                <a:latin typeface="Arial Narrow" panose="020B0606020202030204" pitchFamily="34" charset="0"/>
              </a:rPr>
              <a:t> verum</a:t>
            </a:r>
            <a:r>
              <a:rPr lang="en-US" sz="1400" dirty="0">
                <a:solidFill>
                  <a:schemeClr val="tx1"/>
                </a:solidFill>
                <a:latin typeface="Arial Narrow" panose="020B0606020202030204" pitchFamily="34" charset="0"/>
              </a:rPr>
              <a:t> L. and </a:t>
            </a:r>
            <a:r>
              <a:rPr lang="en-US" sz="1400" i="1" dirty="0">
                <a:solidFill>
                  <a:schemeClr val="tx1"/>
                </a:solidFill>
                <a:latin typeface="Arial Narrow" panose="020B0606020202030204" pitchFamily="34" charset="0"/>
              </a:rPr>
              <a:t>Melilotus officinalis</a:t>
            </a:r>
            <a:r>
              <a:rPr lang="en-US" sz="1400" dirty="0">
                <a:solidFill>
                  <a:schemeClr val="tx1"/>
                </a:solidFill>
                <a:latin typeface="Arial Narrow" panose="020B0606020202030204" pitchFamily="34" charset="0"/>
              </a:rPr>
              <a:t> L. was conducted with 70% ethanol at 60 °C for 30 min. Prepared extracts were used for the functionalization of cotton, cellulose acetate and polyamide fabrics (24 h at 40 °C). Fabric color coordinates (L, a*, b*) and extract and fabric antioxidant activity (ABTS method) were determined spectrophotometrically. The release of bioactive compounds from fabrics in a physiological saline solution was monitored for 24 h at 37 °C. </a:t>
            </a:r>
          </a:p>
          <a:p>
            <a:pPr algn="ctr"/>
            <a:endParaRPr lang="en-US" sz="1400" dirty="0">
              <a:solidFill>
                <a:schemeClr val="tx1"/>
              </a:solidFill>
              <a:latin typeface="Arial Narrow" panose="020B0606020202030204" pitchFamily="34" charset="0"/>
              <a:cs typeface="Arial"/>
            </a:endParaRPr>
          </a:p>
        </p:txBody>
      </p:sp>
      <p:sp>
        <p:nvSpPr>
          <p:cNvPr id="17" name="Rectangle 16">
            <a:extLst>
              <a:ext uri="{FF2B5EF4-FFF2-40B4-BE49-F238E27FC236}">
                <a16:creationId xmlns:a16="http://schemas.microsoft.com/office/drawing/2014/main" id="{98B52389-C1B3-9B2F-0B80-EBC5AFE3640A}"/>
              </a:ext>
            </a:extLst>
          </p:cNvPr>
          <p:cNvSpPr/>
          <p:nvPr/>
        </p:nvSpPr>
        <p:spPr>
          <a:xfrm>
            <a:off x="177757" y="2713130"/>
            <a:ext cx="1681984" cy="369332"/>
          </a:xfrm>
          <a:prstGeom prst="rect">
            <a:avLst/>
          </a:prstGeom>
        </p:spPr>
        <p:txBody>
          <a:bodyPr wrap="square">
            <a:spAutoFit/>
          </a:bodyPr>
          <a:lstStyle/>
          <a:p>
            <a:r>
              <a:rPr lang="en-US" dirty="0">
                <a:solidFill>
                  <a:srgbClr val="660066"/>
                </a:solidFill>
                <a:latin typeface="PF BeauSans Pro" panose="02000800000000020004" pitchFamily="2" charset="0"/>
                <a:ea typeface="Calibri" panose="020F0502020204030204" pitchFamily="34" charset="0"/>
              </a:rPr>
              <a:t>Experimental</a:t>
            </a:r>
            <a:endParaRPr lang="en-US" dirty="0">
              <a:solidFill>
                <a:srgbClr val="660066"/>
              </a:solidFill>
              <a:latin typeface="PF BeauSans Pro" panose="02000800000000020004" pitchFamily="2" charset="0"/>
            </a:endParaRPr>
          </a:p>
        </p:txBody>
      </p:sp>
      <p:sp>
        <p:nvSpPr>
          <p:cNvPr id="22" name="Rectangle 21">
            <a:extLst>
              <a:ext uri="{FF2B5EF4-FFF2-40B4-BE49-F238E27FC236}">
                <a16:creationId xmlns:a16="http://schemas.microsoft.com/office/drawing/2014/main" id="{952BC59B-207E-AF3C-59E7-965C6F4DF48C}"/>
              </a:ext>
            </a:extLst>
          </p:cNvPr>
          <p:cNvSpPr/>
          <p:nvPr/>
        </p:nvSpPr>
        <p:spPr>
          <a:xfrm>
            <a:off x="64169" y="5403273"/>
            <a:ext cx="3912655" cy="136691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400" dirty="0">
              <a:solidFill>
                <a:schemeClr val="tx1"/>
              </a:solidFill>
              <a:highlight>
                <a:srgbClr val="FFFF00"/>
              </a:highlight>
              <a:latin typeface="Arial Narrow" panose="020B0606020202030204" pitchFamily="34" charset="0"/>
            </a:endParaRPr>
          </a:p>
          <a:p>
            <a:pPr algn="ctr"/>
            <a:r>
              <a:rPr lang="en-US" sz="1400" dirty="0">
                <a:solidFill>
                  <a:schemeClr val="tx1"/>
                </a:solidFill>
                <a:latin typeface="Arial Narrow" panose="020B0606020202030204" pitchFamily="34" charset="0"/>
              </a:rPr>
              <a:t>All studied extracts impart good to excellent antioxidant activity to examined fabrics. </a:t>
            </a:r>
            <a:r>
              <a:rPr lang="en-US" sz="1400" i="1" dirty="0">
                <a:solidFill>
                  <a:schemeClr val="tx1"/>
                </a:solidFill>
                <a:latin typeface="Arial Narrow" panose="020B0606020202030204" pitchFamily="34" charset="0"/>
              </a:rPr>
              <a:t>Potentilla </a:t>
            </a:r>
            <a:r>
              <a:rPr lang="en-US" sz="1400" i="1" dirty="0" err="1">
                <a:solidFill>
                  <a:schemeClr val="tx1"/>
                </a:solidFill>
                <a:latin typeface="Arial Narrow" panose="020B0606020202030204" pitchFamily="34" charset="0"/>
              </a:rPr>
              <a:t>erecta</a:t>
            </a:r>
            <a:r>
              <a:rPr lang="en-US" sz="1400" dirty="0">
                <a:solidFill>
                  <a:schemeClr val="tx1"/>
                </a:solidFill>
                <a:latin typeface="Arial Narrow" panose="020B0606020202030204" pitchFamily="34" charset="0"/>
              </a:rPr>
              <a:t> L. has an affinity for dyeing fabrics, while cotton functionalized with this extract demonstrated the highest release of bioactive compounds, making it suitable for wound dressing. </a:t>
            </a:r>
          </a:p>
        </p:txBody>
      </p:sp>
      <p:sp>
        <p:nvSpPr>
          <p:cNvPr id="23" name="Rectangle 22">
            <a:extLst>
              <a:ext uri="{FF2B5EF4-FFF2-40B4-BE49-F238E27FC236}">
                <a16:creationId xmlns:a16="http://schemas.microsoft.com/office/drawing/2014/main" id="{FD024CFC-F363-B55E-6E5F-FB1CD77B41F7}"/>
              </a:ext>
            </a:extLst>
          </p:cNvPr>
          <p:cNvSpPr/>
          <p:nvPr/>
        </p:nvSpPr>
        <p:spPr>
          <a:xfrm>
            <a:off x="64168" y="5372886"/>
            <a:ext cx="1527982" cy="369332"/>
          </a:xfrm>
          <a:prstGeom prst="rect">
            <a:avLst/>
          </a:prstGeom>
        </p:spPr>
        <p:txBody>
          <a:bodyPr wrap="none">
            <a:spAutoFit/>
          </a:bodyPr>
          <a:lstStyle/>
          <a:p>
            <a:r>
              <a:rPr lang="en-US" dirty="0">
                <a:solidFill>
                  <a:srgbClr val="00CC00"/>
                </a:solidFill>
                <a:latin typeface="PF BeauSans Pro" panose="02000800000000020004" pitchFamily="2" charset="0"/>
                <a:ea typeface="Calibri" panose="020F0502020204030204" pitchFamily="34" charset="0"/>
              </a:rPr>
              <a:t>Conclusions</a:t>
            </a:r>
            <a:endParaRPr lang="en-US" dirty="0">
              <a:solidFill>
                <a:srgbClr val="00CC00"/>
              </a:solidFill>
              <a:latin typeface="PF BeauSans Pro" panose="02000800000000020004" pitchFamily="2" charset="0"/>
            </a:endParaRPr>
          </a:p>
        </p:txBody>
      </p:sp>
      <p:sp>
        <p:nvSpPr>
          <p:cNvPr id="24" name="Rectangle 23">
            <a:extLst>
              <a:ext uri="{FF2B5EF4-FFF2-40B4-BE49-F238E27FC236}">
                <a16:creationId xmlns:a16="http://schemas.microsoft.com/office/drawing/2014/main" id="{FC1ABC05-DAF2-8CE6-DE62-C8AEF4101D5A}"/>
              </a:ext>
            </a:extLst>
          </p:cNvPr>
          <p:cNvSpPr/>
          <p:nvPr/>
        </p:nvSpPr>
        <p:spPr>
          <a:xfrm>
            <a:off x="4121908" y="2824592"/>
            <a:ext cx="8070091" cy="39456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schemeClr val="tx1"/>
              </a:solidFill>
              <a:highlight>
                <a:srgbClr val="FFFF00"/>
              </a:highlight>
              <a:latin typeface="Arial Narrow" panose="020B0606020202030204" pitchFamily="34" charset="0"/>
            </a:endParaRPr>
          </a:p>
        </p:txBody>
      </p:sp>
      <p:sp>
        <p:nvSpPr>
          <p:cNvPr id="25" name="Rectangle 24">
            <a:extLst>
              <a:ext uri="{FF2B5EF4-FFF2-40B4-BE49-F238E27FC236}">
                <a16:creationId xmlns:a16="http://schemas.microsoft.com/office/drawing/2014/main" id="{67720194-03DF-E99C-4E34-32A3E6D0C24C}"/>
              </a:ext>
            </a:extLst>
          </p:cNvPr>
          <p:cNvSpPr/>
          <p:nvPr/>
        </p:nvSpPr>
        <p:spPr>
          <a:xfrm>
            <a:off x="6997118" y="2758639"/>
            <a:ext cx="2723823" cy="369332"/>
          </a:xfrm>
          <a:prstGeom prst="rect">
            <a:avLst/>
          </a:prstGeom>
        </p:spPr>
        <p:txBody>
          <a:bodyPr wrap="none">
            <a:spAutoFit/>
          </a:bodyPr>
          <a:lstStyle/>
          <a:p>
            <a:r>
              <a:rPr lang="en-US" dirty="0">
                <a:solidFill>
                  <a:srgbClr val="00CC00"/>
                </a:solidFill>
                <a:latin typeface="PF BeauSans Pro" panose="02000800000000020004" pitchFamily="2" charset="0"/>
                <a:ea typeface="Calibri" panose="020F0502020204030204" pitchFamily="34" charset="0"/>
              </a:rPr>
              <a:t>Results and discussion</a:t>
            </a:r>
            <a:endParaRPr lang="en-US" dirty="0">
              <a:solidFill>
                <a:srgbClr val="00CC00"/>
              </a:solidFill>
              <a:latin typeface="PF BeauSans Pro" panose="02000800000000020004" pitchFamily="2" charset="0"/>
            </a:endParaRPr>
          </a:p>
        </p:txBody>
      </p:sp>
      <p:sp>
        <p:nvSpPr>
          <p:cNvPr id="26" name="Rectangle 25">
            <a:extLst>
              <a:ext uri="{FF2B5EF4-FFF2-40B4-BE49-F238E27FC236}">
                <a16:creationId xmlns:a16="http://schemas.microsoft.com/office/drawing/2014/main" id="{26B2E2B0-8BEE-6E48-FBD0-63FB6F2F4572}"/>
              </a:ext>
            </a:extLst>
          </p:cNvPr>
          <p:cNvSpPr/>
          <p:nvPr/>
        </p:nvSpPr>
        <p:spPr>
          <a:xfrm>
            <a:off x="10719626" y="2962301"/>
            <a:ext cx="1420157" cy="1888836"/>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200" dirty="0">
              <a:solidFill>
                <a:schemeClr val="tx1"/>
              </a:solidFill>
              <a:latin typeface="Arial Narrow" panose="020B0606020202030204" pitchFamily="34" charset="0"/>
            </a:endParaRPr>
          </a:p>
          <a:p>
            <a:pPr algn="ctr"/>
            <a:r>
              <a:rPr lang="en-US" sz="1200" dirty="0">
                <a:solidFill>
                  <a:schemeClr val="tx1"/>
                </a:solidFill>
                <a:latin typeface="Arial Narrow" panose="020B0606020202030204" pitchFamily="34" charset="0"/>
              </a:rPr>
              <a:t>This work was supported by the Ministry of Science, Technological Development and Innovation of the Republic of Serbia (Contract No. 451-03-33/2026-03/200287)</a:t>
            </a:r>
            <a:endParaRPr lang="en-US" sz="1200" dirty="0">
              <a:solidFill>
                <a:schemeClr val="tx1"/>
              </a:solidFill>
              <a:highlight>
                <a:srgbClr val="FFFF00"/>
              </a:highlight>
              <a:latin typeface="Arial Narrow" panose="020B0606020202030204" pitchFamily="34" charset="0"/>
            </a:endParaRPr>
          </a:p>
        </p:txBody>
      </p:sp>
      <p:sp>
        <p:nvSpPr>
          <p:cNvPr id="27" name="Rectangle 26">
            <a:extLst>
              <a:ext uri="{FF2B5EF4-FFF2-40B4-BE49-F238E27FC236}">
                <a16:creationId xmlns:a16="http://schemas.microsoft.com/office/drawing/2014/main" id="{F5D6ACD2-6AED-89EA-1EC0-412A4FF35E61}"/>
              </a:ext>
            </a:extLst>
          </p:cNvPr>
          <p:cNvSpPr/>
          <p:nvPr/>
        </p:nvSpPr>
        <p:spPr>
          <a:xfrm>
            <a:off x="10652845" y="2961549"/>
            <a:ext cx="1556836" cy="276999"/>
          </a:xfrm>
          <a:prstGeom prst="rect">
            <a:avLst/>
          </a:prstGeom>
        </p:spPr>
        <p:txBody>
          <a:bodyPr wrap="none">
            <a:spAutoFit/>
          </a:bodyPr>
          <a:lstStyle/>
          <a:p>
            <a:r>
              <a:rPr lang="en-US" sz="1200" dirty="0">
                <a:solidFill>
                  <a:srgbClr val="660066"/>
                </a:solidFill>
                <a:latin typeface="PF BeauSans Pro" panose="02000800000000020004" pitchFamily="2" charset="0"/>
                <a:ea typeface="Calibri" panose="020F0502020204030204" pitchFamily="34" charset="0"/>
              </a:rPr>
              <a:t>Acknowledgement</a:t>
            </a:r>
          </a:p>
        </p:txBody>
      </p:sp>
      <p:sp>
        <p:nvSpPr>
          <p:cNvPr id="28" name="Rectangle: Rounded Corners 27">
            <a:extLst>
              <a:ext uri="{FF2B5EF4-FFF2-40B4-BE49-F238E27FC236}">
                <a16:creationId xmlns:a16="http://schemas.microsoft.com/office/drawing/2014/main" id="{9BD0ABDC-93B8-7986-7BC0-EF311A146136}"/>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p:pic>
        <p:nvPicPr>
          <p:cNvPr id="1026" name="Picture 2">
            <a:extLst>
              <a:ext uri="{FF2B5EF4-FFF2-40B4-BE49-F238E27FC236}">
                <a16:creationId xmlns:a16="http://schemas.microsoft.com/office/drawing/2014/main" id="{A29ADC04-5B48-4D8E-ACB3-5854CC9D31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531" t="7730" r="13638" b="1044"/>
          <a:stretch>
            <a:fillRect/>
          </a:stretch>
        </p:blipFill>
        <p:spPr bwMode="auto">
          <a:xfrm>
            <a:off x="4132765" y="3063462"/>
            <a:ext cx="1805203"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975946FE-B872-4292-91A5-A8794F0180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7875" t="12160" r="3673" b="1193"/>
          <a:stretch>
            <a:fillRect/>
          </a:stretch>
        </p:blipFill>
        <p:spPr bwMode="auto">
          <a:xfrm>
            <a:off x="6083919" y="3063462"/>
            <a:ext cx="222995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D99526EB-E969-4646-BD3C-BF6865ABAB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7201" t="10966" r="13498" b="4622"/>
          <a:stretch>
            <a:fillRect/>
          </a:stretch>
        </p:blipFill>
        <p:spPr bwMode="auto">
          <a:xfrm>
            <a:off x="6037803" y="4950096"/>
            <a:ext cx="201757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a:extLst>
              <a:ext uri="{FF2B5EF4-FFF2-40B4-BE49-F238E27FC236}">
                <a16:creationId xmlns:a16="http://schemas.microsoft.com/office/drawing/2014/main" id="{447B8378-9620-43AD-AF29-4FD6EA4639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7211" t="10628" r="13374" b="4622"/>
          <a:stretch>
            <a:fillRect/>
          </a:stretch>
        </p:blipFill>
        <p:spPr bwMode="auto">
          <a:xfrm>
            <a:off x="10069421" y="4949725"/>
            <a:ext cx="201757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a:extLst>
              <a:ext uri="{FF2B5EF4-FFF2-40B4-BE49-F238E27FC236}">
                <a16:creationId xmlns:a16="http://schemas.microsoft.com/office/drawing/2014/main" id="{36A44B11-0248-42CA-8F4E-0F6564B78FA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6932" t="9760" r="11662" b="4962"/>
          <a:stretch>
            <a:fillRect/>
          </a:stretch>
        </p:blipFill>
        <p:spPr bwMode="auto">
          <a:xfrm>
            <a:off x="4063208" y="4947707"/>
            <a:ext cx="210959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30">
            <a:extLst>
              <a:ext uri="{FF2B5EF4-FFF2-40B4-BE49-F238E27FC236}">
                <a16:creationId xmlns:a16="http://schemas.microsoft.com/office/drawing/2014/main" id="{1B8D6AFE-1F1C-4975-939F-C8CB9B49CF38}"/>
              </a:ext>
            </a:extLst>
          </p:cNvPr>
          <p:cNvSpPr txBox="1"/>
          <p:nvPr/>
        </p:nvSpPr>
        <p:spPr>
          <a:xfrm>
            <a:off x="3934744" y="4671099"/>
            <a:ext cx="2366518" cy="246221"/>
          </a:xfrm>
          <a:prstGeom prst="rect">
            <a:avLst/>
          </a:prstGeom>
          <a:noFill/>
        </p:spPr>
        <p:txBody>
          <a:bodyPr wrap="square">
            <a:spAutoFit/>
          </a:bodyPr>
          <a:lstStyle/>
          <a:p>
            <a:pPr marL="0" marR="0" algn="ctr">
              <a:spcBef>
                <a:spcPts val="300"/>
              </a:spcBef>
              <a:spcAft>
                <a:spcPts val="600"/>
              </a:spcAft>
            </a:pPr>
            <a:r>
              <a:rPr lang="en-US" sz="1000" dirty="0">
                <a:effectLst/>
                <a:latin typeface="Arial Narrow" panose="020B0606020202030204" pitchFamily="34" charset="0"/>
                <a:ea typeface="Times New Roman" panose="02020603050405020304" pitchFamily="18" charset="0"/>
              </a:rPr>
              <a:t>Figure 1 Antioxidant activity of extracts </a:t>
            </a:r>
          </a:p>
        </p:txBody>
      </p:sp>
      <p:sp>
        <p:nvSpPr>
          <p:cNvPr id="33" name="TextBox 32">
            <a:extLst>
              <a:ext uri="{FF2B5EF4-FFF2-40B4-BE49-F238E27FC236}">
                <a16:creationId xmlns:a16="http://schemas.microsoft.com/office/drawing/2014/main" id="{550E307D-2894-4421-83A0-C548502E510B}"/>
              </a:ext>
            </a:extLst>
          </p:cNvPr>
          <p:cNvSpPr txBox="1"/>
          <p:nvPr/>
        </p:nvSpPr>
        <p:spPr>
          <a:xfrm>
            <a:off x="5979973" y="4674734"/>
            <a:ext cx="2593504" cy="246221"/>
          </a:xfrm>
          <a:prstGeom prst="rect">
            <a:avLst/>
          </a:prstGeom>
          <a:noFill/>
        </p:spPr>
        <p:txBody>
          <a:bodyPr wrap="square">
            <a:spAutoFit/>
          </a:bodyPr>
          <a:lstStyle/>
          <a:p>
            <a:pPr marL="0" marR="0" algn="ctr">
              <a:spcBef>
                <a:spcPts val="300"/>
              </a:spcBef>
              <a:spcAft>
                <a:spcPts val="600"/>
              </a:spcAft>
            </a:pPr>
            <a:r>
              <a:rPr lang="en-US" sz="1000" dirty="0">
                <a:effectLst/>
                <a:latin typeface="Arial Narrow" panose="020B0606020202030204" pitchFamily="34" charset="0"/>
                <a:ea typeface="Times New Roman" panose="02020603050405020304" pitchFamily="18" charset="0"/>
              </a:rPr>
              <a:t>Figure 2 Antioxidant activity of fabrics</a:t>
            </a:r>
          </a:p>
        </p:txBody>
      </p:sp>
      <p:sp>
        <p:nvSpPr>
          <p:cNvPr id="35" name="TextBox 34">
            <a:extLst>
              <a:ext uri="{FF2B5EF4-FFF2-40B4-BE49-F238E27FC236}">
                <a16:creationId xmlns:a16="http://schemas.microsoft.com/office/drawing/2014/main" id="{0AB76B72-5A0A-4717-8881-79493E56D946}"/>
              </a:ext>
            </a:extLst>
          </p:cNvPr>
          <p:cNvSpPr txBox="1"/>
          <p:nvPr/>
        </p:nvSpPr>
        <p:spPr>
          <a:xfrm>
            <a:off x="4104226" y="6568666"/>
            <a:ext cx="7130803" cy="246221"/>
          </a:xfrm>
          <a:prstGeom prst="rect">
            <a:avLst/>
          </a:prstGeom>
          <a:noFill/>
        </p:spPr>
        <p:txBody>
          <a:bodyPr wrap="square">
            <a:spAutoFit/>
          </a:bodyPr>
          <a:lstStyle/>
          <a:p>
            <a:pPr marL="0" marR="0" algn="ctr">
              <a:spcBef>
                <a:spcPts val="300"/>
              </a:spcBef>
              <a:spcAft>
                <a:spcPts val="600"/>
              </a:spcAft>
            </a:pPr>
            <a:r>
              <a:rPr lang="en-US" sz="1000" dirty="0">
                <a:effectLst/>
                <a:latin typeface="Arial Narrow" panose="020B0606020202030204" pitchFamily="34" charset="0"/>
                <a:ea typeface="Times New Roman" panose="02020603050405020304" pitchFamily="18" charset="0"/>
              </a:rPr>
              <a:t>Figure 3 UV-Vis absorption spectra of a) </a:t>
            </a:r>
            <a:r>
              <a:rPr lang="en-US" sz="1000" dirty="0">
                <a:latin typeface="Arial Narrow" panose="020B0606020202030204" pitchFamily="34" charset="0"/>
                <a:ea typeface="Times New Roman" panose="02020603050405020304" pitchFamily="18" charset="0"/>
              </a:rPr>
              <a:t>extracts</a:t>
            </a:r>
            <a:r>
              <a:rPr lang="en-US" sz="1000" dirty="0">
                <a:effectLst/>
                <a:latin typeface="Arial Narrow" panose="020B0606020202030204" pitchFamily="34" charset="0"/>
                <a:ea typeface="Times New Roman" panose="02020603050405020304" pitchFamily="18" charset="0"/>
              </a:rPr>
              <a:t> and b-d) release of bioactive compounds from functionalized cotton, cellulose acetate, and polyamide</a:t>
            </a:r>
          </a:p>
        </p:txBody>
      </p:sp>
      <p:pic>
        <p:nvPicPr>
          <p:cNvPr id="1029" name="Picture 5">
            <a:extLst>
              <a:ext uri="{FF2B5EF4-FFF2-40B4-BE49-F238E27FC236}">
                <a16:creationId xmlns:a16="http://schemas.microsoft.com/office/drawing/2014/main" id="{1D4D08D1-5D70-4321-BB02-ACD0C74CE38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7298" t="10670" r="13222" b="5057"/>
          <a:stretch>
            <a:fillRect/>
          </a:stretch>
        </p:blipFill>
        <p:spPr bwMode="auto">
          <a:xfrm>
            <a:off x="8052985" y="4948312"/>
            <a:ext cx="2017579"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9">
            <a:extLst>
              <a:ext uri="{FF2B5EF4-FFF2-40B4-BE49-F238E27FC236}">
                <a16:creationId xmlns:a16="http://schemas.microsoft.com/office/drawing/2014/main" id="{4B91E3C5-FA5D-41DB-B781-212F03E26F7A}"/>
              </a:ext>
            </a:extLst>
          </p:cNvPr>
          <p:cNvSpPr>
            <a:spLocks noChangeArrowheads="1"/>
          </p:cNvSpPr>
          <p:nvPr/>
        </p:nvSpPr>
        <p:spPr bwMode="auto">
          <a:xfrm>
            <a:off x="7970319" y="3045586"/>
            <a:ext cx="2708382" cy="453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65010" tIns="76176" rIns="0" bIns="38088" numCol="1" anchor="ctr" anchorCtr="0" compatLnSpc="1">
            <a:prstTxWarp prst="textNoShape">
              <a:avLst/>
            </a:prstTxWarp>
            <a:spAutoFit/>
          </a:bodyPr>
          <a:lstStyle>
            <a:lvl1pPr eaLnBrk="0" fontAlgn="base" hangingPunct="0">
              <a:spcBef>
                <a:spcPct val="0"/>
              </a:spcBef>
              <a:spcAft>
                <a:spcPct val="0"/>
              </a:spcAft>
              <a:tabLst>
                <a:tab pos="314325" algn="dec"/>
              </a:tabLst>
              <a:defRPr>
                <a:solidFill>
                  <a:schemeClr val="tx1"/>
                </a:solidFill>
                <a:latin typeface="Arial" panose="020B0604020202020204" pitchFamily="34" charset="0"/>
              </a:defRPr>
            </a:lvl1pPr>
            <a:lvl2pPr eaLnBrk="0" fontAlgn="base" hangingPunct="0">
              <a:spcBef>
                <a:spcPct val="0"/>
              </a:spcBef>
              <a:spcAft>
                <a:spcPct val="0"/>
              </a:spcAft>
              <a:tabLst>
                <a:tab pos="314325" algn="dec"/>
              </a:tabLst>
              <a:defRPr>
                <a:solidFill>
                  <a:schemeClr val="tx1"/>
                </a:solidFill>
                <a:latin typeface="Arial" panose="020B0604020202020204" pitchFamily="34" charset="0"/>
              </a:defRPr>
            </a:lvl2pPr>
            <a:lvl3pPr eaLnBrk="0" fontAlgn="base" hangingPunct="0">
              <a:spcBef>
                <a:spcPct val="0"/>
              </a:spcBef>
              <a:spcAft>
                <a:spcPct val="0"/>
              </a:spcAft>
              <a:tabLst>
                <a:tab pos="314325" algn="dec"/>
              </a:tabLst>
              <a:defRPr>
                <a:solidFill>
                  <a:schemeClr val="tx1"/>
                </a:solidFill>
                <a:latin typeface="Arial" panose="020B0604020202020204" pitchFamily="34" charset="0"/>
              </a:defRPr>
            </a:lvl3pPr>
            <a:lvl4pPr eaLnBrk="0" fontAlgn="base" hangingPunct="0">
              <a:spcBef>
                <a:spcPct val="0"/>
              </a:spcBef>
              <a:spcAft>
                <a:spcPct val="0"/>
              </a:spcAft>
              <a:tabLst>
                <a:tab pos="314325" algn="dec"/>
              </a:tabLst>
              <a:defRPr>
                <a:solidFill>
                  <a:schemeClr val="tx1"/>
                </a:solidFill>
                <a:latin typeface="Arial" panose="020B0604020202020204" pitchFamily="34" charset="0"/>
              </a:defRPr>
            </a:lvl4pPr>
            <a:lvl5pPr eaLnBrk="0" fontAlgn="base" hangingPunct="0">
              <a:spcBef>
                <a:spcPct val="0"/>
              </a:spcBef>
              <a:spcAft>
                <a:spcPct val="0"/>
              </a:spcAft>
              <a:tabLst>
                <a:tab pos="314325" algn="dec"/>
              </a:tabLst>
              <a:defRPr>
                <a:solidFill>
                  <a:schemeClr val="tx1"/>
                </a:solidFill>
                <a:latin typeface="Arial" panose="020B0604020202020204" pitchFamily="34" charset="0"/>
              </a:defRPr>
            </a:lvl5pPr>
            <a:lvl6pPr eaLnBrk="0" fontAlgn="base" hangingPunct="0">
              <a:spcBef>
                <a:spcPct val="0"/>
              </a:spcBef>
              <a:spcAft>
                <a:spcPct val="0"/>
              </a:spcAft>
              <a:tabLst>
                <a:tab pos="314325" algn="dec"/>
              </a:tabLst>
              <a:defRPr>
                <a:solidFill>
                  <a:schemeClr val="tx1"/>
                </a:solidFill>
                <a:latin typeface="Arial" panose="020B0604020202020204" pitchFamily="34" charset="0"/>
              </a:defRPr>
            </a:lvl6pPr>
            <a:lvl7pPr eaLnBrk="0" fontAlgn="base" hangingPunct="0">
              <a:spcBef>
                <a:spcPct val="0"/>
              </a:spcBef>
              <a:spcAft>
                <a:spcPct val="0"/>
              </a:spcAft>
              <a:tabLst>
                <a:tab pos="314325" algn="dec"/>
              </a:tabLst>
              <a:defRPr>
                <a:solidFill>
                  <a:schemeClr val="tx1"/>
                </a:solidFill>
                <a:latin typeface="Arial" panose="020B0604020202020204" pitchFamily="34" charset="0"/>
              </a:defRPr>
            </a:lvl7pPr>
            <a:lvl8pPr eaLnBrk="0" fontAlgn="base" hangingPunct="0">
              <a:spcBef>
                <a:spcPct val="0"/>
              </a:spcBef>
              <a:spcAft>
                <a:spcPct val="0"/>
              </a:spcAft>
              <a:tabLst>
                <a:tab pos="314325" algn="dec"/>
              </a:tabLst>
              <a:defRPr>
                <a:solidFill>
                  <a:schemeClr val="tx1"/>
                </a:solidFill>
                <a:latin typeface="Arial" panose="020B0604020202020204" pitchFamily="34" charset="0"/>
              </a:defRPr>
            </a:lvl8pPr>
            <a:lvl9pPr eaLnBrk="0" fontAlgn="base" hangingPunct="0">
              <a:spcBef>
                <a:spcPct val="0"/>
              </a:spcBef>
              <a:spcAft>
                <a:spcPct val="0"/>
              </a:spcAft>
              <a:tabLst>
                <a:tab pos="314325" algn="dec"/>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314325" algn="dec"/>
              </a:tabLst>
            </a:pPr>
            <a:r>
              <a:rPr kumimoji="0" lang="en-US" altLang="en-US" sz="12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n-US" altLang="en-US" sz="1000" b="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rPr>
              <a:t>Table 1 Color coordinates of fabrics functionalized </a:t>
            </a:r>
          </a:p>
          <a:p>
            <a:pPr marL="0" marR="0" lvl="0" indent="0" algn="ctr" defTabSz="914400" rtl="0" eaLnBrk="0" fontAlgn="base" latinLnBrk="0" hangingPunct="0">
              <a:lnSpc>
                <a:spcPct val="100000"/>
              </a:lnSpc>
              <a:spcBef>
                <a:spcPct val="0"/>
              </a:spcBef>
              <a:spcAft>
                <a:spcPct val="0"/>
              </a:spcAft>
              <a:buClrTx/>
              <a:buSzTx/>
              <a:buFontTx/>
              <a:buNone/>
              <a:tabLst>
                <a:tab pos="314325" algn="dec"/>
              </a:tabLst>
            </a:pPr>
            <a:r>
              <a:rPr kumimoji="0" lang="en-US" altLang="en-US" sz="1000" b="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rPr>
              <a:t>with </a:t>
            </a:r>
            <a:r>
              <a:rPr kumimoji="0" lang="en-US" altLang="en-US" sz="1000" b="0" i="1"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rPr>
              <a:t>Potentilla </a:t>
            </a:r>
            <a:r>
              <a:rPr kumimoji="0" lang="en-US" altLang="en-US" sz="1000" b="0" i="1" u="none" strike="noStrike" cap="none" normalizeH="0" baseline="0" dirty="0" err="1">
                <a:ln>
                  <a:noFill/>
                </a:ln>
                <a:solidFill>
                  <a:schemeClr val="tx1"/>
                </a:solidFill>
                <a:effectLst/>
                <a:latin typeface="Arial Narrow" panose="020B0606020202030204" pitchFamily="34" charset="0"/>
                <a:ea typeface="Times New Roman" panose="02020603050405020304" pitchFamily="18" charset="0"/>
              </a:rPr>
              <a:t>erecta</a:t>
            </a:r>
            <a:r>
              <a:rPr kumimoji="0" lang="en-US" altLang="en-US" sz="1000" b="0" u="none" strike="noStrike" cap="none" normalizeH="0" baseline="0" dirty="0">
                <a:ln>
                  <a:noFill/>
                </a:ln>
                <a:solidFill>
                  <a:schemeClr val="tx1"/>
                </a:solidFill>
                <a:effectLst/>
                <a:latin typeface="Arial Narrow" panose="020B0606020202030204" pitchFamily="34" charset="0"/>
                <a:ea typeface="Times New Roman" panose="02020603050405020304" pitchFamily="18" charset="0"/>
              </a:rPr>
              <a:t> L. extract</a:t>
            </a:r>
            <a:endParaRPr kumimoji="0" lang="en-US" altLang="en-US" sz="1000" b="0" u="none" strike="noStrike" cap="none" normalizeH="0" baseline="0" dirty="0">
              <a:ln>
                <a:noFill/>
              </a:ln>
              <a:solidFill>
                <a:schemeClr val="tx1"/>
              </a:solidFill>
              <a:effectLst/>
              <a:latin typeface="Arial Narrow" panose="020B0606020202030204" pitchFamily="34" charset="0"/>
            </a:endParaRPr>
          </a:p>
        </p:txBody>
      </p:sp>
      <p:graphicFrame>
        <p:nvGraphicFramePr>
          <p:cNvPr id="29" name="Table 29">
            <a:extLst>
              <a:ext uri="{FF2B5EF4-FFF2-40B4-BE49-F238E27FC236}">
                <a16:creationId xmlns:a16="http://schemas.microsoft.com/office/drawing/2014/main" id="{5EF1652D-3827-4F27-9947-7FAFC0FB21CC}"/>
              </a:ext>
            </a:extLst>
          </p:cNvPr>
          <p:cNvGraphicFramePr>
            <a:graphicFrameLocks noGrp="1"/>
          </p:cNvGraphicFramePr>
          <p:nvPr>
            <p:extLst>
              <p:ext uri="{D42A27DB-BD31-4B8C-83A1-F6EECF244321}">
                <p14:modId xmlns:p14="http://schemas.microsoft.com/office/powerpoint/2010/main" val="3570881482"/>
              </p:ext>
            </p:extLst>
          </p:nvPr>
        </p:nvGraphicFramePr>
        <p:xfrm>
          <a:off x="8359029" y="3501543"/>
          <a:ext cx="2330962" cy="1280160"/>
        </p:xfrm>
        <a:graphic>
          <a:graphicData uri="http://schemas.openxmlformats.org/drawingml/2006/table">
            <a:tbl>
              <a:tblPr firstRow="1" bandRow="1">
                <a:tableStyleId>{7DF18680-E054-41AD-8BC1-D1AEF772440D}</a:tableStyleId>
              </a:tblPr>
              <a:tblGrid>
                <a:gridCol w="822724">
                  <a:extLst>
                    <a:ext uri="{9D8B030D-6E8A-4147-A177-3AD203B41FA5}">
                      <a16:colId xmlns:a16="http://schemas.microsoft.com/office/drawing/2014/main" val="3152719098"/>
                    </a:ext>
                  </a:extLst>
                </a:gridCol>
                <a:gridCol w="536936">
                  <a:extLst>
                    <a:ext uri="{9D8B030D-6E8A-4147-A177-3AD203B41FA5}">
                      <a16:colId xmlns:a16="http://schemas.microsoft.com/office/drawing/2014/main" val="3824236494"/>
                    </a:ext>
                  </a:extLst>
                </a:gridCol>
                <a:gridCol w="441674">
                  <a:extLst>
                    <a:ext uri="{9D8B030D-6E8A-4147-A177-3AD203B41FA5}">
                      <a16:colId xmlns:a16="http://schemas.microsoft.com/office/drawing/2014/main" val="2560314846"/>
                    </a:ext>
                  </a:extLst>
                </a:gridCol>
                <a:gridCol w="529628">
                  <a:extLst>
                    <a:ext uri="{9D8B030D-6E8A-4147-A177-3AD203B41FA5}">
                      <a16:colId xmlns:a16="http://schemas.microsoft.com/office/drawing/2014/main" val="2582304712"/>
                    </a:ext>
                  </a:extLst>
                </a:gridCol>
              </a:tblGrid>
              <a:tr h="254714">
                <a:tc>
                  <a:txBody>
                    <a:bodyPr/>
                    <a:lstStyle/>
                    <a:p>
                      <a:r>
                        <a:rPr lang="en-US" sz="1200" dirty="0">
                          <a:latin typeface="Arial Narrow" panose="020B0606020202030204" pitchFamily="34" charset="0"/>
                        </a:rPr>
                        <a:t>Fabric</a:t>
                      </a:r>
                    </a:p>
                  </a:txBody>
                  <a:tcPr/>
                </a:tc>
                <a:tc>
                  <a:txBody>
                    <a:bodyPr/>
                    <a:lstStyle/>
                    <a:p>
                      <a:r>
                        <a:rPr lang="en-US" sz="1200" dirty="0">
                          <a:latin typeface="Arial Narrow" panose="020B0606020202030204" pitchFamily="34" charset="0"/>
                        </a:rPr>
                        <a:t>L*</a:t>
                      </a:r>
                    </a:p>
                  </a:txBody>
                  <a:tcPr/>
                </a:tc>
                <a:tc>
                  <a:txBody>
                    <a:bodyPr/>
                    <a:lstStyle/>
                    <a:p>
                      <a:r>
                        <a:rPr lang="en-US" sz="1200" dirty="0">
                          <a:latin typeface="Arial Narrow" panose="020B0606020202030204" pitchFamily="34" charset="0"/>
                        </a:rPr>
                        <a:t>a*</a:t>
                      </a:r>
                    </a:p>
                  </a:txBody>
                  <a:tcPr/>
                </a:tc>
                <a:tc>
                  <a:txBody>
                    <a:bodyPr/>
                    <a:lstStyle/>
                    <a:p>
                      <a:r>
                        <a:rPr lang="en-US" sz="1200" dirty="0">
                          <a:latin typeface="Arial Narrow" panose="020B0606020202030204" pitchFamily="34" charset="0"/>
                        </a:rPr>
                        <a:t>b*</a:t>
                      </a:r>
                    </a:p>
                  </a:txBody>
                  <a:tcPr/>
                </a:tc>
                <a:extLst>
                  <a:ext uri="{0D108BD9-81ED-4DB2-BD59-A6C34878D82A}">
                    <a16:rowId xmlns:a16="http://schemas.microsoft.com/office/drawing/2014/main" val="2445611972"/>
                  </a:ext>
                </a:extLst>
              </a:tr>
              <a:tr h="254714">
                <a:tc>
                  <a:txBody>
                    <a:bodyPr/>
                    <a:lstStyle/>
                    <a:p>
                      <a:r>
                        <a:rPr lang="en-US" sz="1200" dirty="0">
                          <a:latin typeface="Arial Narrow" panose="020B0606020202030204" pitchFamily="34" charset="0"/>
                        </a:rPr>
                        <a:t>Cotton</a:t>
                      </a:r>
                    </a:p>
                  </a:txBody>
                  <a:tcPr/>
                </a:tc>
                <a:tc>
                  <a:txBody>
                    <a:bodyPr/>
                    <a:lstStyle/>
                    <a:p>
                      <a:r>
                        <a:rPr lang="en-US" sz="1200" dirty="0">
                          <a:latin typeface="Arial Narrow" panose="020B0606020202030204" pitchFamily="34" charset="0"/>
                        </a:rPr>
                        <a:t>83.57</a:t>
                      </a:r>
                    </a:p>
                  </a:txBody>
                  <a:tcPr/>
                </a:tc>
                <a:tc>
                  <a:txBody>
                    <a:bodyPr/>
                    <a:lstStyle/>
                    <a:p>
                      <a:r>
                        <a:rPr lang="en-US" sz="1200" dirty="0">
                          <a:latin typeface="Arial Narrow" panose="020B0606020202030204" pitchFamily="34" charset="0"/>
                        </a:rPr>
                        <a:t>5.59</a:t>
                      </a:r>
                    </a:p>
                  </a:txBody>
                  <a:tcPr/>
                </a:tc>
                <a:tc>
                  <a:txBody>
                    <a:bodyPr/>
                    <a:lstStyle/>
                    <a:p>
                      <a:r>
                        <a:rPr lang="en-US" sz="1200" dirty="0">
                          <a:latin typeface="Arial Narrow" panose="020B0606020202030204" pitchFamily="34" charset="0"/>
                        </a:rPr>
                        <a:t>15.27</a:t>
                      </a:r>
                    </a:p>
                  </a:txBody>
                  <a:tcPr/>
                </a:tc>
                <a:extLst>
                  <a:ext uri="{0D108BD9-81ED-4DB2-BD59-A6C34878D82A}">
                    <a16:rowId xmlns:a16="http://schemas.microsoft.com/office/drawing/2014/main" val="486835100"/>
                  </a:ext>
                </a:extLst>
              </a:tr>
              <a:tr h="424523">
                <a:tc>
                  <a:txBody>
                    <a:bodyPr/>
                    <a:lstStyle/>
                    <a:p>
                      <a:r>
                        <a:rPr lang="en-US" sz="1200" dirty="0">
                          <a:latin typeface="Arial Narrow" panose="020B0606020202030204" pitchFamily="34" charset="0"/>
                        </a:rPr>
                        <a:t>Cellulose acetate</a:t>
                      </a:r>
                    </a:p>
                  </a:txBody>
                  <a:tcPr/>
                </a:tc>
                <a:tc>
                  <a:txBody>
                    <a:bodyPr/>
                    <a:lstStyle/>
                    <a:p>
                      <a:r>
                        <a:rPr lang="en-US" sz="1200" dirty="0">
                          <a:latin typeface="Arial Narrow" panose="020B0606020202030204" pitchFamily="34" charset="0"/>
                        </a:rPr>
                        <a:t>88.04</a:t>
                      </a:r>
                    </a:p>
                  </a:txBody>
                  <a:tcPr/>
                </a:tc>
                <a:tc>
                  <a:txBody>
                    <a:bodyPr/>
                    <a:lstStyle/>
                    <a:p>
                      <a:r>
                        <a:rPr lang="en-US" sz="1200" dirty="0">
                          <a:latin typeface="Arial Narrow" panose="020B0606020202030204" pitchFamily="34" charset="0"/>
                        </a:rPr>
                        <a:t>2.02</a:t>
                      </a:r>
                    </a:p>
                  </a:txBody>
                  <a:tcPr/>
                </a:tc>
                <a:tc>
                  <a:txBody>
                    <a:bodyPr/>
                    <a:lstStyle/>
                    <a:p>
                      <a:r>
                        <a:rPr lang="en-US" sz="1200" dirty="0">
                          <a:latin typeface="Arial Narrow" panose="020B0606020202030204" pitchFamily="34" charset="0"/>
                        </a:rPr>
                        <a:t>14.71</a:t>
                      </a:r>
                    </a:p>
                  </a:txBody>
                  <a:tcPr/>
                </a:tc>
                <a:extLst>
                  <a:ext uri="{0D108BD9-81ED-4DB2-BD59-A6C34878D82A}">
                    <a16:rowId xmlns:a16="http://schemas.microsoft.com/office/drawing/2014/main" val="3954038021"/>
                  </a:ext>
                </a:extLst>
              </a:tr>
              <a:tr h="254714">
                <a:tc>
                  <a:txBody>
                    <a:bodyPr/>
                    <a:lstStyle/>
                    <a:p>
                      <a:r>
                        <a:rPr lang="en-US" sz="1200" dirty="0">
                          <a:latin typeface="Arial Narrow" panose="020B0606020202030204" pitchFamily="34" charset="0"/>
                        </a:rPr>
                        <a:t>Polyamide</a:t>
                      </a:r>
                    </a:p>
                  </a:txBody>
                  <a:tcPr/>
                </a:tc>
                <a:tc>
                  <a:txBody>
                    <a:bodyPr/>
                    <a:lstStyle/>
                    <a:p>
                      <a:r>
                        <a:rPr lang="en-US" sz="1200" dirty="0">
                          <a:latin typeface="Arial Narrow" panose="020B0606020202030204" pitchFamily="34" charset="0"/>
                        </a:rPr>
                        <a:t>79.55</a:t>
                      </a:r>
                    </a:p>
                  </a:txBody>
                  <a:tcPr/>
                </a:tc>
                <a:tc>
                  <a:txBody>
                    <a:bodyPr/>
                    <a:lstStyle/>
                    <a:p>
                      <a:r>
                        <a:rPr lang="en-US" sz="1200" dirty="0">
                          <a:latin typeface="Arial Narrow" panose="020B0606020202030204" pitchFamily="34" charset="0"/>
                        </a:rPr>
                        <a:t>5.11</a:t>
                      </a:r>
                    </a:p>
                  </a:txBody>
                  <a:tcPr/>
                </a:tc>
                <a:tc>
                  <a:txBody>
                    <a:bodyPr/>
                    <a:lstStyle/>
                    <a:p>
                      <a:r>
                        <a:rPr lang="en-US" sz="1200" dirty="0">
                          <a:latin typeface="Arial Narrow" panose="020B0606020202030204" pitchFamily="34" charset="0"/>
                        </a:rPr>
                        <a:t>14.67</a:t>
                      </a:r>
                    </a:p>
                  </a:txBody>
                  <a:tcPr/>
                </a:tc>
                <a:extLst>
                  <a:ext uri="{0D108BD9-81ED-4DB2-BD59-A6C34878D82A}">
                    <a16:rowId xmlns:a16="http://schemas.microsoft.com/office/drawing/2014/main" val="3814721512"/>
                  </a:ext>
                </a:extLst>
              </a:tr>
            </a:tbl>
          </a:graphicData>
        </a:graphic>
      </p:graphicFrame>
    </p:spTree>
    <p:extLst>
      <p:ext uri="{BB962C8B-B14F-4D97-AF65-F5344CB8AC3E}">
        <p14:creationId xmlns:p14="http://schemas.microsoft.com/office/powerpoint/2010/main" val="4279662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DCA87D-57B8-4510-9665-9E75299929F1}">
  <ds:schemaRefs>
    <ds:schemaRef ds:uri="c9b645eb-e6fe-4b35-9d45-bd7394162d21"/>
    <ds:schemaRef ds:uri="http://purl.org/dc/terms/"/>
    <ds:schemaRef ds:uri="http://schemas.microsoft.com/office/2006/metadata/properties"/>
    <ds:schemaRef ds:uri="http://purl.org/dc/dcmitype/"/>
    <ds:schemaRef ds:uri="http://www.w3.org/XML/1998/namespace"/>
    <ds:schemaRef ds:uri="98621ed1-ae24-4a21-b80a-89d572d87e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FBB685D-6988-492A-BD65-CEF42B1080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429</TotalTime>
  <Words>424</Words>
  <Application>Microsoft Office PowerPoint</Application>
  <PresentationFormat>Widescreen</PresentationFormat>
  <Paragraphs>40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Narrow</vt:lpstr>
      <vt:lpstr>PF BeauSans Pro</vt:lpstr>
      <vt:lpstr>Abadi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Aleksandra Ivanovska</cp:lastModifiedBy>
  <cp:revision>66</cp:revision>
  <dcterms:created xsi:type="dcterms:W3CDTF">2025-07-07T08:04:39Z</dcterms:created>
  <dcterms:modified xsi:type="dcterms:W3CDTF">2026-09-14T09:31:15Z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