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95" r:id="rId5"/>
    <p:sldId id="287" r:id="rId6"/>
    <p:sldId id="291" r:id="rId7"/>
    <p:sldId id="293" r:id="rId8"/>
    <p:sldId id="292" r:id="rId9"/>
  </p:sldIdLst>
  <p:sldSz cx="12192000" cy="6858000"/>
  <p:notesSz cx="6858000" cy="9144000"/>
  <p:embeddedFontLst>
    <p:embeddedFont>
      <p:font typeface="Cambria" panose="02040503050406030204" pitchFamily="18" charset="0"/>
      <p:regular r:id="rId11"/>
      <p:bold r:id="rId12"/>
      <p:italic r:id="rId13"/>
      <p:boldItalic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2FB7B9"/>
    <a:srgbClr val="DCEAF7"/>
    <a:srgbClr val="B1ADAC"/>
    <a:srgbClr val="0B1F3A"/>
    <a:srgbClr val="2B2B2B"/>
    <a:srgbClr val="F7F9FB"/>
    <a:srgbClr val="F8E4F6"/>
    <a:srgbClr val="E9F8E4"/>
    <a:srgbClr val="FFF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66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8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893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3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62234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5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32337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40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9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8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2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2.xml"/><Relationship Id="rId7" Type="http://schemas.openxmlformats.org/officeDocument/2006/relationships/slide" Target="slid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slide" Target="slide3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3631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28</a:t>
            </a:r>
            <a:r>
              <a:rPr lang="en-US" sz="1600" baseline="300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</a:t>
            </a:r>
            <a:r>
              <a:rPr lang="en-US" sz="16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Congress of SCTM, 23-26 September, </a:t>
            </a:r>
            <a:r>
              <a:rPr lang="en-US" sz="1600" dirty="0" err="1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Ohrid</a:t>
            </a:r>
            <a:r>
              <a:rPr lang="en-US" sz="16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Macedonia</a:t>
            </a:r>
            <a:endParaRPr lang="mk-MK" sz="1600" dirty="0">
              <a:solidFill>
                <a:srgbClr val="2B2B2B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220860"/>
            <a:ext cx="11911330" cy="91940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4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SYNTHESIS, CHARACTERIZATION, AND ELECTROCATALYTIC PROPERTIES </a:t>
            </a:r>
          </a:p>
          <a:p>
            <a:pPr algn="ctr"/>
            <a:r>
              <a:rPr lang="en-US" sz="24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OF Pr</a:t>
            </a:r>
            <a:r>
              <a:rPr lang="en-US" sz="2400" b="1" baseline="-25000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baseline="-25000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sz="2400" b="1" i="1" baseline="-25000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sz="24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Er</a:t>
            </a:r>
            <a:r>
              <a:rPr lang="en-US" sz="2400" b="1" i="1" baseline="-25000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sz="24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FeO</a:t>
            </a:r>
            <a:r>
              <a:rPr lang="en-US" sz="2400" b="1" baseline="-25000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i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sz="24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= 0; 0.2; 0.4 or 1)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0422"/>
            <a:ext cx="12192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Sofija Popovska </a:t>
            </a:r>
            <a:r>
              <a:rPr lang="en-US" sz="1400" b="1" u="sng" dirty="0" err="1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Blazhevska</a:t>
            </a:r>
            <a:r>
              <a:rPr lang="en-US" sz="1400" b="1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Leon </a:t>
            </a:r>
            <a:r>
              <a:rPr lang="en-US" sz="1400" b="1" dirty="0" err="1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Stojanov</a:t>
            </a:r>
            <a:r>
              <a:rPr lang="en-US" sz="1400" b="1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Miha Bukleski, Slobotka Aleksovska, Valentin Mirceski</a:t>
            </a:r>
          </a:p>
          <a:p>
            <a:pPr algn="ctr"/>
            <a:r>
              <a:rPr lang="en-US" sz="14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Institute of Chemistry, Faculty of Natural Sciences and Mathematics, </a:t>
            </a:r>
            <a:r>
              <a:rPr lang="mk-MK" sz="14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</a:t>
            </a:r>
            <a:r>
              <a:rPr lang="en-US" sz="14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Ss. Cyril and Methodius</a:t>
            </a:r>
            <a:r>
              <a:rPr lang="mk-MK" sz="14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</a:t>
            </a:r>
            <a:r>
              <a:rPr lang="en-US" sz="14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University in Skopje, Macedonia, sofija.popovska@pmf.ukim.mk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p:pic>
        <p:nvPicPr>
          <p:cNvPr id="12" name="Picture 1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897" y="1543642"/>
            <a:ext cx="4551679" cy="2560320"/>
          </a:xfrm>
          <a:prstGeom prst="rect">
            <a:avLst/>
          </a:prstGeom>
        </p:spPr>
      </p:pic>
      <p:pic>
        <p:nvPicPr>
          <p:cNvPr id="13" name="Picture 1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2869" y="1543642"/>
            <a:ext cx="4551679" cy="2560320"/>
          </a:xfrm>
          <a:prstGeom prst="rect">
            <a:avLst/>
          </a:prstGeom>
        </p:spPr>
      </p:pic>
      <p:pic>
        <p:nvPicPr>
          <p:cNvPr id="14" name="Picture 1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2897" y="4170173"/>
            <a:ext cx="4551679" cy="2560320"/>
          </a:xfrm>
          <a:prstGeom prst="rect">
            <a:avLst/>
          </a:prstGeom>
        </p:spPr>
      </p:pic>
      <p:pic>
        <p:nvPicPr>
          <p:cNvPr id="16" name="Picture 15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62869" y="4170173"/>
            <a:ext cx="4551680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5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6E72ACA-5BF0-C5B7-0DF2-AEAF1C81FF9D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  <a:cs typeface="Arial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5419725" y="4691120"/>
            <a:ext cx="6613074" cy="1887187"/>
            <a:chOff x="6302399" y="5380611"/>
            <a:chExt cx="5850248" cy="1683312"/>
          </a:xfrm>
        </p:grpSpPr>
        <p:pic>
          <p:nvPicPr>
            <p:cNvPr id="136" name="Picture 1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2399" y="5380611"/>
              <a:ext cx="5850248" cy="1683312"/>
            </a:xfrm>
            <a:prstGeom prst="rect">
              <a:avLst/>
            </a:prstGeom>
          </p:spPr>
        </p:pic>
        <p:sp>
          <p:nvSpPr>
            <p:cNvPr id="137" name="TextBox 136"/>
            <p:cNvSpPr txBox="1"/>
            <p:nvPr/>
          </p:nvSpPr>
          <p:spPr>
            <a:xfrm>
              <a:off x="7248524" y="5754854"/>
              <a:ext cx="3334849" cy="523220"/>
            </a:xfrm>
            <a:prstGeom prst="rect">
              <a:avLst/>
            </a:prstGeom>
            <a:solidFill>
              <a:srgbClr val="DDDDDD"/>
            </a:solidFill>
          </p:spPr>
          <p:txBody>
            <a:bodyPr wrap="square" rtlCol="0">
              <a:spAutoFit/>
            </a:bodyPr>
            <a:lstStyle/>
            <a:p>
              <a:endParaRPr lang="en-US" sz="1400" b="1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r>
                <a:rPr lang="en-US" sz="1400" b="1" dirty="0" smtClean="0">
                  <a:solidFill>
                    <a:srgbClr val="2FB7B9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Drop-casting       Evaporation</a:t>
              </a:r>
              <a:endParaRPr lang="en-US" sz="14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10" name="AutoShape 10">
            <a:extLst>
              <a:ext uri="{FF2B5EF4-FFF2-40B4-BE49-F238E27FC236}">
                <a16:creationId xmlns:a16="http://schemas.microsoft.com/office/drawing/2014/main" id="{88E02A52-A596-E72A-8F10-72B0EF92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8" y="74603"/>
            <a:ext cx="12056712" cy="475488"/>
          </a:xfrm>
          <a:prstGeom prst="roundRect">
            <a:avLst>
              <a:gd name="adj" fmla="val 16667"/>
            </a:avLst>
          </a:prstGeom>
          <a:solidFill>
            <a:srgbClr val="2FB7B9"/>
          </a:solidFill>
          <a:ln>
            <a:noFill/>
          </a:ln>
          <a:effectLst/>
        </p:spPr>
        <p:txBody>
          <a:bodyPr wrap="square" tIns="0" bIns="0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Introduction &amp; Aim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983C78-825F-D2EE-6074-02B63FBBE150}"/>
              </a:ext>
            </a:extLst>
          </p:cNvPr>
          <p:cNvSpPr/>
          <p:nvPr/>
        </p:nvSpPr>
        <p:spPr>
          <a:xfrm>
            <a:off x="64167" y="588394"/>
            <a:ext cx="5177303" cy="963245"/>
          </a:xfrm>
          <a:prstGeom prst="rect">
            <a:avLst/>
          </a:prstGeom>
          <a:solidFill>
            <a:srgbClr val="DDDDDD"/>
          </a:solidFill>
          <a:ln w="952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r>
              <a:rPr lang="en-US" sz="16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Lanthanide-based </a:t>
            </a: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perovskites:                                                              </a:t>
            </a:r>
          </a:p>
          <a:p>
            <a:pPr marL="285750" indent="-285750"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structural </a:t>
            </a:r>
            <a:r>
              <a:rPr lang="en-US" sz="16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versatility </a:t>
            </a: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</a:p>
          <a:p>
            <a:pPr marL="285750" indent="-285750"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tunable </a:t>
            </a:r>
            <a:r>
              <a:rPr lang="en-US" sz="16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physical and chemical </a:t>
            </a: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properties</a:t>
            </a:r>
          </a:p>
          <a:p>
            <a:pPr marL="285750" indent="-285750"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promising </a:t>
            </a:r>
            <a:r>
              <a:rPr lang="en-US" sz="16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materials for </a:t>
            </a: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electrocatalytic applications.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983C78-825F-D2EE-6074-02B63FBBE150}"/>
              </a:ext>
            </a:extLst>
          </p:cNvPr>
          <p:cNvSpPr/>
          <p:nvPr/>
        </p:nvSpPr>
        <p:spPr>
          <a:xfrm>
            <a:off x="6131300" y="594401"/>
            <a:ext cx="5946323" cy="957238"/>
          </a:xfrm>
          <a:prstGeom prst="rect">
            <a:avLst/>
          </a:prstGeom>
          <a:solidFill>
            <a:srgbClr val="DDDDDD"/>
          </a:solidFill>
          <a:ln w="952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Objective:</a:t>
            </a:r>
          </a:p>
          <a:p>
            <a:pPr marL="285750" indent="-285750"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synthesis and identification of Pr</a:t>
            </a:r>
            <a:r>
              <a:rPr lang="en-US" sz="1600" baseline="-250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sz="1600" baseline="-25000" dirty="0" smtClean="0">
                <a:solidFill>
                  <a:srgbClr val="2B2B2B"/>
                </a:solidFill>
                <a:latin typeface="Symbol" panose="05050102010706020507" pitchFamily="18" charset="2"/>
                <a:ea typeface="Cambria" panose="02040503050406030204" pitchFamily="18" charset="0"/>
                <a:cs typeface="Times New Roman" panose="02020603050405020304" pitchFamily="18" charset="0"/>
              </a:rPr>
              <a:t></a:t>
            </a:r>
            <a:r>
              <a:rPr lang="en-US" sz="1600" i="1" baseline="-250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Er</a:t>
            </a:r>
            <a:r>
              <a:rPr lang="en-US" sz="1600" i="1" baseline="-250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FeO</a:t>
            </a:r>
            <a:r>
              <a:rPr lang="en-US" sz="1600" baseline="-250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</a:t>
            </a: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sz="1600" i="1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 </a:t>
            </a:r>
            <a:r>
              <a:rPr lang="en-US" sz="16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= 0; 0.2; 0.4 or 1</a:t>
            </a: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</a:t>
            </a: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tructural characterization </a:t>
            </a:r>
          </a:p>
          <a:p>
            <a:pPr marL="285750" indent="-285750"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</a:t>
            </a:r>
            <a:r>
              <a:rPr lang="en-US" sz="1600" dirty="0" smtClean="0">
                <a:solidFill>
                  <a:srgbClr val="2B2B2B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lectrochemical properties for electrocatalysis. </a:t>
            </a:r>
            <a:endParaRPr lang="en-US" sz="1600" dirty="0">
              <a:solidFill>
                <a:srgbClr val="2B2B2B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AutoShape 10">
            <a:extLst>
              <a:ext uri="{FF2B5EF4-FFF2-40B4-BE49-F238E27FC236}">
                <a16:creationId xmlns:a16="http://schemas.microsoft.com/office/drawing/2014/main" id="{88E02A52-A596-E72A-8F10-72B0EF92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07" y="1628912"/>
            <a:ext cx="12033691" cy="475488"/>
          </a:xfrm>
          <a:prstGeom prst="roundRect">
            <a:avLst>
              <a:gd name="adj" fmla="val 16667"/>
            </a:avLst>
          </a:prstGeom>
          <a:solidFill>
            <a:srgbClr val="2FB7B9"/>
          </a:solidFill>
          <a:ln>
            <a:noFill/>
          </a:ln>
          <a:effectLst/>
        </p:spPr>
        <p:txBody>
          <a:bodyPr wrap="square" tIns="0" bIns="0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Experimental</a:t>
            </a:r>
            <a:endParaRPr lang="en-US" altLang="sl-SI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178" y="2107090"/>
            <a:ext cx="5179920" cy="4962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300"/>
              </a:spcAft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XRPD</a:t>
            </a:r>
            <a:r>
              <a:rPr lang="en-US" sz="16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</a:t>
            </a:r>
            <a:r>
              <a:rPr lang="en-US" sz="16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Rigaku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Ultima IV with CuKα radiation and a high-speed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DetX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detector,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10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80</a:t>
            </a:r>
            <a:r>
              <a:rPr lang="en-US" sz="16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º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16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θ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at a speed of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10</a:t>
            </a:r>
            <a:r>
              <a:rPr lang="en-US" sz="16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º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/min.</a:t>
            </a:r>
          </a:p>
          <a:p>
            <a:pPr marL="285750" indent="-285750" algn="just">
              <a:spcAft>
                <a:spcPts val="300"/>
              </a:spcAft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IR </a:t>
            </a:r>
            <a:r>
              <a:rPr lang="en-US" sz="16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spectra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</a:t>
            </a:r>
            <a:r>
              <a:rPr lang="en-US" sz="1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Perkin-Elmer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Spectrum 3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spectrometer, 700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30 cm</a:t>
            </a:r>
            <a:r>
              <a:rPr lang="en-US" sz="16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–1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in transmission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mode, using 128 scans at a resolution of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2 cm</a:t>
            </a:r>
            <a:r>
              <a:rPr lang="en-US" sz="16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–1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285750" indent="-285750" algn="just">
              <a:spcAft>
                <a:spcPts val="300"/>
              </a:spcAft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Raman spectra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LabRam 300 from Horiba Jobin-Yvon micro-Raman,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Nd:YAG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laser (</a:t>
            </a:r>
            <a:r>
              <a:rPr lang="el-GR" sz="1600" dirty="0">
                <a:latin typeface="Cambria" panose="02040503050406030204" pitchFamily="18" charset="0"/>
                <a:ea typeface="Cambria" panose="02040503050406030204" pitchFamily="18" charset="0"/>
              </a:rPr>
              <a:t>λ = 632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nm, red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laser), excitation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power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2.5 mW, 50 to 700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cm</a:t>
            </a:r>
            <a:r>
              <a:rPr lang="en-US" sz="1600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–1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, averaging 15 scans and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5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min recording time. </a:t>
            </a:r>
          </a:p>
          <a:p>
            <a:pPr marL="285750" indent="-285750" algn="just">
              <a:spcAft>
                <a:spcPts val="300"/>
              </a:spcAft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CSV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µAutolab III, GPES software, scan rate 50 mV/s, step potential 1 mV. </a:t>
            </a:r>
          </a:p>
          <a:p>
            <a:pPr marL="457200" indent="-285750" algn="just">
              <a:spcAft>
                <a:spcPts val="300"/>
              </a:spcAft>
              <a:buClr>
                <a:srgbClr val="2FB7B9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Electrolytes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phosphate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buffer (10</a:t>
            </a:r>
            <a:r>
              <a:rPr lang="en-US" sz="1600" baseline="30000" dirty="0" smtClean="0">
                <a:latin typeface="Symbol" panose="05050102010706020507" pitchFamily="18" charset="2"/>
                <a:ea typeface="Cambria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1600" baseline="30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M, pH=7.3), KNO</a:t>
            </a:r>
            <a:r>
              <a:rPr lang="en-US" sz="1600" baseline="-25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(0.5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1600" baseline="30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and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KCl (0.5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285750" algn="just">
              <a:buClr>
                <a:srgbClr val="2FB7B9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Electrodes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CE graphite, RE Ag/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AgCl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(3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sz="1600" baseline="300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KCl), WE GCE modified by drop casting 10 µL suspension </a:t>
            </a:r>
            <a:r>
              <a:rPr lang="mk-MK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mk-MK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10 µL 5%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Nafion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500 µL ethanol and 2.5 mg perovskite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).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Clr>
                <a:srgbClr val="0B1F3A"/>
              </a:buClr>
              <a:buFont typeface="Wingdings" panose="05000000000000000000" pitchFamily="2" charset="2"/>
              <a:buChar char="Ø"/>
            </a:pPr>
            <a:endParaRPr lang="en-US" sz="16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725" y="1917698"/>
            <a:ext cx="6613074" cy="268089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278924" y="470766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7342367" y="4512268"/>
            <a:ext cx="2999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Sol-gel combustion synthesis</a:t>
            </a:r>
            <a:endParaRPr 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7" name="AutoShape 16" descr="blob:https://outlook.office.com/8ff6a3f1-2e1e-4f5e-90da-6f3a0757255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TextBox 114"/>
          <p:cNvSpPr txBox="1"/>
          <p:nvPr/>
        </p:nvSpPr>
        <p:spPr>
          <a:xfrm>
            <a:off x="7866195" y="6476075"/>
            <a:ext cx="1951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Drop cast method</a:t>
            </a:r>
            <a:endParaRPr 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6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55752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2FB7B9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Results and </a:t>
            </a:r>
            <a:r>
              <a:rPr lang="en-US" altLang="sl-SI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discussions – X-ray diffraction and vibrational spectroscopy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186026" y="586097"/>
            <a:ext cx="5609259" cy="6205813"/>
            <a:chOff x="49449" y="586097"/>
            <a:chExt cx="4861082" cy="6205813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2" t="3410" r="3108" b="2296"/>
            <a:stretch/>
          </p:blipFill>
          <p:spPr>
            <a:xfrm>
              <a:off x="330199" y="586097"/>
              <a:ext cx="4580332" cy="3188449"/>
            </a:xfrm>
            <a:prstGeom prst="rect">
              <a:avLst/>
            </a:prstGeom>
            <a:ln w="19050">
              <a:solidFill>
                <a:srgbClr val="2FB7B9"/>
              </a:solidFill>
            </a:ln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8" t="1258" r="10567" b="961"/>
            <a:stretch/>
          </p:blipFill>
          <p:spPr>
            <a:xfrm>
              <a:off x="330198" y="3828165"/>
              <a:ext cx="4580332" cy="2963745"/>
            </a:xfrm>
            <a:prstGeom prst="rect">
              <a:avLst/>
            </a:prstGeom>
            <a:ln w="19050">
              <a:solidFill>
                <a:srgbClr val="2FB7B9"/>
              </a:solidFill>
            </a:ln>
          </p:spPr>
        </p:pic>
        <p:grpSp>
          <p:nvGrpSpPr>
            <p:cNvPr id="43" name="Group 42"/>
            <p:cNvGrpSpPr/>
            <p:nvPr/>
          </p:nvGrpSpPr>
          <p:grpSpPr>
            <a:xfrm>
              <a:off x="49449" y="3127346"/>
              <a:ext cx="542925" cy="1305657"/>
              <a:chOff x="49449" y="3127346"/>
              <a:chExt cx="542925" cy="1305657"/>
            </a:xfrm>
          </p:grpSpPr>
          <p:sp>
            <p:nvSpPr>
              <p:cNvPr id="41" name="Right Arrow 40"/>
              <p:cNvSpPr/>
              <p:nvPr/>
            </p:nvSpPr>
            <p:spPr>
              <a:xfrm rot="5400000">
                <a:off x="-331916" y="3508712"/>
                <a:ext cx="1305656" cy="542925"/>
              </a:xfrm>
              <a:prstGeom prst="rightArrow">
                <a:avLst/>
              </a:prstGeom>
              <a:solidFill>
                <a:srgbClr val="2FB7B9"/>
              </a:solidFill>
              <a:ln w="19050"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87245" y="3127346"/>
                <a:ext cx="14815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XRPD</a:t>
                </a:r>
                <a:endParaRPr lang="en-US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5893361" y="590802"/>
            <a:ext cx="5770298" cy="6204784"/>
            <a:chOff x="6002221" y="590802"/>
            <a:chExt cx="5770298" cy="6204784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1727" r="2298" b="1889"/>
            <a:stretch/>
          </p:blipFill>
          <p:spPr>
            <a:xfrm>
              <a:off x="6643461" y="3828164"/>
              <a:ext cx="5127637" cy="2967422"/>
            </a:xfrm>
            <a:prstGeom prst="rect">
              <a:avLst/>
            </a:prstGeom>
            <a:ln w="19050">
              <a:solidFill>
                <a:srgbClr val="2FB7B9"/>
              </a:solidFill>
            </a:ln>
          </p:spPr>
        </p:pic>
        <p:grpSp>
          <p:nvGrpSpPr>
            <p:cNvPr id="49" name="Group 48"/>
            <p:cNvGrpSpPr/>
            <p:nvPr/>
          </p:nvGrpSpPr>
          <p:grpSpPr>
            <a:xfrm>
              <a:off x="6276975" y="590802"/>
              <a:ext cx="5495544" cy="3179038"/>
              <a:chOff x="5682402" y="602388"/>
              <a:chExt cx="6227113" cy="3179038"/>
            </a:xfrm>
          </p:grpSpPr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46" t="2365" r="13035" b="2625"/>
              <a:stretch/>
            </p:blipFill>
            <p:spPr>
              <a:xfrm>
                <a:off x="6096000" y="602388"/>
                <a:ext cx="5813515" cy="3179038"/>
              </a:xfrm>
              <a:prstGeom prst="rect">
                <a:avLst/>
              </a:prstGeom>
              <a:ln w="19050">
                <a:solidFill>
                  <a:srgbClr val="2FB7B9"/>
                </a:solidFill>
              </a:ln>
            </p:spPr>
          </p:pic>
          <p:sp>
            <p:nvSpPr>
              <p:cNvPr id="48" name="TextBox 47"/>
              <p:cNvSpPr txBox="1"/>
              <p:nvPr/>
            </p:nvSpPr>
            <p:spPr>
              <a:xfrm>
                <a:off x="5682402" y="682872"/>
                <a:ext cx="552365" cy="369332"/>
              </a:xfrm>
              <a:prstGeom prst="rect">
                <a:avLst/>
              </a:prstGeom>
              <a:solidFill>
                <a:srgbClr val="2FB7B9"/>
              </a:solidFill>
              <a:ln>
                <a:solidFill>
                  <a:schemeClr val="accent1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IR </a:t>
                </a: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002221" y="3961668"/>
              <a:ext cx="1020328" cy="369332"/>
            </a:xfrm>
            <a:prstGeom prst="rect">
              <a:avLst/>
            </a:prstGeom>
            <a:solidFill>
              <a:srgbClr val="2FB7B9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Raman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55752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2FB7B9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Results and </a:t>
            </a:r>
            <a:r>
              <a:rPr lang="en-US" altLang="sl-SI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discussions – Cyclic staircase voltammtery</a:t>
            </a:r>
            <a:endParaRPr lang="en-US" altLang="sl-SI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" t="11867" r="13723" b="4909"/>
          <a:stretch/>
        </p:blipFill>
        <p:spPr bwMode="auto">
          <a:xfrm>
            <a:off x="6348339" y="601006"/>
            <a:ext cx="5193792" cy="3047067"/>
          </a:xfrm>
          <a:prstGeom prst="rect">
            <a:avLst/>
          </a:prstGeom>
          <a:ln w="19050">
            <a:solidFill>
              <a:srgbClr val="2FB7B9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2" t="12324" r="12210" b="4730"/>
          <a:stretch/>
        </p:blipFill>
        <p:spPr bwMode="auto">
          <a:xfrm>
            <a:off x="6348339" y="3716604"/>
            <a:ext cx="5193792" cy="3045173"/>
          </a:xfrm>
          <a:prstGeom prst="rect">
            <a:avLst/>
          </a:prstGeom>
          <a:ln w="19050">
            <a:solidFill>
              <a:srgbClr val="2FB7B9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" t="11544" r="13770" b="4755"/>
          <a:stretch/>
        </p:blipFill>
        <p:spPr bwMode="auto">
          <a:xfrm>
            <a:off x="624181" y="3716605"/>
            <a:ext cx="5191510" cy="3045172"/>
          </a:xfrm>
          <a:prstGeom prst="rect">
            <a:avLst/>
          </a:prstGeom>
          <a:ln w="19050">
            <a:solidFill>
              <a:srgbClr val="2FB7B9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t="11496" r="13486" b="4408"/>
          <a:stretch/>
        </p:blipFill>
        <p:spPr bwMode="auto">
          <a:xfrm>
            <a:off x="624181" y="601007"/>
            <a:ext cx="5191511" cy="3047067"/>
          </a:xfrm>
          <a:prstGeom prst="rect">
            <a:avLst/>
          </a:prstGeom>
          <a:ln w="19050">
            <a:solidFill>
              <a:srgbClr val="2FB7B9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9465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55752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2FB7B9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983C78-825F-D2EE-6074-02B63FBBE150}"/>
              </a:ext>
            </a:extLst>
          </p:cNvPr>
          <p:cNvSpPr/>
          <p:nvPr/>
        </p:nvSpPr>
        <p:spPr>
          <a:xfrm>
            <a:off x="285749" y="552450"/>
            <a:ext cx="11572875" cy="5915025"/>
          </a:xfrm>
          <a:prstGeom prst="rect">
            <a:avLst/>
          </a:prstGeom>
          <a:solidFill>
            <a:srgbClr val="DDDDDD"/>
          </a:solidFill>
          <a:ln w="952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pPr marL="285750" indent="-285750" algn="just"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sol-gel combustion </a:t>
            </a:r>
            <a:r>
              <a:rPr lang="en-US" sz="1600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⇒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 appropriate method for synthesis of this type of compounds. </a:t>
            </a:r>
            <a:endParaRPr lang="en-US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2FB7B9"/>
              </a:buClr>
            </a:pPr>
            <a:endParaRPr lang="en-US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XRD patterns </a:t>
            </a:r>
            <a:r>
              <a:rPr lang="en-US" sz="1600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⇒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confirmed the formation of crystalline, phase-pure and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isostructural compounds with orthorhombic structure (space group </a:t>
            </a:r>
            <a:r>
              <a:rPr lang="en-US" sz="1600" i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Pnma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 </a:t>
            </a:r>
          </a:p>
          <a:p>
            <a:pPr algn="just">
              <a:buClr>
                <a:srgbClr val="2FB7B9"/>
              </a:buClr>
            </a:pPr>
            <a:endParaRPr lang="en-US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ibrational spectra </a:t>
            </a:r>
          </a:p>
          <a:p>
            <a:pPr marL="457200" algn="just">
              <a:buClr>
                <a:srgbClr val="2FB7B9"/>
              </a:buClr>
            </a:pPr>
            <a:r>
              <a:rPr lang="en-US" sz="1600" b="1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confirmed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formation of Ln</a:t>
            </a:r>
            <a:r>
              <a:rPr lang="en-US" sz="1600" dirty="0">
                <a:solidFill>
                  <a:schemeClr val="tx1"/>
                </a:solidFill>
                <a:latin typeface="Symbol" panose="05050102010706020507" pitchFamily="18" charset="2"/>
                <a:ea typeface="Cambria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 and Fe</a:t>
            </a:r>
            <a:r>
              <a:rPr lang="en-US" sz="1600" dirty="0">
                <a:solidFill>
                  <a:schemeClr val="tx1"/>
                </a:solidFill>
                <a:latin typeface="Symbol" panose="05050102010706020507" pitchFamily="18" charset="2"/>
                <a:ea typeface="Cambria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 bonds in the substituted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perovskites, </a:t>
            </a:r>
          </a:p>
          <a:p>
            <a:pPr marL="457200" algn="just">
              <a:buClr>
                <a:srgbClr val="2FB7B9"/>
              </a:buClr>
            </a:pPr>
            <a:r>
              <a:rPr lang="en-US" sz="16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substitution of Pr³⁺ by the smaller Er³⁺ ion </a:t>
            </a:r>
            <a:r>
              <a:rPr lang="en-US" sz="1600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⇒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lattice contraction and strengthening of the Ln–O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bonds </a:t>
            </a:r>
            <a:r>
              <a:rPr lang="en-US" sz="1600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⇒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blue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shift of the corresponding vibrational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bands,</a:t>
            </a:r>
          </a:p>
          <a:p>
            <a:pPr marL="457200" algn="just">
              <a:buClr>
                <a:srgbClr val="2FB7B9"/>
              </a:buClr>
            </a:pP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</a:t>
            </a:r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structural distortion of the FeO₆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octahedra </a:t>
            </a:r>
            <a:r>
              <a:rPr lang="en-US" sz="1600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⇒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shortening of the Fe–O bond lengths and increased bond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strength </a:t>
            </a:r>
            <a:r>
              <a:rPr lang="en-US" sz="1600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⇒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slight shift of the Fe–O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stretching modes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higher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wavenumbers and minor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variations in the Fe–O bending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modes, depending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on the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degree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octahedral tilting.</a:t>
            </a:r>
            <a:endParaRPr lang="en-US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2FB7B9"/>
              </a:buClr>
            </a:pPr>
            <a:endParaRPr lang="en-US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Clr>
                <a:srgbClr val="2FB7B9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Electrochemical measurements </a:t>
            </a:r>
          </a:p>
          <a:p>
            <a:pPr lvl="1" algn="just">
              <a:buClr>
                <a:srgbClr val="2FB7B9"/>
              </a:buClr>
            </a:pPr>
            <a:r>
              <a:rPr lang="en-US" sz="1600" b="1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good electrochemical stability and no significant water oxidation/reduction activity, </a:t>
            </a:r>
          </a:p>
          <a:p>
            <a:pPr lvl="1" algn="just">
              <a:buClr>
                <a:srgbClr val="2FB7B9"/>
              </a:buClr>
            </a:pPr>
            <a:r>
              <a:rPr lang="en-US" sz="1600" b="1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enhanced electrocatalytic activity toward oxygen reduction reaction (ORR)</a:t>
            </a:r>
            <a:r>
              <a:rPr lang="mk-MK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except ErFeO</a:t>
            </a:r>
            <a:r>
              <a:rPr lang="en-US" sz="1600" baseline="-25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</a:t>
            </a:r>
            <a:endParaRPr lang="mk-MK" sz="1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1" algn="just">
              <a:buClr>
                <a:srgbClr val="2FB7B9"/>
              </a:buClr>
            </a:pPr>
            <a:r>
              <a:rPr lang="mk-MK" sz="1600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en-US" sz="1600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⇒</a:t>
            </a:r>
            <a:r>
              <a:rPr lang="mk-MK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PrFeO</a:t>
            </a:r>
            <a:r>
              <a:rPr lang="en-US" sz="1600" baseline="-25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exhibiting the most pronounced catalytic response,</a:t>
            </a:r>
          </a:p>
          <a:p>
            <a:pPr lvl="1" algn="just">
              <a:buClr>
                <a:srgbClr val="2FB7B9"/>
              </a:buClr>
            </a:pPr>
            <a:r>
              <a:rPr lang="en-US" sz="1600" b="1" dirty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overall, the obtained perovskites possess considerable potential as electrocatalysts, particularly for the ORR,</a:t>
            </a:r>
            <a:endParaRPr lang="mk-MK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1" algn="just">
              <a:buClr>
                <a:srgbClr val="2FB7B9"/>
              </a:buClr>
            </a:pPr>
            <a:r>
              <a:rPr lang="mk-MK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en-US" sz="1600" dirty="0" smtClean="0">
                <a:solidFill>
                  <a:srgbClr val="2FB7B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⇒ </a:t>
            </a:r>
            <a:r>
              <a:rPr lang="en-US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promising candidates for future electrochemical energy conversion and catalytic applications.</a:t>
            </a:r>
            <a:endParaRPr lang="en-US" sz="1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1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DCA87D-57B8-4510-9665-9E75299929F1}">
  <ds:schemaRefs>
    <ds:schemaRef ds:uri="http://purl.org/dc/terms/"/>
    <ds:schemaRef ds:uri="http://purl.org/dc/dcmitype/"/>
    <ds:schemaRef ds:uri="98621ed1-ae24-4a21-b80a-89d572d87e7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c9b645eb-e6fe-4b35-9d45-bd7394162d2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9205</TotalTime>
  <Words>466</Words>
  <Application>Microsoft Office PowerPoint</Application>
  <PresentationFormat>Widescreen</PresentationFormat>
  <Paragraphs>51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Wingdings</vt:lpstr>
      <vt:lpstr>Aptos</vt:lpstr>
      <vt:lpstr>Times New Roman</vt:lpstr>
      <vt:lpstr>Arial</vt:lpstr>
      <vt:lpstr>Cambria</vt:lpstr>
      <vt:lpstr>Symbol</vt:lpstr>
      <vt:lpstr>Arial Narrow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Sofija Popovska</cp:lastModifiedBy>
  <cp:revision>125</cp:revision>
  <dcterms:created xsi:type="dcterms:W3CDTF">2025-07-07T08:04:39Z</dcterms:created>
  <dcterms:modified xsi:type="dcterms:W3CDTF">2026-09-14T12:29:09Z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