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41" autoAdjust="0"/>
  </p:normalViewPr>
  <p:slideViewPr>
    <p:cSldViewPr snapToGrid="0">
      <p:cViewPr varScale="1">
        <p:scale>
          <a:sx n="100" d="100"/>
          <a:sy n="100" d="100"/>
        </p:scale>
        <p:origin x="926"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388082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3381887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BDF914-31F6-4DE6-AD09-3FEE0DFE9760}"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50190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BDF914-31F6-4DE6-AD09-3FEE0DFE9760}"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094835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BDF914-31F6-4DE6-AD09-3FEE0DFE9760}"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454383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DF914-31F6-4DE6-AD09-3FEE0DFE9760}"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530630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BDF914-31F6-4DE6-AD09-3FEE0DFE9760}"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423512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0BDF914-31F6-4DE6-AD09-3FEE0DFE9760}"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567058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0BDF914-31F6-4DE6-AD09-3FEE0DFE9760}"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87494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143161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48803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10BDF914-31F6-4DE6-AD09-3FEE0DFE9760}" type="datetimeFigureOut">
              <a:rPr lang="en-US" smtClean="0"/>
              <a:t>9/16/2026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5181834A-D6F4-4D62-ADA4-0C2050583E2C}" type="slidenum">
              <a:rPr lang="en-US" smtClean="0"/>
              <a:t>‹#›</a:t>
            </a:fld>
            <a:endParaRPr lang="en-US"/>
          </a:p>
        </p:txBody>
      </p:sp>
    </p:spTree>
    <p:extLst>
      <p:ext uri="{BB962C8B-B14F-4D97-AF65-F5344CB8AC3E}">
        <p14:creationId xmlns:p14="http://schemas.microsoft.com/office/powerpoint/2010/main" val="1875445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8B97DE-6FD8-0619-8681-DF8C36646D02}"/>
              </a:ext>
            </a:extLst>
          </p:cNvPr>
          <p:cNvSpPr txBox="1"/>
          <p:nvPr/>
        </p:nvSpPr>
        <p:spPr>
          <a:xfrm>
            <a:off x="101383" y="100547"/>
            <a:ext cx="8941234" cy="1415772"/>
          </a:xfrm>
          <a:prstGeom prst="rect">
            <a:avLst/>
          </a:prstGeom>
          <a:noFill/>
        </p:spPr>
        <p:txBody>
          <a:bodyPr wrap="square" rtlCol="0">
            <a:spAutoFit/>
          </a:bodyPr>
          <a:lstStyle/>
          <a:p>
            <a:pPr algn="ctr"/>
            <a:r>
              <a:rPr lang="en-US" sz="2200" b="1" dirty="0">
                <a:latin typeface="Times New Roman" panose="02020603050405020304" pitchFamily="18" charset="0"/>
                <a:cs typeface="Times New Roman" panose="02020603050405020304" pitchFamily="18" charset="0"/>
              </a:rPr>
              <a:t>Optimization of an analytical method for the determination of calcium and magnesium content using ICP technic</a:t>
            </a:r>
            <a:endParaRPr lang="en-US" sz="2200" dirty="0">
              <a:latin typeface="Times New Roman" panose="02020603050405020304" pitchFamily="18" charset="0"/>
              <a:cs typeface="Times New Roman" panose="02020603050405020304" pitchFamily="18" charset="0"/>
            </a:endParaRPr>
          </a:p>
          <a:p>
            <a:pPr algn="ctr"/>
            <a:r>
              <a:rPr lang="en-US" sz="1200" b="1" u="sng" dirty="0">
                <a:latin typeface="Times New Roman" panose="02020603050405020304" pitchFamily="18" charset="0"/>
                <a:cs typeface="Times New Roman" panose="02020603050405020304" pitchFamily="18" charset="0"/>
              </a:rPr>
              <a:t>Stojance Kirovski</a:t>
            </a:r>
            <a:r>
              <a:rPr lang="en-US" sz="1200" b="1" dirty="0">
                <a:latin typeface="Times New Roman" panose="02020603050405020304" pitchFamily="18" charset="0"/>
                <a:cs typeface="Times New Roman" panose="02020603050405020304" pitchFamily="18" charset="0"/>
              </a:rPr>
              <a:t>, Aleksandra Damjanoska, Cveta Dolikjoska-Trajkova, Stefan </a:t>
            </a:r>
            <a:r>
              <a:rPr lang="en-US" sz="1200" b="1" dirty="0" err="1">
                <a:latin typeface="Times New Roman" panose="02020603050405020304" pitchFamily="18" charset="0"/>
                <a:cs typeface="Times New Roman" panose="02020603050405020304" pitchFamily="18" charset="0"/>
              </a:rPr>
              <a:t>Radevski</a:t>
            </a:r>
            <a:r>
              <a:rPr lang="en-US" sz="1200" b="1" dirty="0">
                <a:latin typeface="Times New Roman" panose="02020603050405020304" pitchFamily="18" charset="0"/>
                <a:cs typeface="Times New Roman" panose="02020603050405020304" pitchFamily="18" charset="0"/>
              </a:rPr>
              <a:t>, Liljana Velkovska</a:t>
            </a:r>
            <a:endParaRPr lang="en-US" sz="1200" dirty="0">
              <a:latin typeface="Times New Roman" panose="02020603050405020304" pitchFamily="18" charset="0"/>
              <a:cs typeface="Times New Roman" panose="02020603050405020304" pitchFamily="18" charset="0"/>
            </a:endParaRPr>
          </a:p>
          <a:p>
            <a:pPr algn="ctr"/>
            <a:r>
              <a:rPr lang="en-US" sz="1200" dirty="0">
                <a:latin typeface="Times New Roman" panose="02020603050405020304" pitchFamily="18" charset="0"/>
                <a:cs typeface="Times New Roman" panose="02020603050405020304" pitchFamily="18" charset="0"/>
              </a:rPr>
              <a:t>Alkaloid AD Skopje, Blvd. Aleksandar </a:t>
            </a:r>
            <a:r>
              <a:rPr lang="en-US" sz="1200" dirty="0" err="1">
                <a:latin typeface="Times New Roman" panose="02020603050405020304" pitchFamily="18" charset="0"/>
                <a:cs typeface="Times New Roman" panose="02020603050405020304" pitchFamily="18" charset="0"/>
              </a:rPr>
              <a:t>Makedonski</a:t>
            </a:r>
            <a:r>
              <a:rPr lang="en-US" sz="1200" dirty="0">
                <a:latin typeface="Times New Roman" panose="02020603050405020304" pitchFamily="18" charset="0"/>
                <a:cs typeface="Times New Roman" panose="02020603050405020304" pitchFamily="18" charset="0"/>
              </a:rPr>
              <a:t> 12, Skopje, Republic of N. Macedonia </a:t>
            </a:r>
          </a:p>
          <a:p>
            <a:endParaRPr lang="en-US" dirty="0"/>
          </a:p>
        </p:txBody>
      </p:sp>
      <p:sp>
        <p:nvSpPr>
          <p:cNvPr id="5" name="AutoShape 10">
            <a:extLst>
              <a:ext uri="{FF2B5EF4-FFF2-40B4-BE49-F238E27FC236}">
                <a16:creationId xmlns:a16="http://schemas.microsoft.com/office/drawing/2014/main" id="{3A392A3B-7FB0-CE69-18E3-92B49700D72D}"/>
              </a:ext>
            </a:extLst>
          </p:cNvPr>
          <p:cNvSpPr>
            <a:spLocks noChangeArrowheads="1"/>
          </p:cNvSpPr>
          <p:nvPr/>
        </p:nvSpPr>
        <p:spPr bwMode="auto">
          <a:xfrm>
            <a:off x="177756" y="1274323"/>
            <a:ext cx="2394459" cy="153034"/>
          </a:xfrm>
          <a:prstGeom prst="roundRect">
            <a:avLst>
              <a:gd name="adj" fmla="val 50000"/>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nchor="ctr">
            <a:no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12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Introduction &amp; Aim</a:t>
            </a:r>
          </a:p>
        </p:txBody>
      </p:sp>
      <p:sp>
        <p:nvSpPr>
          <p:cNvPr id="6" name="TextBox 5">
            <a:extLst>
              <a:ext uri="{FF2B5EF4-FFF2-40B4-BE49-F238E27FC236}">
                <a16:creationId xmlns:a16="http://schemas.microsoft.com/office/drawing/2014/main" id="{9B4CCD2D-40C0-A7B6-FC1D-F2AF916BADA6}"/>
              </a:ext>
            </a:extLst>
          </p:cNvPr>
          <p:cNvSpPr txBox="1"/>
          <p:nvPr/>
        </p:nvSpPr>
        <p:spPr>
          <a:xfrm>
            <a:off x="222358" y="1516319"/>
            <a:ext cx="2505971" cy="1292662"/>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This study describes the optimization of an ICP analytical method for the determination of calcium and magnesium content during its lifecycle, based on continuous monitoring of result trends, which indicated the need for improved accuracy and robustness.</a:t>
            </a:r>
          </a:p>
          <a:p>
            <a:endParaRPr lang="en-US" dirty="0"/>
          </a:p>
        </p:txBody>
      </p:sp>
      <p:sp>
        <p:nvSpPr>
          <p:cNvPr id="11" name="AutoShape 10">
            <a:extLst>
              <a:ext uri="{FF2B5EF4-FFF2-40B4-BE49-F238E27FC236}">
                <a16:creationId xmlns:a16="http://schemas.microsoft.com/office/drawing/2014/main" id="{491B29B2-E4E3-79AC-E359-7B0FF8346930}"/>
              </a:ext>
            </a:extLst>
          </p:cNvPr>
          <p:cNvSpPr>
            <a:spLocks noChangeArrowheads="1"/>
          </p:cNvSpPr>
          <p:nvPr/>
        </p:nvSpPr>
        <p:spPr bwMode="auto">
          <a:xfrm>
            <a:off x="5086535" y="1259245"/>
            <a:ext cx="1572206" cy="153034"/>
          </a:xfrm>
          <a:prstGeom prst="roundRect">
            <a:avLst>
              <a:gd name="adj" fmla="val 50000"/>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nchor="ctr">
            <a:no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12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Results</a:t>
            </a:r>
          </a:p>
        </p:txBody>
      </p:sp>
      <p:sp>
        <p:nvSpPr>
          <p:cNvPr id="12" name="TextBox 11">
            <a:extLst>
              <a:ext uri="{FF2B5EF4-FFF2-40B4-BE49-F238E27FC236}">
                <a16:creationId xmlns:a16="http://schemas.microsoft.com/office/drawing/2014/main" id="{429E2F69-6DDB-238D-EA6F-AAC02E5AB76C}"/>
              </a:ext>
            </a:extLst>
          </p:cNvPr>
          <p:cNvSpPr txBox="1"/>
          <p:nvPr/>
        </p:nvSpPr>
        <p:spPr>
          <a:xfrm>
            <a:off x="7154344" y="1560383"/>
            <a:ext cx="1722689" cy="1477328"/>
          </a:xfrm>
          <a:prstGeom prst="rect">
            <a:avLst/>
          </a:prstGeom>
          <a:noFill/>
        </p:spPr>
        <p:txBody>
          <a:bodyPr wrap="square" rtlCol="0">
            <a:spAutoFit/>
          </a:bodyPr>
          <a:lstStyle/>
          <a:p>
            <a:r>
              <a:rPr lang="en-US" sz="900" b="1" dirty="0">
                <a:latin typeface="Times New Roman" panose="02020603050405020304" pitchFamily="18" charset="0"/>
                <a:cs typeface="Times New Roman" panose="02020603050405020304" pitchFamily="18" charset="0"/>
              </a:rPr>
              <a:t>Filtration</a:t>
            </a:r>
            <a:r>
              <a:rPr lang="en-US" sz="900" dirty="0">
                <a:latin typeface="Times New Roman" panose="02020603050405020304" pitchFamily="18" charset="0"/>
                <a:cs typeface="Times New Roman" panose="02020603050405020304" pitchFamily="18" charset="0"/>
              </a:rPr>
              <a:t>: The results demonstrated that the type of filter (blue dot paper or regenerated cellulose (RC) 0.45 µm) does not significantly affect the accuracy or precision of the results, enabling the use of RC filters for routine analysis. </a:t>
            </a:r>
          </a:p>
          <a:p>
            <a:endParaRPr lang="en-US" dirty="0"/>
          </a:p>
        </p:txBody>
      </p:sp>
      <p:graphicFrame>
        <p:nvGraphicFramePr>
          <p:cNvPr id="13" name="Table 12">
            <a:extLst>
              <a:ext uri="{FF2B5EF4-FFF2-40B4-BE49-F238E27FC236}">
                <a16:creationId xmlns:a16="http://schemas.microsoft.com/office/drawing/2014/main" id="{6C577A7C-1535-F03E-B8C1-03543CA2E526}"/>
              </a:ext>
            </a:extLst>
          </p:cNvPr>
          <p:cNvGraphicFramePr>
            <a:graphicFrameLocks noGrp="1"/>
          </p:cNvGraphicFramePr>
          <p:nvPr>
            <p:extLst>
              <p:ext uri="{D42A27DB-BD31-4B8C-83A1-F6EECF244321}">
                <p14:modId xmlns:p14="http://schemas.microsoft.com/office/powerpoint/2010/main" val="3073512522"/>
              </p:ext>
            </p:extLst>
          </p:nvPr>
        </p:nvGraphicFramePr>
        <p:xfrm>
          <a:off x="2897938" y="1534291"/>
          <a:ext cx="4190877" cy="1365381"/>
        </p:xfrm>
        <a:graphic>
          <a:graphicData uri="http://schemas.openxmlformats.org/drawingml/2006/table">
            <a:tbl>
              <a:tblPr firstRow="1" firstCol="1" bandRow="1">
                <a:tableStyleId>{5C22544A-7EE6-4342-B048-85BDC9FD1C3A}</a:tableStyleId>
              </a:tblPr>
              <a:tblGrid>
                <a:gridCol w="1362422">
                  <a:extLst>
                    <a:ext uri="{9D8B030D-6E8A-4147-A177-3AD203B41FA5}">
                      <a16:colId xmlns:a16="http://schemas.microsoft.com/office/drawing/2014/main" val="1203045883"/>
                    </a:ext>
                  </a:extLst>
                </a:gridCol>
                <a:gridCol w="429449">
                  <a:extLst>
                    <a:ext uri="{9D8B030D-6E8A-4147-A177-3AD203B41FA5}">
                      <a16:colId xmlns:a16="http://schemas.microsoft.com/office/drawing/2014/main" val="118054898"/>
                    </a:ext>
                  </a:extLst>
                </a:gridCol>
                <a:gridCol w="457530">
                  <a:extLst>
                    <a:ext uri="{9D8B030D-6E8A-4147-A177-3AD203B41FA5}">
                      <a16:colId xmlns:a16="http://schemas.microsoft.com/office/drawing/2014/main" val="1968932652"/>
                    </a:ext>
                  </a:extLst>
                </a:gridCol>
                <a:gridCol w="465276">
                  <a:extLst>
                    <a:ext uri="{9D8B030D-6E8A-4147-A177-3AD203B41FA5}">
                      <a16:colId xmlns:a16="http://schemas.microsoft.com/office/drawing/2014/main" val="606057630"/>
                    </a:ext>
                  </a:extLst>
                </a:gridCol>
                <a:gridCol w="505462">
                  <a:extLst>
                    <a:ext uri="{9D8B030D-6E8A-4147-A177-3AD203B41FA5}">
                      <a16:colId xmlns:a16="http://schemas.microsoft.com/office/drawing/2014/main" val="937779440"/>
                    </a:ext>
                  </a:extLst>
                </a:gridCol>
                <a:gridCol w="465276">
                  <a:extLst>
                    <a:ext uri="{9D8B030D-6E8A-4147-A177-3AD203B41FA5}">
                      <a16:colId xmlns:a16="http://schemas.microsoft.com/office/drawing/2014/main" val="637119927"/>
                    </a:ext>
                  </a:extLst>
                </a:gridCol>
                <a:gridCol w="505462">
                  <a:extLst>
                    <a:ext uri="{9D8B030D-6E8A-4147-A177-3AD203B41FA5}">
                      <a16:colId xmlns:a16="http://schemas.microsoft.com/office/drawing/2014/main" val="3264143406"/>
                    </a:ext>
                  </a:extLst>
                </a:gridCol>
              </a:tblGrid>
              <a:tr h="164682">
                <a:tc>
                  <a:txBody>
                    <a:bodyPr/>
                    <a:lstStyle/>
                    <a:p>
                      <a:pPr>
                        <a:lnSpc>
                          <a:spcPct val="115000"/>
                        </a:lnSpc>
                        <a:spcAft>
                          <a:spcPts val="800"/>
                        </a:spcAft>
                        <a:buNone/>
                      </a:pPr>
                      <a:r>
                        <a:rPr lang="en-US" sz="1200" kern="0" dirty="0">
                          <a:effectLst/>
                          <a:latin typeface="Times New Roman" panose="02020603050405020304" pitchFamily="18" charset="0"/>
                          <a:cs typeface="Times New Roman" panose="02020603050405020304" pitchFamily="18" charset="0"/>
                        </a:rPr>
                        <a:t> </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gridSpan="2">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Blue dot</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hMerge="1">
                  <a:txBody>
                    <a:bodyPr/>
                    <a:lstStyle/>
                    <a:p>
                      <a:endParaRPr lang="en-US"/>
                    </a:p>
                  </a:txBody>
                  <a:tcPr/>
                </a:tc>
                <a:tc gridSpan="2">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Blue dot (saturated)</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hMerge="1">
                  <a:txBody>
                    <a:bodyPr/>
                    <a:lstStyle/>
                    <a:p>
                      <a:endParaRPr lang="en-US"/>
                    </a:p>
                  </a:txBody>
                  <a:tcPr/>
                </a:tc>
                <a:tc gridSpan="2">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RC 0.45µm</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hMerge="1">
                  <a:txBody>
                    <a:bodyPr/>
                    <a:lstStyle/>
                    <a:p>
                      <a:endParaRPr lang="en-US"/>
                    </a:p>
                  </a:txBody>
                  <a:tcPr/>
                </a:tc>
                <a:extLst>
                  <a:ext uri="{0D108BD9-81ED-4DB2-BD59-A6C34878D82A}">
                    <a16:rowId xmlns:a16="http://schemas.microsoft.com/office/drawing/2014/main" val="3964996517"/>
                  </a:ext>
                </a:extLst>
              </a:tr>
              <a:tr h="164682">
                <a:tc>
                  <a:txBody>
                    <a:bodyPr/>
                    <a:lstStyle/>
                    <a:p>
                      <a:pPr>
                        <a:lnSpc>
                          <a:spcPct val="115000"/>
                        </a:lnSpc>
                        <a:spcAft>
                          <a:spcPts val="800"/>
                        </a:spcAft>
                        <a:buNone/>
                      </a:pPr>
                      <a:r>
                        <a:rPr lang="en-US" sz="1200" kern="0">
                          <a:effectLst/>
                          <a:latin typeface="Times New Roman" panose="02020603050405020304" pitchFamily="18" charset="0"/>
                          <a:cs typeface="Times New Roman" panose="02020603050405020304" pitchFamily="18" charset="0"/>
                        </a:rPr>
                        <a:t> </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 Ca</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 Mg</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 Ca</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 Mg</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 Ca</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 Mg</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9204674"/>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Sample 1_Assay (Rep 1)</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94.22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95.74</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93.82</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96.22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93.01</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95.26</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3887946"/>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Sample 2_Assay (Rep 1)</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94.35</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96.20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94.35</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96.68</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94.17</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96.20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76421574"/>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Sample 1_Assay (Rep 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94.59</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96.22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93.52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96.22</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93.38</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95.74</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2842371"/>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Sample 2_Assay (Rep 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95.16</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97.16</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94.54</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97.16</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94.21</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96.20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64817499"/>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Average</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94.58</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96.33</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94.06</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96.57</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93.69</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95.85</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20109"/>
                  </a:ext>
                </a:extLst>
              </a:tr>
              <a:tr h="116041">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SD</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0.42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0.60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0.47</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0.45</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0.59</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0.45</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69238877"/>
                  </a:ext>
                </a:extLst>
              </a:tr>
              <a:tr h="116041">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RSD</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0.44</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0.62</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0.50</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0.47</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a:effectLst/>
                          <a:latin typeface="Times New Roman" panose="02020603050405020304" pitchFamily="18" charset="0"/>
                          <a:cs typeface="Times New Roman" panose="02020603050405020304" pitchFamily="18" charset="0"/>
                        </a:rPr>
                        <a:t>0.63</a:t>
                      </a:r>
                      <a:endParaRPr lang="en-US" sz="12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US" sz="800" kern="0" dirty="0">
                          <a:effectLst/>
                          <a:latin typeface="Times New Roman" panose="02020603050405020304" pitchFamily="18" charset="0"/>
                          <a:cs typeface="Times New Roman" panose="02020603050405020304" pitchFamily="18" charset="0"/>
                        </a:rPr>
                        <a:t>0.47</a:t>
                      </a: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23726856"/>
                  </a:ext>
                </a:extLst>
              </a:tr>
            </a:tbl>
          </a:graphicData>
        </a:graphic>
      </p:graphicFrame>
      <p:sp>
        <p:nvSpPr>
          <p:cNvPr id="14" name="TextBox 13">
            <a:extLst>
              <a:ext uri="{FF2B5EF4-FFF2-40B4-BE49-F238E27FC236}">
                <a16:creationId xmlns:a16="http://schemas.microsoft.com/office/drawing/2014/main" id="{5A271898-AC5C-4DF6-D494-E3A2F0F4D798}"/>
              </a:ext>
            </a:extLst>
          </p:cNvPr>
          <p:cNvSpPr txBox="1"/>
          <p:nvPr/>
        </p:nvSpPr>
        <p:spPr>
          <a:xfrm>
            <a:off x="128644" y="2752592"/>
            <a:ext cx="2614555" cy="1338828"/>
          </a:xfrm>
          <a:prstGeom prst="rect">
            <a:avLst/>
          </a:prstGeom>
          <a:noFill/>
        </p:spPr>
        <p:txBody>
          <a:bodyPr wrap="square" rtlCol="0">
            <a:spAutoFit/>
          </a:bodyPr>
          <a:lstStyle/>
          <a:p>
            <a:r>
              <a:rPr lang="en-US" sz="900" b="1" dirty="0">
                <a:latin typeface="Times New Roman" panose="02020603050405020304" pitchFamily="18" charset="0"/>
                <a:cs typeface="Times New Roman" panose="02020603050405020304" pitchFamily="18" charset="0"/>
              </a:rPr>
              <a:t>Calibration Range:</a:t>
            </a:r>
            <a:r>
              <a:rPr lang="en-US" sz="900" dirty="0">
                <a:latin typeface="Times New Roman" panose="02020603050405020304" pitchFamily="18" charset="0"/>
                <a:cs typeface="Times New Roman" panose="02020603050405020304" pitchFamily="18" charset="0"/>
              </a:rPr>
              <a:t> Extension of the calibration range from 80% - 120% to 70% - 120% improved linearity and correlation coefficients. However, discrepancies in assay values were observed when using externally sourced solution standards. This was successfully resolved by introducing in-house solid-state standards prepared from API materials, which ensured accurate recoveries (~100%) and improved agreement with expected results.</a:t>
            </a:r>
          </a:p>
        </p:txBody>
      </p:sp>
      <p:pic>
        <p:nvPicPr>
          <p:cNvPr id="18" name="Picture 17">
            <a:extLst>
              <a:ext uri="{FF2B5EF4-FFF2-40B4-BE49-F238E27FC236}">
                <a16:creationId xmlns:a16="http://schemas.microsoft.com/office/drawing/2014/main" id="{B75FC9E6-FB33-F569-075A-A0D897EE15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72638" y="3027701"/>
            <a:ext cx="3142718" cy="1389723"/>
          </a:xfrm>
          <a:prstGeom prst="rect">
            <a:avLst/>
          </a:prstGeom>
          <a:noFill/>
          <a:ln>
            <a:noFill/>
          </a:ln>
        </p:spPr>
      </p:pic>
      <p:pic>
        <p:nvPicPr>
          <p:cNvPr id="19" name="Picture 18">
            <a:extLst>
              <a:ext uri="{FF2B5EF4-FFF2-40B4-BE49-F238E27FC236}">
                <a16:creationId xmlns:a16="http://schemas.microsoft.com/office/drawing/2014/main" id="{CE985779-2E9E-5291-26EC-4AB750B33C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199" y="3001652"/>
            <a:ext cx="3033580" cy="1415772"/>
          </a:xfrm>
          <a:prstGeom prst="rect">
            <a:avLst/>
          </a:prstGeom>
          <a:noFill/>
          <a:ln>
            <a:noFill/>
          </a:ln>
        </p:spPr>
      </p:pic>
      <p:sp>
        <p:nvSpPr>
          <p:cNvPr id="23" name="AutoShape 10">
            <a:extLst>
              <a:ext uri="{FF2B5EF4-FFF2-40B4-BE49-F238E27FC236}">
                <a16:creationId xmlns:a16="http://schemas.microsoft.com/office/drawing/2014/main" id="{062A0AB1-678A-DD7B-D420-8DBADD1CD0B0}"/>
              </a:ext>
            </a:extLst>
          </p:cNvPr>
          <p:cNvSpPr>
            <a:spLocks noChangeArrowheads="1"/>
          </p:cNvSpPr>
          <p:nvPr/>
        </p:nvSpPr>
        <p:spPr bwMode="auto">
          <a:xfrm>
            <a:off x="676172" y="4270673"/>
            <a:ext cx="1598342" cy="377050"/>
          </a:xfrm>
          <a:prstGeom prst="roundRect">
            <a:avLst>
              <a:gd name="adj" fmla="val 50000"/>
            </a:avLst>
          </a:prstGeom>
          <a:solidFill>
            <a:schemeClr val="accent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nchor="ctr">
            <a:no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12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Conclusion</a:t>
            </a:r>
          </a:p>
          <a:p>
            <a:pPr algn="r"/>
            <a:endParaRPr lang="en-US" altLang="sl-SI" sz="1200" dirty="0">
              <a:ln w="0"/>
              <a:solidFill>
                <a:schemeClr val="bg1"/>
              </a:solidFill>
              <a:effectLst>
                <a:outerShdw blurRad="38100" dist="19050" dir="2700000" algn="tl" rotWithShape="0">
                  <a:schemeClr val="dk1">
                    <a:alpha val="40000"/>
                  </a:schemeClr>
                </a:outerShdw>
              </a:effectLst>
              <a:latin typeface="72 Black" panose="020B0A04030603020204" pitchFamily="34" charset="0"/>
              <a:cs typeface="72 Black" panose="020B0A04030603020204" pitchFamily="34" charset="0"/>
            </a:endParaRPr>
          </a:p>
        </p:txBody>
      </p:sp>
      <p:sp>
        <p:nvSpPr>
          <p:cNvPr id="24" name="TextBox 23">
            <a:extLst>
              <a:ext uri="{FF2B5EF4-FFF2-40B4-BE49-F238E27FC236}">
                <a16:creationId xmlns:a16="http://schemas.microsoft.com/office/drawing/2014/main" id="{D148B4C7-792A-006A-B443-32BD21756852}"/>
              </a:ext>
            </a:extLst>
          </p:cNvPr>
          <p:cNvSpPr txBox="1"/>
          <p:nvPr/>
        </p:nvSpPr>
        <p:spPr>
          <a:xfrm>
            <a:off x="222358" y="4647723"/>
            <a:ext cx="7275722" cy="830997"/>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This study illustrates how a lifecycle-based approach to method optimization can significantly enhance method performance and reliability. The use of in-house solid secondary standards combined with optimized sample preparation conditions ensures a robust and fit-for-purpose analytical method suitable for routine quality control. </a:t>
            </a:r>
          </a:p>
          <a:p>
            <a:endParaRPr lang="en-US" dirty="0"/>
          </a:p>
        </p:txBody>
      </p:sp>
      <p:pic>
        <p:nvPicPr>
          <p:cNvPr id="26" name="Picture 25">
            <a:extLst>
              <a:ext uri="{FF2B5EF4-FFF2-40B4-BE49-F238E27FC236}">
                <a16:creationId xmlns:a16="http://schemas.microsoft.com/office/drawing/2014/main" id="{69BAB90A-2939-AED4-327B-BCC9CA7CF45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0250" y="407552"/>
            <a:ext cx="697314" cy="748417"/>
          </a:xfrm>
          <a:prstGeom prst="rect">
            <a:avLst/>
          </a:prstGeom>
        </p:spPr>
      </p:pic>
      <p:sp>
        <p:nvSpPr>
          <p:cNvPr id="28" name="Rectangle 27">
            <a:extLst>
              <a:ext uri="{FF2B5EF4-FFF2-40B4-BE49-F238E27FC236}">
                <a16:creationId xmlns:a16="http://schemas.microsoft.com/office/drawing/2014/main" id="{E5F55E25-9387-3C82-F461-E68D3DE3E014}"/>
              </a:ext>
            </a:extLst>
          </p:cNvPr>
          <p:cNvSpPr/>
          <p:nvPr/>
        </p:nvSpPr>
        <p:spPr>
          <a:xfrm>
            <a:off x="-1488440" y="-4934"/>
            <a:ext cx="12120880" cy="261610"/>
          </a:xfrm>
          <a:prstGeom prst="rect">
            <a:avLst/>
          </a:prstGeom>
        </p:spPr>
        <p:txBody>
          <a:bodyPr wrap="square">
            <a:spAutoFit/>
          </a:bodyPr>
          <a:lstStyle/>
          <a:p>
            <a:pPr algn="ctr"/>
            <a:r>
              <a:rPr lang="en-US" sz="1100" dirty="0">
                <a:solidFill>
                  <a:srgbClr val="00CC00"/>
                </a:solidFill>
                <a:latin typeface="Arial Narrow" panose="020B0606020202030204" pitchFamily="34" charset="0"/>
              </a:rPr>
              <a:t>28</a:t>
            </a:r>
            <a:r>
              <a:rPr lang="en-US" sz="1100" baseline="30000" dirty="0">
                <a:solidFill>
                  <a:srgbClr val="00CC00"/>
                </a:solidFill>
                <a:latin typeface="Arial Narrow" panose="020B0606020202030204" pitchFamily="34" charset="0"/>
              </a:rPr>
              <a:t>th</a:t>
            </a:r>
            <a:r>
              <a:rPr lang="en-US" sz="1100" dirty="0">
                <a:solidFill>
                  <a:srgbClr val="00CC00"/>
                </a:solidFill>
                <a:latin typeface="Arial Narrow" panose="020B0606020202030204" pitchFamily="34" charset="0"/>
              </a:rPr>
              <a:t> Congress of SCTM, 23-26 September, </a:t>
            </a:r>
            <a:r>
              <a:rPr lang="en-US" sz="1100" dirty="0" err="1">
                <a:solidFill>
                  <a:srgbClr val="00CC00"/>
                </a:solidFill>
                <a:latin typeface="Arial Narrow" panose="020B0606020202030204" pitchFamily="34" charset="0"/>
              </a:rPr>
              <a:t>Ohrid</a:t>
            </a:r>
            <a:r>
              <a:rPr lang="en-US" sz="1100" dirty="0">
                <a:solidFill>
                  <a:srgbClr val="00CC00"/>
                </a:solidFill>
                <a:latin typeface="Arial Narrow" panose="020B0606020202030204" pitchFamily="34" charset="0"/>
              </a:rPr>
              <a:t>, Macedonia</a:t>
            </a:r>
            <a:endParaRPr lang="mk-MK" sz="1100" dirty="0">
              <a:solidFill>
                <a:srgbClr val="00CC00"/>
              </a:solidFill>
              <a:latin typeface="Arial Narrow" panose="020B0606020202030204" pitchFamily="34" charset="0"/>
            </a:endParaRPr>
          </a:p>
        </p:txBody>
      </p:sp>
    </p:spTree>
    <p:extLst>
      <p:ext uri="{BB962C8B-B14F-4D97-AF65-F5344CB8AC3E}">
        <p14:creationId xmlns:p14="http://schemas.microsoft.com/office/powerpoint/2010/main" val="21715583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79</TotalTime>
  <Words>361</Words>
  <Application>Microsoft Office PowerPoint</Application>
  <PresentationFormat>On-screen Show (16:9)</PresentationFormat>
  <Paragraphs>71</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72 Black</vt:lpstr>
      <vt:lpstr>Aptos</vt:lpstr>
      <vt:lpstr>Aptos Display</vt:lpstr>
      <vt:lpstr>Arial</vt:lpstr>
      <vt:lpstr>Arial Narrow</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Vasko Findacki</dc:creator>
  <cp:lastModifiedBy>Stojance Kirovski</cp:lastModifiedBy>
  <cp:revision>10</cp:revision>
  <dcterms:created xsi:type="dcterms:W3CDTF">2026-07-29T12:24:55Z</dcterms:created>
  <dcterms:modified xsi:type="dcterms:W3CDTF">2026-09-16T07:41:48Z</dcterms:modified>
</cp:coreProperties>
</file>