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7"/>
  </p:notesMasterIdLst>
  <p:sldIdLst>
    <p:sldId id="288" r:id="rId5"/>
    <p:sldId id="301" r:id="rId6"/>
    <p:sldId id="289" r:id="rId7"/>
    <p:sldId id="293" r:id="rId8"/>
    <p:sldId id="294" r:id="rId9"/>
    <p:sldId id="295" r:id="rId10"/>
    <p:sldId id="296" r:id="rId11"/>
    <p:sldId id="300" r:id="rId12"/>
    <p:sldId id="297" r:id="rId13"/>
    <p:sldId id="298" r:id="rId14"/>
    <p:sldId id="292" r:id="rId15"/>
    <p:sldId id="299" r:id="rId16"/>
  </p:sldIdLst>
  <p:sldSz cx="12192000" cy="6858000"/>
  <p:notesSz cx="6858000" cy="9144000"/>
  <p:embeddedFontLst>
    <p:embeddedFont>
      <p:font typeface="Arial Narrow" panose="020B0606020202030204" pitchFamily="34" charset="0"/>
      <p:regular r:id="rId18"/>
      <p:bold r:id="rId19"/>
      <p:italic r:id="rId20"/>
      <p:boldItalic r:id="rId21"/>
    </p:embeddedFont>
    <p:embeddedFont>
      <p:font typeface="PF BeauSans Pro" panose="02000800000000020004" charset="0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7"/>
    <a:srgbClr val="33CC33"/>
    <a:srgbClr val="F8E4F6"/>
    <a:srgbClr val="E9F8E4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346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Dichloromethane</c:v>
                </c:pt>
              </c:strCache>
            </c:strRef>
          </c:tx>
          <c:spPr>
            <a:solidFill>
              <a:srgbClr val="3185BB"/>
            </a:solidFill>
            <a:ln>
              <a:solidFill>
                <a:srgbClr val="3185BB"/>
              </a:soli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9A0-4FD5-A30B-8941D806310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9A0-4FD5-A30B-8941D806310D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22313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2,4-D</c:v>
                </c:pt>
                <c:pt idx="1">
                  <c:v>Atrazine</c:v>
                </c:pt>
                <c:pt idx="2">
                  <c:v>Malathion</c:v>
                </c:pt>
                <c:pt idx="3">
                  <c:v>Fenitrothion</c:v>
                </c:pt>
                <c:pt idx="4">
                  <c:v>Parathion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106</c:v>
                </c:pt>
                <c:pt idx="2">
                  <c:v>78</c:v>
                </c:pt>
                <c:pt idx="3">
                  <c:v>102</c:v>
                </c:pt>
                <c:pt idx="4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A0-4FD5-A30B-8941D80631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Diethyl ether</c:v>
                </c:pt>
              </c:strCache>
            </c:strRef>
          </c:tx>
          <c:spPr>
            <a:solidFill>
              <a:srgbClr val="248497"/>
            </a:solidFill>
            <a:ln>
              <a:solidFill>
                <a:srgbClr val="248497"/>
              </a:soli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91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9A0-4FD5-A30B-8941D806310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79A0-4FD5-A30B-8941D806310D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94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9A0-4FD5-A30B-8941D806310D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22313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2,4-D</c:v>
                </c:pt>
                <c:pt idx="1">
                  <c:v>Atrazine</c:v>
                </c:pt>
                <c:pt idx="2">
                  <c:v>Malathion</c:v>
                </c:pt>
                <c:pt idx="3">
                  <c:v>Fenitrothion</c:v>
                </c:pt>
                <c:pt idx="4">
                  <c:v>Parathion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90</c:v>
                </c:pt>
                <c:pt idx="1">
                  <c:v>106</c:v>
                </c:pt>
                <c:pt idx="2">
                  <c:v>71</c:v>
                </c:pt>
                <c:pt idx="3">
                  <c:v>97</c:v>
                </c:pt>
                <c:pt idx="4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A0-4FD5-A30B-8941D80631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Petroleum benzineᵃ</c:v>
                </c:pt>
              </c:strCache>
            </c:strRef>
          </c:tx>
          <c:spPr>
            <a:solidFill>
              <a:srgbClr val="C44846"/>
            </a:solidFill>
            <a:ln>
              <a:solidFill>
                <a:srgbClr val="C44846"/>
              </a:solidFill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9A0-4FD5-A30B-8941D806310D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22313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2,4-D</c:v>
                </c:pt>
                <c:pt idx="1">
                  <c:v>Atrazine</c:v>
                </c:pt>
                <c:pt idx="2">
                  <c:v>Malathion</c:v>
                </c:pt>
                <c:pt idx="3">
                  <c:v>Fenitrothion</c:v>
                </c:pt>
                <c:pt idx="4">
                  <c:v>Parathion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</c:v>
                </c:pt>
                <c:pt idx="1">
                  <c:v>75</c:v>
                </c:pt>
                <c:pt idx="2">
                  <c:v>57</c:v>
                </c:pt>
                <c:pt idx="3">
                  <c:v>67</c:v>
                </c:pt>
                <c:pt idx="4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A0-4FD5-A30B-8941D80631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n-Hexane/acetone</c:v>
                </c:pt>
              </c:strCache>
            </c:strRef>
          </c:tx>
          <c:spPr>
            <a:solidFill>
              <a:srgbClr val="DEA126"/>
            </a:solidFill>
            <a:ln>
              <a:solidFill>
                <a:srgbClr val="DEA126"/>
              </a:solidFill>
            </a:ln>
            <a:effectLst/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79A0-4FD5-A30B-8941D806310D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98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9A0-4FD5-A30B-8941D806310D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106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79A0-4FD5-A30B-8941D806310D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22313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2,4-D</c:v>
                </c:pt>
                <c:pt idx="1">
                  <c:v>Atrazine</c:v>
                </c:pt>
                <c:pt idx="2">
                  <c:v>Malathion</c:v>
                </c:pt>
                <c:pt idx="3">
                  <c:v>Fenitrothion</c:v>
                </c:pt>
                <c:pt idx="4">
                  <c:v>Parathion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84</c:v>
                </c:pt>
                <c:pt idx="1">
                  <c:v>74</c:v>
                </c:pt>
                <c:pt idx="2">
                  <c:v>96</c:v>
                </c:pt>
                <c:pt idx="3">
                  <c:v>97</c:v>
                </c:pt>
                <c:pt idx="4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A0-4FD5-A30B-8941D806310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1" i="0" u="none" strike="noStrike">
                <a:solidFill>
                  <a:srgbClr val="002060"/>
                </a:solidFill>
                <a:latin typeface="Apto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2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000" b="1" i="0" u="none" strike="noStrike">
                    <a:solidFill>
                      <a:srgbClr val="002060"/>
                    </a:solidFill>
                    <a:latin typeface="Arial"/>
                  </a:defRPr>
                </a:pPr>
                <a:r>
                  <a:rPr lang="en-US" sz="2000" b="1" i="0" u="none" strike="noStrike">
                    <a:solidFill>
                      <a:srgbClr val="002060"/>
                    </a:solidFill>
                    <a:latin typeface="Arial"/>
                  </a:rPr>
                  <a:t>Mean recovery (%)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1" i="0" u="none" strike="noStrike">
                <a:solidFill>
                  <a:srgbClr val="00206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4.8827941865916547E-2"/>
          <c:y val="0.88560966063452595"/>
          <c:w val="0.9"/>
          <c:h val="8.222659667541557E-2"/>
        </c:manualLayout>
      </c:layout>
      <c:overlay val="0"/>
      <c:txPr>
        <a:bodyPr/>
        <a:lstStyle/>
        <a:p>
          <a:pPr>
            <a:defRPr sz="2000" b="1">
              <a:solidFill>
                <a:srgbClr val="002060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145915" y="5915868"/>
            <a:ext cx="1188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3CC33"/>
                </a:solidFill>
                <a:latin typeface="Arial Narrow" panose="020B0606020202030204" pitchFamily="34" charset="0"/>
              </a:rPr>
              <a:t>28</a:t>
            </a:r>
            <a:r>
              <a:rPr lang="en-US" sz="2400" b="1" baseline="30000" dirty="0">
                <a:solidFill>
                  <a:srgbClr val="33CC33"/>
                </a:solidFill>
                <a:latin typeface="Arial Narrow" panose="020B0606020202030204" pitchFamily="34" charset="0"/>
              </a:rPr>
              <a:t>th</a:t>
            </a:r>
            <a:r>
              <a:rPr lang="en-US" sz="2400" b="1" dirty="0">
                <a:solidFill>
                  <a:srgbClr val="33CC33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2400" b="1" dirty="0" err="1">
                <a:solidFill>
                  <a:srgbClr val="33CC33"/>
                </a:solidFill>
                <a:latin typeface="Arial Narrow" panose="020B0606020202030204" pitchFamily="34" charset="0"/>
              </a:rPr>
              <a:t>Ohrid</a:t>
            </a:r>
            <a:r>
              <a:rPr lang="en-US" sz="2400" b="1" dirty="0">
                <a:solidFill>
                  <a:srgbClr val="33CC33"/>
                </a:solidFill>
                <a:latin typeface="Arial Narrow" panose="020B0606020202030204" pitchFamily="34" charset="0"/>
              </a:rPr>
              <a:t>, Macedonia</a:t>
            </a:r>
            <a:endParaRPr lang="mk-MK" sz="2400" b="1" dirty="0">
              <a:solidFill>
                <a:srgbClr val="33CC33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853" y="2655606"/>
            <a:ext cx="10965889" cy="1532334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800" b="1" cap="all" dirty="0">
                <a:solidFill>
                  <a:schemeClr val="accent5"/>
                </a:solidFill>
                <a:latin typeface="+mn-lt"/>
                <a:cs typeface="Arial" panose="020B0604020202020204" pitchFamily="34" charset="0"/>
              </a:rPr>
              <a:t>EVALUATION OF DIFFERENT SOLVENTS FOR LIQUID–LIQUID EXTRACTION OF SELECTED PESTICIDE RESIDUES FROM WATER SAMPLES</a:t>
            </a:r>
            <a:endParaRPr lang="en-US" sz="2800" b="1" cap="all" dirty="0">
              <a:solidFill>
                <a:schemeClr val="accent5"/>
              </a:solidFill>
              <a:highlight>
                <a:srgbClr val="FFFF00"/>
              </a:highlight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467" y="4275619"/>
            <a:ext cx="1096589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400" b="1" u="sng" dirty="0">
                <a:solidFill>
                  <a:srgbClr val="33CC33"/>
                </a:solidFill>
              </a:rPr>
              <a:t>Lenche Velkoska-Markovska</a:t>
            </a:r>
            <a:r>
              <a:rPr lang="en-US" sz="2400" b="1" dirty="0">
                <a:solidFill>
                  <a:srgbClr val="33CC33"/>
                </a:solidFill>
              </a:rPr>
              <a:t>, Biljana </a:t>
            </a:r>
            <a:r>
              <a:rPr lang="en-US" sz="2400" b="1" dirty="0" err="1">
                <a:solidFill>
                  <a:srgbClr val="33CC33"/>
                </a:solidFill>
              </a:rPr>
              <a:t>Petanovska-Ilievska</a:t>
            </a:r>
            <a:r>
              <a:rPr lang="en-US" sz="2400" b="1" dirty="0">
                <a:solidFill>
                  <a:srgbClr val="33CC33"/>
                </a:solidFill>
              </a:rPr>
              <a:t> </a:t>
            </a:r>
            <a:endParaRPr lang="en-US" sz="2400" b="1" dirty="0" smtClean="0">
              <a:solidFill>
                <a:srgbClr val="33CC3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021" y="5579250"/>
            <a:ext cx="886889" cy="9518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894" y="447267"/>
            <a:ext cx="8326876" cy="12003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33CC33"/>
                </a:solidFill>
              </a:rPr>
              <a:t>Ss</a:t>
            </a:r>
            <a:r>
              <a:rPr lang="en-US" sz="2400" b="1" dirty="0">
                <a:solidFill>
                  <a:srgbClr val="33CC33"/>
                </a:solidFill>
              </a:rPr>
              <a:t>. Cyril and Methodius University in </a:t>
            </a:r>
            <a:r>
              <a:rPr lang="en-US" sz="2400" b="1" dirty="0" smtClean="0">
                <a:solidFill>
                  <a:srgbClr val="33CC33"/>
                </a:solidFill>
              </a:rPr>
              <a:t>Skopje</a:t>
            </a:r>
            <a:endParaRPr lang="mk-MK" sz="2400" b="1" dirty="0" smtClean="0">
              <a:solidFill>
                <a:srgbClr val="33CC33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33CC33"/>
                </a:solidFill>
              </a:rPr>
              <a:t>Faculty </a:t>
            </a:r>
            <a:r>
              <a:rPr lang="en-US" sz="2400" b="1" dirty="0">
                <a:solidFill>
                  <a:srgbClr val="33CC33"/>
                </a:solidFill>
              </a:rPr>
              <a:t>of Agricultural Sciences and Food </a:t>
            </a:r>
            <a:r>
              <a:rPr lang="en-US" sz="2400" b="1" dirty="0" smtClean="0">
                <a:solidFill>
                  <a:srgbClr val="33CC33"/>
                </a:solidFill>
              </a:rPr>
              <a:t>- Skopje</a:t>
            </a:r>
            <a:endParaRPr lang="mk-MK" sz="2400" b="1" dirty="0" smtClean="0">
              <a:solidFill>
                <a:srgbClr val="33CC33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33CC33"/>
                </a:solidFill>
              </a:rPr>
              <a:t>Skopje</a:t>
            </a:r>
            <a:r>
              <a:rPr lang="en-US" sz="2400" b="1" dirty="0">
                <a:solidFill>
                  <a:srgbClr val="33CC33"/>
                </a:solidFill>
              </a:rPr>
              <a:t>, North </a:t>
            </a:r>
            <a:r>
              <a:rPr lang="en-US" sz="2400" b="1" dirty="0" smtClean="0">
                <a:solidFill>
                  <a:srgbClr val="33CC33"/>
                </a:solidFill>
              </a:rPr>
              <a:t>Macedonia</a:t>
            </a:r>
            <a:endParaRPr lang="en-US" sz="2400" b="1" dirty="0">
              <a:solidFill>
                <a:srgbClr val="33CC33"/>
              </a:solidFill>
            </a:endParaRPr>
          </a:p>
        </p:txBody>
      </p:sp>
      <p:pic>
        <p:nvPicPr>
          <p:cNvPr id="9" name="Picture 8" descr="logo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92" y="548861"/>
            <a:ext cx="996660" cy="997139"/>
          </a:xfrm>
          <a:prstGeom prst="rect">
            <a:avLst/>
          </a:prstGeom>
          <a:noFill/>
        </p:spPr>
      </p:pic>
      <p:pic>
        <p:nvPicPr>
          <p:cNvPr id="10" name="Pictur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562" y="382850"/>
            <a:ext cx="1186901" cy="12647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Introduction</a:t>
            </a:r>
            <a:endParaRPr lang="en-US" altLang="sl-SI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 0"/>
          <p:cNvSpPr/>
          <p:nvPr/>
        </p:nvSpPr>
        <p:spPr>
          <a:xfrm>
            <a:off x="97710" y="807314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ea typeface="Aptos Display" pitchFamily="34" charset="-122"/>
                <a:cs typeface="Aptos Display" pitchFamily="34" charset="-120"/>
              </a:rPr>
              <a:t>Detremination</a:t>
            </a:r>
            <a:r>
              <a:rPr lang="en-US" sz="2400" b="1" dirty="0" smtClean="0">
                <a:solidFill>
                  <a:srgbClr val="002060"/>
                </a:solidFill>
                <a:ea typeface="Aptos Display" pitchFamily="34" charset="-122"/>
                <a:cs typeface="Aptos Display" pitchFamily="34" charset="-120"/>
              </a:rPr>
              <a:t> of pesticide residues in water – analytical challenge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7189713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C7A8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sz="2200" b="0">
                <a:latin typeface="+mn-lt"/>
              </a:rPr>
              <a:t>2</a:t>
            </a:fld>
            <a:endParaRPr lang="en-US" sz="2200">
              <a:latin typeface="+mn-lt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023812" y="2062062"/>
            <a:ext cx="9565404" cy="1846971"/>
            <a:chOff x="995916" y="1675200"/>
            <a:chExt cx="9565404" cy="932688"/>
          </a:xfrm>
        </p:grpSpPr>
        <p:sp>
          <p:nvSpPr>
            <p:cNvPr id="4" name="Shape 1"/>
            <p:cNvSpPr/>
            <p:nvPr/>
          </p:nvSpPr>
          <p:spPr>
            <a:xfrm>
              <a:off x="995916" y="1695039"/>
              <a:ext cx="2801567" cy="893011"/>
            </a:xfrm>
            <a:prstGeom prst="roundRect">
              <a:avLst>
                <a:gd name="adj" fmla="val 3902"/>
              </a:avLst>
            </a:prstGeom>
            <a:solidFill>
              <a:srgbClr val="FFFFFF"/>
            </a:solidFill>
            <a:ln w="12700">
              <a:solidFill>
                <a:srgbClr val="D7E4E9"/>
              </a:solidFill>
              <a:prstDash val="solid"/>
            </a:ln>
          </p:spPr>
          <p:txBody>
            <a:bodyPr/>
            <a:lstStyle/>
            <a:p>
              <a:endParaRPr sz="2200"/>
            </a:p>
          </p:txBody>
        </p:sp>
        <p:sp>
          <p:nvSpPr>
            <p:cNvPr id="5" name="Text 2"/>
            <p:cNvSpPr/>
            <p:nvPr/>
          </p:nvSpPr>
          <p:spPr>
            <a:xfrm>
              <a:off x="1132783" y="1998932"/>
              <a:ext cx="25146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173F5F"/>
                  </a:solidFill>
                </a:rPr>
                <a:t>WATER </a:t>
              </a:r>
              <a:r>
                <a:rPr lang="en-US" sz="2200" b="1" dirty="0">
                  <a:solidFill>
                    <a:srgbClr val="002060"/>
                  </a:solidFill>
                </a:rPr>
                <a:t>SAMPLE</a:t>
              </a:r>
              <a:endParaRPr lang="en-US" sz="2200" dirty="0">
                <a:solidFill>
                  <a:srgbClr val="002060"/>
                </a:solidFill>
              </a:endParaRPr>
            </a:p>
          </p:txBody>
        </p:sp>
        <p:sp>
          <p:nvSpPr>
            <p:cNvPr id="9" name="Shape 5"/>
            <p:cNvSpPr/>
            <p:nvPr/>
          </p:nvSpPr>
          <p:spPr>
            <a:xfrm>
              <a:off x="4526280" y="1760226"/>
              <a:ext cx="2693589" cy="813512"/>
            </a:xfrm>
            <a:prstGeom prst="roundRect">
              <a:avLst>
                <a:gd name="adj" fmla="val 3902"/>
              </a:avLst>
            </a:prstGeom>
            <a:solidFill>
              <a:srgbClr val="E2F1F2"/>
            </a:solidFill>
            <a:ln w="25400">
              <a:solidFill>
                <a:srgbClr val="1F7A8C"/>
              </a:solidFill>
              <a:prstDash val="solid"/>
            </a:ln>
          </p:spPr>
          <p:txBody>
            <a:bodyPr/>
            <a:lstStyle/>
            <a:p>
              <a:endParaRPr sz="2200" dirty="0"/>
            </a:p>
          </p:txBody>
        </p:sp>
        <p:sp>
          <p:nvSpPr>
            <p:cNvPr id="10" name="Text 6"/>
            <p:cNvSpPr/>
            <p:nvPr/>
          </p:nvSpPr>
          <p:spPr>
            <a:xfrm>
              <a:off x="4615775" y="2016762"/>
              <a:ext cx="25146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002060"/>
                  </a:solidFill>
                </a:rPr>
                <a:t>EXTRACTION</a:t>
              </a:r>
              <a:endParaRPr lang="en-US" sz="2200" dirty="0">
                <a:solidFill>
                  <a:srgbClr val="002060"/>
                </a:solidFill>
              </a:endParaRPr>
            </a:p>
          </p:txBody>
        </p:sp>
        <p:sp>
          <p:nvSpPr>
            <p:cNvPr id="13" name="Shape 9"/>
            <p:cNvSpPr/>
            <p:nvPr/>
          </p:nvSpPr>
          <p:spPr>
            <a:xfrm>
              <a:off x="8001000" y="1675200"/>
              <a:ext cx="2560320" cy="932688"/>
            </a:xfrm>
            <a:prstGeom prst="roundRect">
              <a:avLst>
                <a:gd name="adj" fmla="val 3902"/>
              </a:avLst>
            </a:prstGeom>
            <a:solidFill>
              <a:srgbClr val="FFFFFF"/>
            </a:solidFill>
            <a:ln w="12700">
              <a:solidFill>
                <a:srgbClr val="D7E4E9"/>
              </a:solidFill>
              <a:prstDash val="solid"/>
            </a:ln>
          </p:spPr>
        </p:sp>
        <p:sp>
          <p:nvSpPr>
            <p:cNvPr id="14" name="Text 10"/>
            <p:cNvSpPr/>
            <p:nvPr/>
          </p:nvSpPr>
          <p:spPr>
            <a:xfrm>
              <a:off x="8001000" y="2021057"/>
              <a:ext cx="25146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002060"/>
                  </a:solidFill>
                </a:rPr>
                <a:t>RP-HPLC</a:t>
              </a:r>
              <a:endParaRPr lang="en-US" sz="2200" dirty="0">
                <a:solidFill>
                  <a:srgbClr val="002060"/>
                </a:solidFill>
              </a:endParaRPr>
            </a:p>
          </p:txBody>
        </p:sp>
        <p:sp>
          <p:nvSpPr>
            <p:cNvPr id="19" name="Shape 4"/>
            <p:cNvSpPr/>
            <p:nvPr/>
          </p:nvSpPr>
          <p:spPr>
            <a:xfrm>
              <a:off x="3890772" y="2175037"/>
              <a:ext cx="502920" cy="0"/>
            </a:xfrm>
            <a:prstGeom prst="line">
              <a:avLst/>
            </a:prstGeom>
            <a:noFill/>
            <a:ln w="28575">
              <a:solidFill>
                <a:schemeClr val="accent4">
                  <a:lumMod val="75000"/>
                </a:schemeClr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sz="2200"/>
            </a:p>
          </p:txBody>
        </p:sp>
        <p:sp>
          <p:nvSpPr>
            <p:cNvPr id="20" name="Shape 4"/>
            <p:cNvSpPr/>
            <p:nvPr/>
          </p:nvSpPr>
          <p:spPr>
            <a:xfrm>
              <a:off x="7353819" y="2176782"/>
              <a:ext cx="502920" cy="0"/>
            </a:xfrm>
            <a:prstGeom prst="line">
              <a:avLst/>
            </a:prstGeom>
            <a:noFill/>
            <a:ln w="28575">
              <a:solidFill>
                <a:schemeClr val="accent4">
                  <a:lumMod val="75000"/>
                </a:schemeClr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sz="220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346346" y="4380563"/>
            <a:ext cx="11778010" cy="1238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Present at low </a:t>
            </a:r>
            <a:r>
              <a:rPr lang="en-US" sz="2400" b="1" dirty="0">
                <a:solidFill>
                  <a:srgbClr val="002060"/>
                </a:solidFill>
              </a:rPr>
              <a:t>concentration </a:t>
            </a:r>
            <a:r>
              <a:rPr lang="en-US" sz="2400" b="1" dirty="0" smtClean="0">
                <a:solidFill>
                  <a:srgbClr val="002060"/>
                </a:solidFill>
              </a:rPr>
              <a:t>levels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Different </a:t>
            </a:r>
            <a:r>
              <a:rPr lang="en-US" sz="2400" b="1" dirty="0">
                <a:solidFill>
                  <a:srgbClr val="002060"/>
                </a:solidFill>
              </a:rPr>
              <a:t>physicochemical </a:t>
            </a:r>
            <a:r>
              <a:rPr lang="en-US" sz="2400" b="1" dirty="0" smtClean="0">
                <a:solidFill>
                  <a:srgbClr val="002060"/>
                </a:solidFill>
              </a:rPr>
              <a:t>properties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0020" y="4731651"/>
            <a:ext cx="118287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3175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Introduction</a:t>
            </a:r>
            <a:endParaRPr lang="en-US" altLang="sl-SI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1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7189713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C7A8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sz="2200" b="0">
                <a:latin typeface="+mn-lt"/>
              </a:rPr>
              <a:t>3</a:t>
            </a:fld>
            <a:endParaRPr lang="en-US" sz="2200"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06995" y="1292964"/>
            <a:ext cx="11778010" cy="5209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Sample </a:t>
            </a:r>
            <a:r>
              <a:rPr lang="en-US" sz="2400" b="1" dirty="0">
                <a:solidFill>
                  <a:srgbClr val="002060"/>
                </a:solidFill>
              </a:rPr>
              <a:t>preparation </a:t>
            </a:r>
            <a:r>
              <a:rPr lang="en-US" sz="2400" b="1" dirty="0" smtClean="0">
                <a:solidFill>
                  <a:srgbClr val="002060"/>
                </a:solidFill>
              </a:rPr>
              <a:t>- important </a:t>
            </a:r>
            <a:r>
              <a:rPr lang="en-US" sz="2400" b="1" dirty="0">
                <a:solidFill>
                  <a:srgbClr val="002060"/>
                </a:solidFill>
              </a:rPr>
              <a:t>step 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efficient extraction </a:t>
            </a:r>
            <a:r>
              <a:rPr lang="en-US" sz="2400" b="1" dirty="0">
                <a:solidFill>
                  <a:srgbClr val="002060"/>
                </a:solidFill>
              </a:rPr>
              <a:t>of the target </a:t>
            </a:r>
            <a:r>
              <a:rPr lang="en-US" sz="2400" b="1" dirty="0" err="1">
                <a:solidFill>
                  <a:srgbClr val="002060"/>
                </a:solidFill>
              </a:rPr>
              <a:t>analytes</a:t>
            </a:r>
            <a:r>
              <a:rPr lang="en-US" sz="2400" b="1" dirty="0">
                <a:solidFill>
                  <a:srgbClr val="002060"/>
                </a:solidFill>
              </a:rPr>
              <a:t> from the aqueous matrix and, 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sufficient </a:t>
            </a:r>
            <a:r>
              <a:rPr lang="en-US" sz="2400" b="1" dirty="0">
                <a:solidFill>
                  <a:srgbClr val="002060"/>
                </a:solidFill>
              </a:rPr>
              <a:t>recovery for reliable chromatographic determination 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LLE - widely used approach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choice of the organic solvent is particularly important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different pesticides may show different extraction behavior 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a solvent </a:t>
            </a:r>
            <a:r>
              <a:rPr lang="en-US" sz="2400" b="1" dirty="0">
                <a:solidFill>
                  <a:srgbClr val="002060"/>
                </a:solidFill>
              </a:rPr>
              <a:t>that provides high recovery for one pesticide may not necessarily be equally effective for </a:t>
            </a:r>
            <a:r>
              <a:rPr lang="en-US" sz="2400" b="1" dirty="0" smtClean="0">
                <a:solidFill>
                  <a:srgbClr val="002060"/>
                </a:solidFill>
              </a:rPr>
              <a:t>another.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</a:rPr>
              <a:t>main </a:t>
            </a:r>
            <a:r>
              <a:rPr lang="en-US" sz="2400" b="1" dirty="0">
                <a:solidFill>
                  <a:srgbClr val="002060"/>
                </a:solidFill>
              </a:rPr>
              <a:t>reason for comparing several extraction solvents in the present </a:t>
            </a:r>
            <a:r>
              <a:rPr lang="en-US" sz="2400" b="1" dirty="0" smtClean="0">
                <a:solidFill>
                  <a:srgbClr val="002060"/>
                </a:solidFill>
              </a:rPr>
              <a:t>study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0020" y="4731651"/>
            <a:ext cx="118287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grpSp>
        <p:nvGrpSpPr>
          <p:cNvPr id="2" name="Group 1"/>
          <p:cNvGrpSpPr/>
          <p:nvPr/>
        </p:nvGrpSpPr>
        <p:grpSpPr>
          <a:xfrm>
            <a:off x="455460" y="738293"/>
            <a:ext cx="2697384" cy="633765"/>
            <a:chOff x="455460" y="738293"/>
            <a:chExt cx="2697384" cy="633765"/>
          </a:xfrm>
        </p:grpSpPr>
        <p:sp>
          <p:nvSpPr>
            <p:cNvPr id="16" name="Shape 5"/>
            <p:cNvSpPr/>
            <p:nvPr/>
          </p:nvSpPr>
          <p:spPr>
            <a:xfrm>
              <a:off x="459255" y="748541"/>
              <a:ext cx="2693589" cy="544423"/>
            </a:xfrm>
            <a:prstGeom prst="roundRect">
              <a:avLst>
                <a:gd name="adj" fmla="val 3902"/>
              </a:avLst>
            </a:prstGeom>
            <a:solidFill>
              <a:srgbClr val="E2F1F2"/>
            </a:solidFill>
            <a:ln w="25400">
              <a:solidFill>
                <a:srgbClr val="1F7A8C"/>
              </a:solidFill>
              <a:prstDash val="solid"/>
            </a:ln>
          </p:spPr>
          <p:txBody>
            <a:bodyPr/>
            <a:lstStyle/>
            <a:p>
              <a:endParaRPr sz="2200" dirty="0"/>
            </a:p>
          </p:txBody>
        </p:sp>
        <p:sp>
          <p:nvSpPr>
            <p:cNvPr id="18" name="Text 6"/>
            <p:cNvSpPr/>
            <p:nvPr/>
          </p:nvSpPr>
          <p:spPr>
            <a:xfrm>
              <a:off x="455460" y="738293"/>
              <a:ext cx="2514600" cy="63376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002060"/>
                  </a:solidFill>
                </a:rPr>
                <a:t>EXTRACTION</a:t>
              </a:r>
              <a:endParaRPr lang="en-US" sz="2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Aim</a:t>
            </a:r>
            <a:endParaRPr lang="en-US" altLang="sl-SI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09972" y="913097"/>
            <a:ext cx="11575627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173F5F"/>
                </a:solidFill>
              </a:rPr>
              <a:t>To evaluate the extraction efficiency of four extraction solvents for the LLE of five selected pesticides from water samples.</a:t>
            </a:r>
            <a:endParaRPr lang="en-US" sz="22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7224089" y="1785015"/>
            <a:ext cx="4830574" cy="4926295"/>
            <a:chOff x="4948426" y="1734410"/>
            <a:chExt cx="4830574" cy="4859444"/>
          </a:xfrm>
        </p:grpSpPr>
        <p:sp>
          <p:nvSpPr>
            <p:cNvPr id="16" name="Shape 2"/>
            <p:cNvSpPr/>
            <p:nvPr/>
          </p:nvSpPr>
          <p:spPr>
            <a:xfrm>
              <a:off x="4948426" y="1734410"/>
              <a:ext cx="4830574" cy="2374466"/>
            </a:xfrm>
            <a:prstGeom prst="roundRect">
              <a:avLst>
                <a:gd name="adj" fmla="val 2807"/>
              </a:avLst>
            </a:prstGeom>
            <a:solidFill>
              <a:srgbClr val="FFFFFF"/>
            </a:solidFill>
            <a:ln w="12700">
              <a:solidFill>
                <a:srgbClr val="D8E5EA"/>
              </a:solidFill>
              <a:prstDash val="solid"/>
            </a:ln>
          </p:spPr>
        </p:sp>
        <p:sp>
          <p:nvSpPr>
            <p:cNvPr id="6" name="Text 8"/>
            <p:cNvSpPr/>
            <p:nvPr/>
          </p:nvSpPr>
          <p:spPr>
            <a:xfrm>
              <a:off x="5184814" y="1919179"/>
              <a:ext cx="3282529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2400" b="1" dirty="0">
                  <a:solidFill>
                    <a:srgbClr val="002060"/>
                  </a:solidFill>
                </a:rPr>
                <a:t>Extraction solvents</a:t>
              </a:r>
            </a:p>
          </p:txBody>
        </p:sp>
        <p:sp>
          <p:nvSpPr>
            <p:cNvPr id="7" name="Text 9"/>
            <p:cNvSpPr/>
            <p:nvPr/>
          </p:nvSpPr>
          <p:spPr>
            <a:xfrm>
              <a:off x="5419869" y="2388044"/>
              <a:ext cx="4343400" cy="189280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t"/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200" b="1" dirty="0">
                  <a:solidFill>
                    <a:srgbClr val="002060"/>
                  </a:solidFill>
                </a:rPr>
                <a:t>Dichloromethane (DCM)</a:t>
              </a:r>
            </a:p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200" b="1" dirty="0">
                  <a:solidFill>
                    <a:srgbClr val="002060"/>
                  </a:solidFill>
                </a:rPr>
                <a:t>Diethyl ether</a:t>
              </a:r>
            </a:p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200" b="1" dirty="0">
                  <a:solidFill>
                    <a:srgbClr val="002060"/>
                  </a:solidFill>
                </a:rPr>
                <a:t>Petroleum benzine</a:t>
              </a:r>
            </a:p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2200" b="1" i="1" dirty="0">
                  <a:solidFill>
                    <a:srgbClr val="002060"/>
                  </a:solidFill>
                </a:rPr>
                <a:t>n</a:t>
              </a:r>
              <a:r>
                <a:rPr lang="en-US" sz="2200" b="1" dirty="0">
                  <a:solidFill>
                    <a:srgbClr val="002060"/>
                  </a:solidFill>
                </a:rPr>
                <a:t>-Hexane/acetone (4:1, </a:t>
              </a:r>
              <a:r>
                <a:rPr lang="en-US" sz="2200" b="1" i="1" dirty="0" smtClean="0">
                  <a:solidFill>
                    <a:srgbClr val="002060"/>
                  </a:solidFill>
                </a:rPr>
                <a:t>V/V</a:t>
              </a:r>
              <a:r>
                <a:rPr lang="en-US" sz="2200" b="1" dirty="0" smtClean="0">
                  <a:solidFill>
                    <a:srgbClr val="002060"/>
                  </a:solidFill>
                </a:rPr>
                <a:t>)</a:t>
              </a:r>
              <a:endParaRPr lang="en-US" sz="2200" b="1" dirty="0">
                <a:solidFill>
                  <a:srgbClr val="002060"/>
                </a:solidFill>
              </a:endParaRPr>
            </a:p>
          </p:txBody>
        </p:sp>
        <p:sp>
          <p:nvSpPr>
            <p:cNvPr id="31" name="Shape 2"/>
            <p:cNvSpPr/>
            <p:nvPr/>
          </p:nvSpPr>
          <p:spPr>
            <a:xfrm>
              <a:off x="4948426" y="4223402"/>
              <a:ext cx="4830574" cy="2370452"/>
            </a:xfrm>
            <a:prstGeom prst="roundRect">
              <a:avLst>
                <a:gd name="adj" fmla="val 2807"/>
              </a:avLst>
            </a:prstGeom>
            <a:solidFill>
              <a:srgbClr val="FFFFFF"/>
            </a:solidFill>
            <a:ln w="12700">
              <a:solidFill>
                <a:srgbClr val="D8E5EA"/>
              </a:solidFill>
              <a:prstDash val="solid"/>
            </a:ln>
          </p:spPr>
        </p:sp>
      </p:grpSp>
      <p:grpSp>
        <p:nvGrpSpPr>
          <p:cNvPr id="30" name="Group 29"/>
          <p:cNvGrpSpPr/>
          <p:nvPr/>
        </p:nvGrpSpPr>
        <p:grpSpPr>
          <a:xfrm>
            <a:off x="127758" y="1785015"/>
            <a:ext cx="6958921" cy="4946299"/>
            <a:chOff x="127758" y="1785015"/>
            <a:chExt cx="6958921" cy="4946299"/>
          </a:xfrm>
        </p:grpSpPr>
        <p:sp>
          <p:nvSpPr>
            <p:cNvPr id="4" name="Shape 2"/>
            <p:cNvSpPr/>
            <p:nvPr/>
          </p:nvSpPr>
          <p:spPr>
            <a:xfrm>
              <a:off x="127758" y="1785015"/>
              <a:ext cx="6958921" cy="4946299"/>
            </a:xfrm>
            <a:prstGeom prst="roundRect">
              <a:avLst>
                <a:gd name="adj" fmla="val 2807"/>
              </a:avLst>
            </a:prstGeom>
            <a:solidFill>
              <a:srgbClr val="FFFFFF"/>
            </a:solidFill>
            <a:ln w="12700">
              <a:solidFill>
                <a:srgbClr val="D8E5EA"/>
              </a:solidFill>
              <a:prstDash val="soli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 5"/>
            <p:cNvSpPr/>
            <p:nvPr/>
          </p:nvSpPr>
          <p:spPr>
            <a:xfrm>
              <a:off x="312930" y="2638781"/>
              <a:ext cx="3331892" cy="83563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t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b="1" dirty="0" smtClean="0">
                  <a:solidFill>
                    <a:srgbClr val="002060"/>
                  </a:solidFill>
                </a:rPr>
                <a:t>2,4-D </a:t>
              </a:r>
              <a:endParaRPr lang="en-US" sz="2000" b="1" dirty="0">
                <a:solidFill>
                  <a:srgbClr val="002060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312930" y="1994344"/>
              <a:ext cx="3155031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2200" b="1" dirty="0">
                  <a:solidFill>
                    <a:srgbClr val="173F5F"/>
                  </a:solidFill>
                </a:rPr>
                <a:t>Selected pesticides</a:t>
              </a:r>
              <a:endParaRPr lang="en-US" sz="22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249333" y="2654284"/>
              <a:ext cx="229768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b="1" dirty="0" smtClean="0">
                  <a:solidFill>
                    <a:srgbClr val="002060"/>
                  </a:solidFill>
                </a:rPr>
                <a:t>Malathion</a:t>
              </a:r>
              <a:endParaRPr lang="en-US" sz="2000" b="1" dirty="0">
                <a:solidFill>
                  <a:srgbClr val="002060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62252" y="4159481"/>
              <a:ext cx="1612942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b="1" dirty="0" smtClean="0">
                  <a:solidFill>
                    <a:srgbClr val="002060"/>
                  </a:solidFill>
                </a:rPr>
                <a:t>Atrazine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en-US" sz="2000" b="1" dirty="0">
                <a:solidFill>
                  <a:srgbClr val="002060"/>
                </a:solidFill>
              </a:endParaRPr>
            </a:p>
          </p:txBody>
        </p:sp>
        <p:graphicFrame>
          <p:nvGraphicFramePr>
            <p:cNvPr id="21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03787323"/>
                </p:ext>
              </p:extLst>
            </p:nvPr>
          </p:nvGraphicFramePr>
          <p:xfrm>
            <a:off x="499533" y="2985369"/>
            <a:ext cx="2041904" cy="81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88" r:id="rId3" imgW="2590800" imgH="1028700" progId="ChemWindow.Document">
                    <p:embed/>
                  </p:oleObj>
                </mc:Choice>
                <mc:Fallback>
                  <p:oleObj r:id="rId3" imgW="2590800" imgH="1028700" progId="ChemWindow.Document">
                    <p:embed/>
                    <p:pic>
                      <p:nvPicPr>
                        <p:cNvPr id="2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533" y="2985369"/>
                          <a:ext cx="2041904" cy="810662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6215907"/>
                </p:ext>
              </p:extLst>
            </p:nvPr>
          </p:nvGraphicFramePr>
          <p:xfrm>
            <a:off x="564814" y="4584079"/>
            <a:ext cx="2180095" cy="18139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89" name="Document" r:id="rId5" imgW="2187000" imgH="1821240" progId="ChemWindow.Document">
                    <p:embed/>
                  </p:oleObj>
                </mc:Choice>
                <mc:Fallback>
                  <p:oleObj name="Document" r:id="rId5" imgW="2187000" imgH="1821240" progId="ChemWindow.Document">
                    <p:embed/>
                    <p:pic>
                      <p:nvPicPr>
                        <p:cNvPr id="205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4814" y="4584079"/>
                          <a:ext cx="2180095" cy="18139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Rectangle 22"/>
            <p:cNvSpPr/>
            <p:nvPr/>
          </p:nvSpPr>
          <p:spPr>
            <a:xfrm>
              <a:off x="3245961" y="4093642"/>
              <a:ext cx="22013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b="1" dirty="0" err="1" smtClean="0">
                  <a:solidFill>
                    <a:srgbClr val="002060"/>
                  </a:solidFill>
                </a:rPr>
                <a:t>Fenitrothion</a:t>
              </a:r>
              <a:endParaRPr lang="en-US" sz="2000" b="1" dirty="0">
                <a:solidFill>
                  <a:srgbClr val="00206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245961" y="5437540"/>
              <a:ext cx="19255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b="1" dirty="0" smtClean="0">
                  <a:solidFill>
                    <a:srgbClr val="002060"/>
                  </a:solidFill>
                </a:rPr>
                <a:t>Parathion   </a:t>
              </a:r>
              <a:endParaRPr lang="en-US" sz="2000" b="1" dirty="0">
                <a:solidFill>
                  <a:srgbClr val="002060"/>
                </a:solidFill>
              </a:endParaRPr>
            </a:p>
          </p:txBody>
        </p:sp>
        <p:graphicFrame>
          <p:nvGraphicFramePr>
            <p:cNvPr id="25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2486485"/>
                </p:ext>
              </p:extLst>
            </p:nvPr>
          </p:nvGraphicFramePr>
          <p:xfrm>
            <a:off x="4220117" y="2260708"/>
            <a:ext cx="2642663" cy="16038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0" r:id="rId7" imgW="2733675" imgH="1657350" progId="ChemWindow.Document">
                    <p:embed/>
                  </p:oleObj>
                </mc:Choice>
                <mc:Fallback>
                  <p:oleObj r:id="rId7" imgW="2733675" imgH="1657350" progId="ChemWindow.Document">
                    <p:embed/>
                    <p:pic>
                      <p:nvPicPr>
                        <p:cNvPr id="3074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0117" y="2260708"/>
                          <a:ext cx="2642663" cy="1603881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74543018"/>
                </p:ext>
              </p:extLst>
            </p:nvPr>
          </p:nvGraphicFramePr>
          <p:xfrm>
            <a:off x="4328514" y="4258165"/>
            <a:ext cx="2489547" cy="12149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1" r:id="rId9" imgW="2543175" imgH="1238250" progId="ChemWindow.Document">
                    <p:embed/>
                  </p:oleObj>
                </mc:Choice>
                <mc:Fallback>
                  <p:oleObj r:id="rId9" imgW="2543175" imgH="1238250" progId="ChemWindow.Document">
                    <p:embed/>
                    <p:pic>
                      <p:nvPicPr>
                        <p:cNvPr id="4098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8514" y="4258165"/>
                          <a:ext cx="2489547" cy="1214907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143561"/>
                </p:ext>
              </p:extLst>
            </p:nvPr>
          </p:nvGraphicFramePr>
          <p:xfrm>
            <a:off x="3750733" y="5607672"/>
            <a:ext cx="3160186" cy="9659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92" r:id="rId11" imgW="2962275" imgH="904875" progId="ChemWindow.Document">
                    <p:embed/>
                  </p:oleObj>
                </mc:Choice>
                <mc:Fallback>
                  <p:oleObj r:id="rId11" imgW="2962275" imgH="904875" progId="ChemWindow.Document">
                    <p:embed/>
                    <p:pic>
                      <p:nvPicPr>
                        <p:cNvPr id="2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0733" y="5607672"/>
                          <a:ext cx="3160186" cy="96595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" name="Rectangle 28"/>
          <p:cNvSpPr/>
          <p:nvPr/>
        </p:nvSpPr>
        <p:spPr>
          <a:xfrm>
            <a:off x="7389241" y="4477070"/>
            <a:ext cx="451578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b="1" dirty="0" smtClean="0">
                <a:solidFill>
                  <a:srgbClr val="002060"/>
                </a:solidFill>
              </a:rPr>
              <a:t>Objective: </a:t>
            </a:r>
            <a:r>
              <a:rPr lang="en-US" sz="2200" b="1" dirty="0">
                <a:solidFill>
                  <a:srgbClr val="002060"/>
                </a:solidFill>
              </a:rPr>
              <a:t>to compare the recovery of the individual pesticides and to evaluate the overall differences in extraction performance among the four solvents.</a:t>
            </a:r>
          </a:p>
        </p:txBody>
      </p:sp>
    </p:spTree>
    <p:extLst>
      <p:ext uri="{BB962C8B-B14F-4D97-AF65-F5344CB8AC3E}">
        <p14:creationId xmlns:p14="http://schemas.microsoft.com/office/powerpoint/2010/main" val="245373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3103" y="721257"/>
            <a:ext cx="5056962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 sz="2700" b="1">
                <a:solidFill>
                  <a:srgbClr val="19375A"/>
                </a:solidFill>
                <a:latin typeface="Aptos Display"/>
              </a:defRPr>
            </a:pPr>
            <a:r>
              <a:rPr sz="2200" dirty="0">
                <a:latin typeface="+mj-lt"/>
              </a:rPr>
              <a:t>Standards and RP-HPLC Analysis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019112" y="1471021"/>
            <a:ext cx="3579522" cy="3969555"/>
            <a:chOff x="4310369" y="1233068"/>
            <a:chExt cx="3579522" cy="3794760"/>
          </a:xfrm>
        </p:grpSpPr>
        <p:sp>
          <p:nvSpPr>
            <p:cNvPr id="7" name="Rounded Rectangle 6"/>
            <p:cNvSpPr/>
            <p:nvPr/>
          </p:nvSpPr>
          <p:spPr>
            <a:xfrm>
              <a:off x="4310369" y="1233068"/>
              <a:ext cx="3579522" cy="3794760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E0E8E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200">
                <a:latin typeface="+mj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99432" y="1399032"/>
              <a:ext cx="2836033" cy="430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§"/>
                <a:defRPr sz="1700" b="1">
                  <a:solidFill>
                    <a:srgbClr val="2D7882"/>
                  </a:solidFill>
                  <a:latin typeface="Aptos"/>
                </a:defRPr>
              </a:pPr>
              <a:r>
                <a:rPr sz="2200" dirty="0">
                  <a:latin typeface="+mj-lt"/>
                </a:rPr>
                <a:t>RP-HPLC system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08241" y="1988552"/>
              <a:ext cx="3172697" cy="25904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600">
                  <a:solidFill>
                    <a:srgbClr val="282D32"/>
                  </a:solidFill>
                  <a:latin typeface="Aptos"/>
                </a:defRPr>
              </a:pPr>
              <a:r>
                <a:rPr sz="2200" dirty="0">
                  <a:solidFill>
                    <a:srgbClr val="002060"/>
                  </a:solidFill>
                  <a:latin typeface="+mj-lt"/>
                </a:rPr>
                <a:t>Agilent 1260 Infinity RRLC</a:t>
              </a: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600">
                  <a:solidFill>
                    <a:srgbClr val="282D32"/>
                  </a:solidFill>
                  <a:latin typeface="Aptos"/>
                </a:defRPr>
              </a:pPr>
              <a:r>
                <a:rPr sz="2200" dirty="0" smtClean="0">
                  <a:solidFill>
                    <a:srgbClr val="002060"/>
                  </a:solidFill>
                  <a:latin typeface="+mj-lt"/>
                </a:rPr>
                <a:t>UV-Vis DAD</a:t>
              </a:r>
              <a:endParaRPr sz="2200" dirty="0">
                <a:solidFill>
                  <a:srgbClr val="002060"/>
                </a:solidFill>
                <a:latin typeface="+mj-lt"/>
              </a:endParaRP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600">
                  <a:solidFill>
                    <a:srgbClr val="282D32"/>
                  </a:solidFill>
                  <a:latin typeface="Aptos"/>
                </a:defRPr>
              </a:pPr>
              <a:r>
                <a:rPr sz="2200" dirty="0" smtClean="0">
                  <a:solidFill>
                    <a:srgbClr val="002060"/>
                  </a:solidFill>
                  <a:latin typeface="+mj-lt"/>
                </a:rPr>
                <a:t>Chromatographic </a:t>
              </a:r>
              <a:r>
                <a:rPr sz="2200" dirty="0">
                  <a:solidFill>
                    <a:srgbClr val="002060"/>
                  </a:solidFill>
                  <a:latin typeface="+mj-lt"/>
                </a:rPr>
                <a:t>data processed using </a:t>
              </a:r>
              <a:r>
                <a:rPr lang="en-US" sz="2200" dirty="0" err="1" smtClean="0">
                  <a:solidFill>
                    <a:srgbClr val="002060"/>
                  </a:solidFill>
                  <a:latin typeface="+mj-lt"/>
                </a:rPr>
                <a:t>C</a:t>
              </a:r>
              <a:r>
                <a:rPr sz="2200" dirty="0" err="1" smtClean="0">
                  <a:solidFill>
                    <a:srgbClr val="002060"/>
                  </a:solidFill>
                  <a:latin typeface="+mj-lt"/>
                </a:rPr>
                <a:t>hemStation</a:t>
              </a:r>
              <a:r>
                <a:rPr lang="en-US" sz="2200" dirty="0" smtClean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2200" dirty="0">
                  <a:solidFill>
                    <a:srgbClr val="002060"/>
                  </a:solidFill>
                  <a:latin typeface="+mj-lt"/>
                </a:rPr>
                <a:t>software</a:t>
              </a:r>
              <a:endParaRPr lang="en-US" sz="2200" dirty="0" smtClean="0">
                <a:solidFill>
                  <a:srgbClr val="002060"/>
                </a:solidFill>
                <a:latin typeface="+mj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729071" y="1471022"/>
            <a:ext cx="4305347" cy="3969555"/>
            <a:chOff x="7685527" y="1152144"/>
            <a:chExt cx="4305347" cy="3969555"/>
          </a:xfrm>
        </p:grpSpPr>
        <p:sp>
          <p:nvSpPr>
            <p:cNvPr id="11" name="Rounded Rectangle 10"/>
            <p:cNvSpPr/>
            <p:nvPr/>
          </p:nvSpPr>
          <p:spPr>
            <a:xfrm>
              <a:off x="7685527" y="1152144"/>
              <a:ext cx="4214156" cy="3969555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E0E8E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200">
                <a:latin typeface="+mj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55430" y="1224772"/>
              <a:ext cx="3781782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§"/>
                <a:defRPr sz="1700" b="1">
                  <a:solidFill>
                    <a:srgbClr val="2D7882"/>
                  </a:solidFill>
                  <a:latin typeface="Aptos"/>
                </a:defRPr>
              </a:pPr>
              <a:r>
                <a:rPr sz="2200" dirty="0" smtClean="0">
                  <a:latin typeface="+mj-lt"/>
                </a:rPr>
                <a:t>Chromatographic</a:t>
              </a:r>
              <a:r>
                <a:rPr lang="en-US" sz="2200" dirty="0" smtClean="0">
                  <a:latin typeface="+mj-lt"/>
                </a:rPr>
                <a:t> </a:t>
              </a:r>
              <a:r>
                <a:rPr sz="2200" dirty="0" smtClean="0">
                  <a:latin typeface="+mj-lt"/>
                </a:rPr>
                <a:t>conditions</a:t>
              </a:r>
              <a:endParaRPr sz="2200" dirty="0">
                <a:latin typeface="+mj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51785" y="1953532"/>
              <a:ext cx="3939089" cy="27828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282D32"/>
                  </a:solidFill>
                  <a:latin typeface="Aptos"/>
                </a:defRPr>
              </a:pPr>
              <a:r>
                <a:rPr sz="2200" dirty="0" err="1">
                  <a:solidFill>
                    <a:srgbClr val="002060"/>
                  </a:solidFill>
                  <a:latin typeface="+mj-lt"/>
                </a:rPr>
                <a:t>LiChrospher</a:t>
              </a:r>
              <a:r>
                <a:rPr sz="2200" dirty="0">
                  <a:solidFill>
                    <a:srgbClr val="002060"/>
                  </a:solidFill>
                  <a:latin typeface="+mj-lt"/>
                </a:rPr>
                <a:t> 60 RP-select </a:t>
              </a:r>
              <a:r>
                <a:rPr sz="2200" dirty="0" smtClean="0">
                  <a:solidFill>
                    <a:srgbClr val="002060"/>
                  </a:solidFill>
                  <a:latin typeface="+mj-lt"/>
                </a:rPr>
                <a:t>B</a:t>
              </a:r>
              <a:r>
                <a:rPr lang="en-US" sz="2200" dirty="0" smtClean="0">
                  <a:solidFill>
                    <a:srgbClr val="002060"/>
                  </a:solidFill>
                  <a:latin typeface="+mj-lt"/>
                </a:rPr>
                <a:t> (</a:t>
              </a:r>
              <a:r>
                <a:rPr sz="2200" dirty="0" smtClean="0">
                  <a:solidFill>
                    <a:srgbClr val="002060"/>
                  </a:solidFill>
                  <a:latin typeface="+mj-lt"/>
                </a:rPr>
                <a:t>125 </a:t>
              </a:r>
              <a:r>
                <a:rPr sz="2200" dirty="0">
                  <a:solidFill>
                    <a:srgbClr val="002060"/>
                  </a:solidFill>
                  <a:latin typeface="+mj-lt"/>
                </a:rPr>
                <a:t>× 4 mm, 5 </a:t>
              </a:r>
              <a:r>
                <a:rPr sz="2200" dirty="0" smtClean="0">
                  <a:solidFill>
                    <a:srgbClr val="002060"/>
                  </a:solidFill>
                  <a:latin typeface="+mj-lt"/>
                </a:rPr>
                <a:t>µm</a:t>
              </a:r>
              <a:r>
                <a:rPr lang="en-US" sz="2200" dirty="0" smtClean="0">
                  <a:solidFill>
                    <a:srgbClr val="002060"/>
                  </a:solidFill>
                  <a:latin typeface="+mj-lt"/>
                </a:rPr>
                <a:t>)</a:t>
              </a:r>
              <a:endParaRPr sz="2200" dirty="0">
                <a:solidFill>
                  <a:srgbClr val="002060"/>
                </a:solidFill>
                <a:latin typeface="+mj-lt"/>
              </a:endParaRP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282D32"/>
                  </a:solidFill>
                  <a:latin typeface="Aptos"/>
                </a:defRPr>
              </a:pPr>
              <a:r>
                <a:rPr sz="2200" dirty="0" smtClean="0">
                  <a:solidFill>
                    <a:srgbClr val="002060"/>
                  </a:solidFill>
                  <a:latin typeface="+mj-lt"/>
                </a:rPr>
                <a:t>ACN/H</a:t>
              </a:r>
              <a:r>
                <a:rPr sz="2200" dirty="0">
                  <a:solidFill>
                    <a:srgbClr val="002060"/>
                  </a:solidFill>
                  <a:latin typeface="+mj-lt"/>
                </a:rPr>
                <a:t>₂O (55:45, </a:t>
              </a:r>
              <a:r>
                <a:rPr lang="en-US" sz="2200" i="1" dirty="0" smtClean="0">
                  <a:solidFill>
                    <a:srgbClr val="002060"/>
                  </a:solidFill>
                  <a:latin typeface="+mj-lt"/>
                </a:rPr>
                <a:t>V/V</a:t>
              </a:r>
              <a:r>
                <a:rPr sz="2200" dirty="0" smtClean="0">
                  <a:solidFill>
                    <a:srgbClr val="002060"/>
                  </a:solidFill>
                  <a:latin typeface="+mj-lt"/>
                </a:rPr>
                <a:t>)</a:t>
              </a:r>
              <a:endParaRPr sz="2200" dirty="0">
                <a:solidFill>
                  <a:srgbClr val="002060"/>
                </a:solidFill>
                <a:latin typeface="+mj-lt"/>
              </a:endParaRP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282D32"/>
                  </a:solidFill>
                  <a:latin typeface="Aptos"/>
                </a:defRPr>
              </a:pPr>
              <a:r>
                <a:rPr sz="2200" dirty="0">
                  <a:solidFill>
                    <a:srgbClr val="002060"/>
                  </a:solidFill>
                  <a:latin typeface="+mj-lt"/>
                </a:rPr>
                <a:t>Flow rate: 1.0 mL/min</a:t>
              </a: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282D32"/>
                  </a:solidFill>
                  <a:latin typeface="Aptos"/>
                </a:defRPr>
              </a:pPr>
              <a:r>
                <a:rPr sz="2200" dirty="0">
                  <a:solidFill>
                    <a:srgbClr val="002060"/>
                  </a:solidFill>
                  <a:latin typeface="+mj-lt"/>
                </a:rPr>
                <a:t>Column temperature: 25 °C</a:t>
              </a: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282D32"/>
                  </a:solidFill>
                  <a:latin typeface="Aptos"/>
                </a:defRPr>
              </a:pPr>
              <a:r>
                <a:rPr sz="2200" dirty="0">
                  <a:solidFill>
                    <a:srgbClr val="002060"/>
                  </a:solidFill>
                  <a:latin typeface="+mj-lt"/>
                </a:rPr>
                <a:t>Detection: 220 and 270 nm</a:t>
              </a: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282D32"/>
                  </a:solidFill>
                  <a:latin typeface="Aptos"/>
                </a:defRPr>
              </a:pPr>
              <a:r>
                <a:rPr sz="2200" dirty="0">
                  <a:solidFill>
                    <a:srgbClr val="002060"/>
                  </a:solidFill>
                  <a:latin typeface="+mj-lt"/>
                </a:rPr>
                <a:t>Injection volume: 5 µL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04996" y="1471022"/>
            <a:ext cx="3703136" cy="3969554"/>
            <a:chOff x="207485" y="1238575"/>
            <a:chExt cx="3774790" cy="3825078"/>
          </a:xfrm>
        </p:grpSpPr>
        <p:sp>
          <p:nvSpPr>
            <p:cNvPr id="4" name="Rounded Rectangle 3"/>
            <p:cNvSpPr/>
            <p:nvPr/>
          </p:nvSpPr>
          <p:spPr>
            <a:xfrm>
              <a:off x="226704" y="1238575"/>
              <a:ext cx="3755571" cy="382507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E0E8E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200">
                <a:latin typeface="+mj-lt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37163" y="1399032"/>
              <a:ext cx="3156405" cy="7414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indent="339725">
                <a:buFont typeface="Wingdings" panose="05000000000000000000" pitchFamily="2" charset="2"/>
                <a:buChar char="§"/>
                <a:defRPr sz="1700" b="1">
                  <a:solidFill>
                    <a:srgbClr val="2D7882"/>
                  </a:solidFill>
                  <a:latin typeface="Aptos"/>
                </a:defRPr>
              </a:pPr>
              <a:r>
                <a:rPr lang="en-US" sz="2200" dirty="0" err="1" smtClean="0">
                  <a:latin typeface="+mj-lt"/>
                </a:rPr>
                <a:t>Pestanal</a:t>
              </a:r>
              <a:r>
                <a:rPr lang="en-US" sz="2200" dirty="0" smtClean="0">
                  <a:latin typeface="+mj-lt"/>
                </a:rPr>
                <a:t> </a:t>
              </a:r>
              <a:r>
                <a:rPr sz="2200" dirty="0" smtClean="0">
                  <a:latin typeface="+mj-lt"/>
                </a:rPr>
                <a:t>Analytical</a:t>
              </a:r>
              <a:endParaRPr lang="en-US" sz="2200" dirty="0" smtClean="0">
                <a:latin typeface="+mj-lt"/>
              </a:endParaRPr>
            </a:p>
            <a:p>
              <a:pPr indent="339725">
                <a:defRPr sz="1700" b="1">
                  <a:solidFill>
                    <a:srgbClr val="2D7882"/>
                  </a:solidFill>
                  <a:latin typeface="Aptos"/>
                </a:defRPr>
              </a:pPr>
              <a:r>
                <a:rPr sz="2200" dirty="0" smtClean="0">
                  <a:latin typeface="+mj-lt"/>
                </a:rPr>
                <a:t>standards</a:t>
              </a:r>
              <a:endParaRPr sz="2200" dirty="0">
                <a:latin typeface="+mj-l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62066" y="2170039"/>
              <a:ext cx="2971800" cy="20415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600">
                  <a:solidFill>
                    <a:srgbClr val="282D32"/>
                  </a:solidFill>
                  <a:latin typeface="Aptos"/>
                </a:defRPr>
              </a:pPr>
              <a:r>
                <a:rPr sz="2200" dirty="0">
                  <a:solidFill>
                    <a:srgbClr val="002060"/>
                  </a:solidFill>
                  <a:latin typeface="+mj-lt"/>
                </a:rPr>
                <a:t>2,4-D</a:t>
              </a: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600">
                  <a:solidFill>
                    <a:srgbClr val="282D32"/>
                  </a:solidFill>
                  <a:latin typeface="Aptos"/>
                </a:defRPr>
              </a:pPr>
              <a:r>
                <a:rPr sz="2200" dirty="0">
                  <a:solidFill>
                    <a:srgbClr val="002060"/>
                  </a:solidFill>
                  <a:latin typeface="+mj-lt"/>
                </a:rPr>
                <a:t>Atrazine</a:t>
              </a: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600">
                  <a:solidFill>
                    <a:srgbClr val="282D32"/>
                  </a:solidFill>
                  <a:latin typeface="Aptos"/>
                </a:defRPr>
              </a:pPr>
              <a:r>
                <a:rPr sz="2200" dirty="0">
                  <a:solidFill>
                    <a:srgbClr val="002060"/>
                  </a:solidFill>
                  <a:latin typeface="+mj-lt"/>
                </a:rPr>
                <a:t>Malathion</a:t>
              </a: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600">
                  <a:solidFill>
                    <a:srgbClr val="282D32"/>
                  </a:solidFill>
                  <a:latin typeface="Aptos"/>
                </a:defRPr>
              </a:pPr>
              <a:r>
                <a:rPr sz="2200" dirty="0" err="1">
                  <a:solidFill>
                    <a:srgbClr val="002060"/>
                  </a:solidFill>
                  <a:latin typeface="+mj-lt"/>
                </a:rPr>
                <a:t>Fenitrothion</a:t>
              </a:r>
              <a:endParaRPr sz="2200" dirty="0">
                <a:solidFill>
                  <a:srgbClr val="002060"/>
                </a:solidFill>
                <a:latin typeface="+mj-lt"/>
              </a:endParaRPr>
            </a:p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600">
                  <a:solidFill>
                    <a:srgbClr val="282D32"/>
                  </a:solidFill>
                  <a:latin typeface="Aptos"/>
                </a:defRPr>
              </a:pPr>
              <a:r>
                <a:rPr sz="2200" dirty="0" smtClean="0">
                  <a:solidFill>
                    <a:srgbClr val="002060"/>
                  </a:solidFill>
                  <a:latin typeface="+mj-lt"/>
                </a:rPr>
                <a:t>Parathion</a:t>
              </a:r>
              <a:endParaRPr sz="2200" dirty="0">
                <a:solidFill>
                  <a:srgbClr val="002060"/>
                </a:solidFill>
                <a:latin typeface="+mj-lt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207485" y="4251294"/>
              <a:ext cx="348044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spcAft>
                  <a:spcPts val="500"/>
                </a:spcAft>
                <a:buFont typeface="Arial" panose="020B0604020202020204" pitchFamily="34" charset="0"/>
                <a:buChar char="•"/>
                <a:defRPr sz="1600">
                  <a:solidFill>
                    <a:srgbClr val="282D32"/>
                  </a:solidFill>
                  <a:latin typeface="Aptos"/>
                </a:defRPr>
              </a:pPr>
              <a:r>
                <a:rPr lang="en-US" sz="2200" dirty="0">
                  <a:solidFill>
                    <a:srgbClr val="002060"/>
                  </a:solidFill>
                  <a:latin typeface="+mj-lt"/>
                </a:rPr>
                <a:t>Supplier: Sigma-Aldrich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333103" y="5856611"/>
            <a:ext cx="11610124" cy="816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lnSpc>
                <a:spcPct val="107000"/>
              </a:lnSpc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RP-HPLC method was used for quantitative evaluation of pesticide recoveries after </a:t>
            </a:r>
            <a:r>
              <a:rPr lang="en-US" sz="2200" b="1" dirty="0" smtClean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LLE</a:t>
            </a:r>
            <a:endParaRPr lang="en-US" sz="2200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66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38328" y="1183933"/>
            <a:ext cx="1965960" cy="1095103"/>
            <a:chOff x="338328" y="1183933"/>
            <a:chExt cx="1965960" cy="1095103"/>
          </a:xfrm>
        </p:grpSpPr>
        <p:sp>
          <p:nvSpPr>
            <p:cNvPr id="18" name="Shape 1"/>
            <p:cNvSpPr/>
            <p:nvPr/>
          </p:nvSpPr>
          <p:spPr>
            <a:xfrm>
              <a:off x="338328" y="1183933"/>
              <a:ext cx="1965960" cy="1095103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 w="12700">
              <a:solidFill>
                <a:srgbClr val="D6E3E8"/>
              </a:solidFill>
              <a:prstDash val="solid"/>
            </a:ln>
          </p:spPr>
          <p:txBody>
            <a:bodyPr/>
            <a:lstStyle/>
            <a:p>
              <a:endParaRPr sz="2200"/>
            </a:p>
          </p:txBody>
        </p:sp>
        <p:sp>
          <p:nvSpPr>
            <p:cNvPr id="19" name="Text 2"/>
            <p:cNvSpPr/>
            <p:nvPr/>
          </p:nvSpPr>
          <p:spPr>
            <a:xfrm>
              <a:off x="362277" y="1268186"/>
              <a:ext cx="1874520" cy="89045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173F5F"/>
                  </a:solidFill>
                </a:rPr>
                <a:t>Fortified distilled</a:t>
              </a:r>
              <a:endParaRPr lang="en-US" sz="2200" dirty="0"/>
            </a:p>
            <a:p>
              <a:pPr algn="ctr"/>
              <a:r>
                <a:rPr lang="en-US" sz="2200" b="1" dirty="0" smtClean="0">
                  <a:solidFill>
                    <a:srgbClr val="173F5F"/>
                  </a:solidFill>
                </a:rPr>
                <a:t>water (</a:t>
              </a:r>
              <a:r>
                <a:rPr lang="en-US" sz="2200" b="1" dirty="0">
                  <a:solidFill>
                    <a:srgbClr val="002060"/>
                  </a:solidFill>
                </a:rPr>
                <a:t>1 </a:t>
              </a:r>
              <a:r>
                <a:rPr lang="en-US" sz="2200" b="1" dirty="0" smtClean="0">
                  <a:solidFill>
                    <a:srgbClr val="002060"/>
                  </a:solidFill>
                </a:rPr>
                <a:t>L)</a:t>
              </a:r>
              <a:endParaRPr lang="en-US" sz="2200" dirty="0"/>
            </a:p>
          </p:txBody>
        </p:sp>
      </p:grpSp>
      <p:sp>
        <p:nvSpPr>
          <p:cNvPr id="21" name="Shape 4"/>
          <p:cNvSpPr/>
          <p:nvPr/>
        </p:nvSpPr>
        <p:spPr>
          <a:xfrm>
            <a:off x="2387020" y="1717765"/>
            <a:ext cx="256032" cy="0"/>
          </a:xfrm>
          <a:prstGeom prst="line">
            <a:avLst/>
          </a:prstGeom>
          <a:noFill/>
          <a:ln w="19050">
            <a:solidFill>
              <a:schemeClr val="accent4">
                <a:lumMod val="75000"/>
              </a:schemeClr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sz="2200"/>
          </a:p>
        </p:txBody>
      </p:sp>
      <p:grpSp>
        <p:nvGrpSpPr>
          <p:cNvPr id="40" name="Group 39"/>
          <p:cNvGrpSpPr/>
          <p:nvPr/>
        </p:nvGrpSpPr>
        <p:grpSpPr>
          <a:xfrm>
            <a:off x="2744071" y="1198788"/>
            <a:ext cx="2084396" cy="1095103"/>
            <a:chOff x="2899084" y="1183933"/>
            <a:chExt cx="2084396" cy="1095103"/>
          </a:xfrm>
        </p:grpSpPr>
        <p:sp>
          <p:nvSpPr>
            <p:cNvPr id="22" name="Shape 5"/>
            <p:cNvSpPr/>
            <p:nvPr/>
          </p:nvSpPr>
          <p:spPr>
            <a:xfrm>
              <a:off x="2899084" y="1183933"/>
              <a:ext cx="2084396" cy="1095103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 w="12700">
              <a:solidFill>
                <a:srgbClr val="D6E3E8"/>
              </a:solidFill>
              <a:prstDash val="solid"/>
            </a:ln>
          </p:spPr>
          <p:txBody>
            <a:bodyPr/>
            <a:lstStyle/>
            <a:p>
              <a:endParaRPr sz="2200"/>
            </a:p>
          </p:txBody>
        </p:sp>
        <p:sp>
          <p:nvSpPr>
            <p:cNvPr id="23" name="Text 6"/>
            <p:cNvSpPr/>
            <p:nvPr/>
          </p:nvSpPr>
          <p:spPr>
            <a:xfrm>
              <a:off x="2950302" y="1270363"/>
              <a:ext cx="2004222" cy="9422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002060"/>
                  </a:solidFill>
                </a:rPr>
                <a:t>3 concentration</a:t>
              </a:r>
            </a:p>
            <a:p>
              <a:pPr marL="0" indent="0" algn="ctr">
                <a:buNone/>
              </a:pPr>
              <a:r>
                <a:rPr lang="en-US" sz="2200" b="1" dirty="0">
                  <a:solidFill>
                    <a:srgbClr val="002060"/>
                  </a:solidFill>
                </a:rPr>
                <a:t>levels</a:t>
              </a:r>
            </a:p>
          </p:txBody>
        </p:sp>
      </p:grpSp>
      <p:sp>
        <p:nvSpPr>
          <p:cNvPr id="25" name="Shape 8"/>
          <p:cNvSpPr/>
          <p:nvPr/>
        </p:nvSpPr>
        <p:spPr>
          <a:xfrm>
            <a:off x="4871139" y="1778726"/>
            <a:ext cx="256032" cy="0"/>
          </a:xfrm>
          <a:prstGeom prst="line">
            <a:avLst/>
          </a:prstGeom>
          <a:noFill/>
          <a:ln w="19050">
            <a:solidFill>
              <a:schemeClr val="accent4">
                <a:lumMod val="75000"/>
              </a:schemeClr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sz="2200"/>
          </a:p>
        </p:txBody>
      </p:sp>
      <p:sp>
        <p:nvSpPr>
          <p:cNvPr id="26" name="Shape 9"/>
          <p:cNvSpPr/>
          <p:nvPr/>
        </p:nvSpPr>
        <p:spPr>
          <a:xfrm>
            <a:off x="5185953" y="1209404"/>
            <a:ext cx="2037807" cy="112297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</p:spPr>
        <p:txBody>
          <a:bodyPr/>
          <a:lstStyle/>
          <a:p>
            <a:endParaRPr sz="2200"/>
          </a:p>
        </p:txBody>
      </p:sp>
      <p:sp>
        <p:nvSpPr>
          <p:cNvPr id="27" name="Text 10"/>
          <p:cNvSpPr/>
          <p:nvPr/>
        </p:nvSpPr>
        <p:spPr>
          <a:xfrm>
            <a:off x="5224052" y="1502229"/>
            <a:ext cx="1961607" cy="82034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73F5F"/>
                </a:solidFill>
              </a:rPr>
              <a:t>4 independent</a:t>
            </a:r>
            <a:endParaRPr lang="en-US" sz="2200" dirty="0"/>
          </a:p>
          <a:p>
            <a:pPr algn="ctr"/>
            <a:r>
              <a:rPr lang="en-US" sz="2200" b="1" dirty="0" smtClean="0">
                <a:solidFill>
                  <a:srgbClr val="173F5F"/>
                </a:solidFill>
              </a:rPr>
              <a:t>samples </a:t>
            </a:r>
            <a:r>
              <a:rPr lang="en-US" sz="2200" b="1" dirty="0">
                <a:solidFill>
                  <a:srgbClr val="002060"/>
                </a:solidFill>
              </a:rPr>
              <a:t>per level</a:t>
            </a:r>
            <a:endParaRPr lang="en-US" sz="2200" dirty="0"/>
          </a:p>
          <a:p>
            <a:pPr algn="ctr"/>
            <a:endParaRPr lang="en-US" sz="2200" dirty="0"/>
          </a:p>
        </p:txBody>
      </p:sp>
      <p:sp>
        <p:nvSpPr>
          <p:cNvPr id="29" name="Shape 12"/>
          <p:cNvSpPr/>
          <p:nvPr/>
        </p:nvSpPr>
        <p:spPr>
          <a:xfrm>
            <a:off x="7274706" y="1669868"/>
            <a:ext cx="256032" cy="0"/>
          </a:xfrm>
          <a:prstGeom prst="line">
            <a:avLst/>
          </a:prstGeom>
          <a:noFill/>
          <a:ln w="19050">
            <a:solidFill>
              <a:schemeClr val="accent4">
                <a:lumMod val="75000"/>
              </a:schemeClr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sz="2200"/>
          </a:p>
        </p:txBody>
      </p:sp>
      <p:sp>
        <p:nvSpPr>
          <p:cNvPr id="30" name="Shape 13"/>
          <p:cNvSpPr/>
          <p:nvPr/>
        </p:nvSpPr>
        <p:spPr>
          <a:xfrm>
            <a:off x="7589520" y="1234440"/>
            <a:ext cx="1965960" cy="1040674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21590">
            <a:noFill/>
            <a:prstDash val="solid"/>
          </a:ln>
        </p:spPr>
        <p:txBody>
          <a:bodyPr/>
          <a:lstStyle/>
          <a:p>
            <a:endParaRPr sz="2200"/>
          </a:p>
        </p:txBody>
      </p:sp>
      <p:sp>
        <p:nvSpPr>
          <p:cNvPr id="31" name="Text 14"/>
          <p:cNvSpPr/>
          <p:nvPr/>
        </p:nvSpPr>
        <p:spPr>
          <a:xfrm>
            <a:off x="7680960" y="1417320"/>
            <a:ext cx="1783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73F5F"/>
                </a:solidFill>
              </a:rPr>
              <a:t>LLE</a:t>
            </a:r>
            <a:endParaRPr lang="en-US" sz="2200" dirty="0"/>
          </a:p>
        </p:txBody>
      </p:sp>
      <p:sp>
        <p:nvSpPr>
          <p:cNvPr id="32" name="Text 15"/>
          <p:cNvSpPr/>
          <p:nvPr/>
        </p:nvSpPr>
        <p:spPr>
          <a:xfrm>
            <a:off x="7680960" y="1871910"/>
            <a:ext cx="1783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60717F"/>
                </a:solidFill>
              </a:rPr>
              <a:t>4</a:t>
            </a:r>
            <a:r>
              <a:rPr lang="en-US" sz="2200" dirty="0">
                <a:solidFill>
                  <a:srgbClr val="60717F"/>
                </a:solidFill>
              </a:rPr>
              <a:t> </a:t>
            </a:r>
            <a:r>
              <a:rPr lang="en-US" sz="2200" b="1" dirty="0">
                <a:solidFill>
                  <a:srgbClr val="002060"/>
                </a:solidFill>
              </a:rPr>
              <a:t>solvents</a:t>
            </a:r>
          </a:p>
        </p:txBody>
      </p:sp>
      <p:sp>
        <p:nvSpPr>
          <p:cNvPr id="33" name="Shape 16"/>
          <p:cNvSpPr/>
          <p:nvPr/>
        </p:nvSpPr>
        <p:spPr>
          <a:xfrm>
            <a:off x="9649968" y="1713412"/>
            <a:ext cx="256032" cy="0"/>
          </a:xfrm>
          <a:prstGeom prst="line">
            <a:avLst/>
          </a:prstGeom>
          <a:noFill/>
          <a:ln w="19050">
            <a:solidFill>
              <a:schemeClr val="accent4">
                <a:lumMod val="75000"/>
              </a:schemeClr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sz="2200"/>
          </a:p>
        </p:txBody>
      </p:sp>
      <p:sp>
        <p:nvSpPr>
          <p:cNvPr id="34" name="Shape 17"/>
          <p:cNvSpPr/>
          <p:nvPr/>
        </p:nvSpPr>
        <p:spPr>
          <a:xfrm>
            <a:off x="9921240" y="1183933"/>
            <a:ext cx="1965960" cy="109510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</p:spPr>
        <p:txBody>
          <a:bodyPr/>
          <a:lstStyle/>
          <a:p>
            <a:endParaRPr sz="2200"/>
          </a:p>
        </p:txBody>
      </p:sp>
      <p:sp>
        <p:nvSpPr>
          <p:cNvPr id="35" name="Text 18"/>
          <p:cNvSpPr/>
          <p:nvPr/>
        </p:nvSpPr>
        <p:spPr>
          <a:xfrm>
            <a:off x="10012680" y="1417320"/>
            <a:ext cx="1783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73F5F"/>
                </a:solidFill>
              </a:rPr>
              <a:t>RP-HPLC</a:t>
            </a:r>
            <a:endParaRPr lang="en-US" sz="2200" dirty="0"/>
          </a:p>
        </p:txBody>
      </p:sp>
      <p:sp>
        <p:nvSpPr>
          <p:cNvPr id="36" name="Text 19"/>
          <p:cNvSpPr/>
          <p:nvPr/>
        </p:nvSpPr>
        <p:spPr>
          <a:xfrm>
            <a:off x="10012680" y="1847087"/>
            <a:ext cx="1783080" cy="3296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2060"/>
                </a:solidFill>
              </a:rPr>
              <a:t>Recovery</a:t>
            </a:r>
            <a:r>
              <a:rPr lang="en-US" sz="2200" dirty="0">
                <a:solidFill>
                  <a:srgbClr val="60717F"/>
                </a:solidFill>
              </a:rPr>
              <a:t> </a:t>
            </a:r>
            <a:r>
              <a:rPr lang="en-US" sz="2200" b="1" dirty="0">
                <a:solidFill>
                  <a:srgbClr val="60717F"/>
                </a:solidFill>
              </a:rPr>
              <a:t>(%)</a:t>
            </a:r>
            <a:endParaRPr lang="en-US" sz="2200" b="1" dirty="0"/>
          </a:p>
        </p:txBody>
      </p:sp>
      <p:sp>
        <p:nvSpPr>
          <p:cNvPr id="37" name="Text 20"/>
          <p:cNvSpPr/>
          <p:nvPr/>
        </p:nvSpPr>
        <p:spPr>
          <a:xfrm>
            <a:off x="2776293" y="2866425"/>
            <a:ext cx="6492240" cy="4322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73F5F"/>
                </a:solidFill>
              </a:rPr>
              <a:t>Fortification levels (mg/L)</a:t>
            </a:r>
            <a:endParaRPr lang="en-US" sz="2200" dirty="0"/>
          </a:p>
        </p:txBody>
      </p:sp>
      <p:graphicFrame>
        <p:nvGraphicFramePr>
          <p:cNvPr id="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243261"/>
              </p:ext>
            </p:extLst>
          </p:nvPr>
        </p:nvGraphicFramePr>
        <p:xfrm>
          <a:off x="2776293" y="3348661"/>
          <a:ext cx="6492240" cy="2889504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1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Pesticide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Level 1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Level 2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Level 3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2,4-D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0.010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0.020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0.050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Atrazine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0.005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0.010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0.025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Malathion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0.010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0.020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0.050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Fenitrothion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0.001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0.002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0.005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Parathion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0.005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0.010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002060"/>
                          </a:solidFill>
                        </a:rPr>
                        <a:t>0.025</a:t>
                      </a: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027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3" name="Text 0"/>
          <p:cNvSpPr/>
          <p:nvPr/>
        </p:nvSpPr>
        <p:spPr>
          <a:xfrm>
            <a:off x="410391" y="772668"/>
            <a:ext cx="6447607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ea typeface="Aptos Display" pitchFamily="34" charset="-122"/>
                <a:cs typeface="Aptos Display" pitchFamily="34" charset="-120"/>
              </a:rPr>
              <a:t>Liquid–Liquid Extraction Procedure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3337560" y="1389888"/>
            <a:ext cx="1737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2200" b="1" dirty="0">
              <a:solidFill>
                <a:srgbClr val="002060"/>
              </a:solidFill>
            </a:endParaRPr>
          </a:p>
        </p:txBody>
      </p:sp>
      <p:sp>
        <p:nvSpPr>
          <p:cNvPr id="31" name="Shape 27"/>
          <p:cNvSpPr/>
          <p:nvPr/>
        </p:nvSpPr>
        <p:spPr>
          <a:xfrm>
            <a:off x="8769525" y="5337667"/>
            <a:ext cx="0" cy="329184"/>
          </a:xfrm>
          <a:prstGeom prst="line">
            <a:avLst/>
          </a:prstGeom>
          <a:noFill/>
          <a:ln w="25400">
            <a:solidFill>
              <a:srgbClr val="8AA8B7"/>
            </a:solidFill>
            <a:prstDash val="solid"/>
            <a:headEnd type="none"/>
            <a:tailEnd type="triangle"/>
          </a:ln>
        </p:spPr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C7A8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sz="2200" b="1">
                <a:solidFill>
                  <a:srgbClr val="002060"/>
                </a:solidFill>
                <a:latin typeface="+mn-lt"/>
              </a:rPr>
              <a:t>7</a:t>
            </a:fld>
            <a:endParaRPr lang="en-US" sz="2200" b="1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3439886" y="3343486"/>
            <a:ext cx="0" cy="275359"/>
          </a:xfrm>
          <a:prstGeom prst="line">
            <a:avLst/>
          </a:prstGeom>
          <a:noFill/>
          <a:ln w="25400">
            <a:solidFill>
              <a:srgbClr val="8AA8B7"/>
            </a:solidFill>
            <a:prstDash val="solid"/>
            <a:headEnd type="none"/>
            <a:tailEnd type="triangle"/>
          </a:ln>
        </p:spPr>
      </p:sp>
      <p:sp>
        <p:nvSpPr>
          <p:cNvPr id="4" name="Shape 1"/>
          <p:cNvSpPr/>
          <p:nvPr/>
        </p:nvSpPr>
        <p:spPr>
          <a:xfrm>
            <a:off x="1242054" y="1490635"/>
            <a:ext cx="4389120" cy="7315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055224" y="1752234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1 L fortified water</a:t>
            </a:r>
          </a:p>
        </p:txBody>
      </p:sp>
      <p:sp>
        <p:nvSpPr>
          <p:cNvPr id="7" name="Shape 4"/>
          <p:cNvSpPr/>
          <p:nvPr/>
        </p:nvSpPr>
        <p:spPr>
          <a:xfrm>
            <a:off x="3439886" y="2307770"/>
            <a:ext cx="0" cy="329184"/>
          </a:xfrm>
          <a:prstGeom prst="line">
            <a:avLst/>
          </a:prstGeom>
          <a:noFill/>
          <a:ln w="25400">
            <a:solidFill>
              <a:srgbClr val="8AA8B7"/>
            </a:solidFill>
            <a:prstDash val="solid"/>
            <a:headEnd type="none"/>
            <a:tailEnd type="triangle"/>
          </a:ln>
        </p:spPr>
      </p:sp>
      <p:sp>
        <p:nvSpPr>
          <p:cNvPr id="9" name="Shape 5"/>
          <p:cNvSpPr/>
          <p:nvPr/>
        </p:nvSpPr>
        <p:spPr>
          <a:xfrm>
            <a:off x="1242054" y="2623946"/>
            <a:ext cx="4389120" cy="7315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1475008" y="2913455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2 × 500 mL</a:t>
            </a:r>
          </a:p>
        </p:txBody>
      </p:sp>
      <p:sp>
        <p:nvSpPr>
          <p:cNvPr id="11" name="Text 7"/>
          <p:cNvSpPr/>
          <p:nvPr/>
        </p:nvSpPr>
        <p:spPr>
          <a:xfrm>
            <a:off x="3665214" y="2847974"/>
            <a:ext cx="1737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002060"/>
                </a:solidFill>
              </a:rPr>
              <a:t>sequential portions</a:t>
            </a:r>
          </a:p>
        </p:txBody>
      </p:sp>
      <p:sp>
        <p:nvSpPr>
          <p:cNvPr id="13" name="Shape 9"/>
          <p:cNvSpPr/>
          <p:nvPr/>
        </p:nvSpPr>
        <p:spPr>
          <a:xfrm>
            <a:off x="1242054" y="4419978"/>
            <a:ext cx="4443550" cy="73152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21590">
            <a:noFill/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479364" y="4557138"/>
            <a:ext cx="2331720" cy="4725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3 × 50 mL solvent</a:t>
            </a:r>
          </a:p>
        </p:txBody>
      </p:sp>
      <p:sp>
        <p:nvSpPr>
          <p:cNvPr id="15" name="Text 11"/>
          <p:cNvSpPr/>
          <p:nvPr/>
        </p:nvSpPr>
        <p:spPr>
          <a:xfrm>
            <a:off x="3719644" y="4646952"/>
            <a:ext cx="1737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002060"/>
                </a:solidFill>
              </a:rPr>
              <a:t>per portion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574965" y="1086833"/>
            <a:ext cx="4389120" cy="731520"/>
            <a:chOff x="6244039" y="590027"/>
            <a:chExt cx="4389120" cy="731520"/>
          </a:xfrm>
        </p:grpSpPr>
        <p:sp>
          <p:nvSpPr>
            <p:cNvPr id="17" name="Shape 13"/>
            <p:cNvSpPr/>
            <p:nvPr/>
          </p:nvSpPr>
          <p:spPr>
            <a:xfrm>
              <a:off x="6244039" y="590027"/>
              <a:ext cx="4389120" cy="731520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 w="12700">
              <a:solidFill>
                <a:srgbClr val="D6E3E8"/>
              </a:solidFill>
              <a:prstDash val="solid"/>
            </a:ln>
          </p:spPr>
        </p:sp>
        <p:sp>
          <p:nvSpPr>
            <p:cNvPr id="18" name="Text 14"/>
            <p:cNvSpPr/>
            <p:nvPr/>
          </p:nvSpPr>
          <p:spPr>
            <a:xfrm>
              <a:off x="6474817" y="844624"/>
              <a:ext cx="23317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200" b="1" dirty="0">
                  <a:solidFill>
                    <a:srgbClr val="002060"/>
                  </a:solidFill>
                </a:rPr>
                <a:t>Organic phases</a:t>
              </a:r>
            </a:p>
          </p:txBody>
        </p:sp>
        <p:sp>
          <p:nvSpPr>
            <p:cNvPr id="19" name="Text 15"/>
            <p:cNvSpPr/>
            <p:nvPr/>
          </p:nvSpPr>
          <p:spPr>
            <a:xfrm>
              <a:off x="8715097" y="844624"/>
              <a:ext cx="1737360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2200" b="1" dirty="0">
                  <a:solidFill>
                    <a:srgbClr val="002060"/>
                  </a:solidFill>
                </a:rPr>
                <a:t>Na₂SO₄ drying</a:t>
              </a:r>
            </a:p>
          </p:txBody>
        </p:sp>
      </p:grpSp>
      <p:sp>
        <p:nvSpPr>
          <p:cNvPr id="36" name="Shape 32"/>
          <p:cNvSpPr/>
          <p:nvPr/>
        </p:nvSpPr>
        <p:spPr>
          <a:xfrm>
            <a:off x="1296484" y="5519554"/>
            <a:ext cx="4337962" cy="384048"/>
          </a:xfrm>
          <a:prstGeom prst="roundRect">
            <a:avLst>
              <a:gd name="adj" fmla="val 19048"/>
            </a:avLst>
          </a:prstGeom>
          <a:solidFill>
            <a:srgbClr val="EDF4F7"/>
          </a:solidFill>
          <a:ln w="12700">
            <a:solidFill>
              <a:srgbClr val="EDF4F7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1519638" y="5598846"/>
            <a:ext cx="4014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2060"/>
                </a:solidFill>
              </a:rPr>
              <a:t>Shake 2 min  |  Separate 5 min</a:t>
            </a:r>
          </a:p>
        </p:txBody>
      </p:sp>
      <p:sp>
        <p:nvSpPr>
          <p:cNvPr id="48" name="Shape 32"/>
          <p:cNvSpPr/>
          <p:nvPr/>
        </p:nvSpPr>
        <p:spPr>
          <a:xfrm>
            <a:off x="1296484" y="3556897"/>
            <a:ext cx="4295509" cy="487469"/>
          </a:xfrm>
          <a:prstGeom prst="roundRect">
            <a:avLst>
              <a:gd name="adj" fmla="val 19048"/>
            </a:avLst>
          </a:prstGeom>
          <a:solidFill>
            <a:srgbClr val="EDF4F7"/>
          </a:solidFill>
          <a:ln w="12700">
            <a:solidFill>
              <a:srgbClr val="EDF4F7"/>
            </a:solidFill>
            <a:prstDash val="solid"/>
          </a:ln>
        </p:spPr>
      </p:sp>
      <p:sp>
        <p:nvSpPr>
          <p:cNvPr id="49" name="Text 33"/>
          <p:cNvSpPr/>
          <p:nvPr/>
        </p:nvSpPr>
        <p:spPr>
          <a:xfrm>
            <a:off x="1519638" y="3640422"/>
            <a:ext cx="4014216" cy="4832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Processed </a:t>
            </a:r>
            <a:r>
              <a:rPr lang="en-US" sz="2000" b="1" dirty="0" err="1" smtClean="0">
                <a:solidFill>
                  <a:srgbClr val="002060"/>
                </a:solidFill>
              </a:rPr>
              <a:t>sequentaly</a:t>
            </a:r>
            <a:r>
              <a:rPr lang="en-US" sz="2000" b="1" dirty="0" smtClean="0">
                <a:solidFill>
                  <a:srgbClr val="002060"/>
                </a:solidFill>
              </a:rPr>
              <a:t> |  1 L </a:t>
            </a:r>
            <a:r>
              <a:rPr lang="en-US" sz="2000" b="1" dirty="0" err="1" smtClean="0">
                <a:solidFill>
                  <a:srgbClr val="002060"/>
                </a:solidFill>
              </a:rPr>
              <a:t>Separatory</a:t>
            </a:r>
            <a:r>
              <a:rPr lang="en-US" sz="2000" b="1" dirty="0" smtClean="0">
                <a:solidFill>
                  <a:srgbClr val="002060"/>
                </a:solidFill>
              </a:rPr>
              <a:t> funnel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39" name="Shape 12"/>
          <p:cNvSpPr/>
          <p:nvPr/>
        </p:nvSpPr>
        <p:spPr>
          <a:xfrm>
            <a:off x="3353890" y="5964926"/>
            <a:ext cx="0" cy="329184"/>
          </a:xfrm>
          <a:prstGeom prst="line">
            <a:avLst/>
          </a:prstGeom>
          <a:noFill/>
          <a:ln w="25400">
            <a:solidFill>
              <a:srgbClr val="8AA8B7"/>
            </a:solidFill>
            <a:prstDash val="solid"/>
            <a:headEnd type="none"/>
            <a:tailEnd type="triangle"/>
          </a:ln>
        </p:spPr>
      </p:sp>
      <p:sp>
        <p:nvSpPr>
          <p:cNvPr id="47" name="Shape 12"/>
          <p:cNvSpPr/>
          <p:nvPr/>
        </p:nvSpPr>
        <p:spPr>
          <a:xfrm>
            <a:off x="3353890" y="5173075"/>
            <a:ext cx="0" cy="329184"/>
          </a:xfrm>
          <a:prstGeom prst="line">
            <a:avLst/>
          </a:prstGeom>
          <a:noFill/>
          <a:ln w="25400">
            <a:solidFill>
              <a:srgbClr val="8AA8B7"/>
            </a:solidFill>
            <a:prstDash val="solid"/>
            <a:headEnd type="none"/>
            <a:tailEnd type="triangle"/>
          </a:ln>
        </p:spPr>
      </p:sp>
      <p:sp>
        <p:nvSpPr>
          <p:cNvPr id="20" name="Shape 16"/>
          <p:cNvSpPr/>
          <p:nvPr/>
        </p:nvSpPr>
        <p:spPr>
          <a:xfrm>
            <a:off x="6574965" y="2264494"/>
            <a:ext cx="4389120" cy="7315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6757845" y="2511166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Evaporation</a:t>
            </a:r>
          </a:p>
        </p:txBody>
      </p:sp>
      <p:sp>
        <p:nvSpPr>
          <p:cNvPr id="22" name="Text 18"/>
          <p:cNvSpPr/>
          <p:nvPr/>
        </p:nvSpPr>
        <p:spPr>
          <a:xfrm>
            <a:off x="9011188" y="2511166"/>
            <a:ext cx="1737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002060"/>
                </a:solidFill>
              </a:rPr>
              <a:t>40 °C</a:t>
            </a:r>
          </a:p>
        </p:txBody>
      </p:sp>
      <p:sp>
        <p:nvSpPr>
          <p:cNvPr id="23" name="Shape 19"/>
          <p:cNvSpPr/>
          <p:nvPr/>
        </p:nvSpPr>
        <p:spPr>
          <a:xfrm>
            <a:off x="8769525" y="3014302"/>
            <a:ext cx="0" cy="329184"/>
          </a:xfrm>
          <a:prstGeom prst="line">
            <a:avLst/>
          </a:prstGeom>
          <a:noFill/>
          <a:ln w="25400">
            <a:solidFill>
              <a:srgbClr val="8AA8B7"/>
            </a:solidFill>
            <a:prstDash val="solid"/>
            <a:headEnd type="none"/>
            <a:tailEnd type="triangle"/>
          </a:ln>
        </p:spPr>
      </p:sp>
      <p:sp>
        <p:nvSpPr>
          <p:cNvPr id="24" name="Shape 20"/>
          <p:cNvSpPr/>
          <p:nvPr/>
        </p:nvSpPr>
        <p:spPr>
          <a:xfrm>
            <a:off x="6574965" y="3407494"/>
            <a:ext cx="4389120" cy="7315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6844930" y="3717305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10 mL ACN</a:t>
            </a:r>
          </a:p>
        </p:txBody>
      </p:sp>
      <p:sp>
        <p:nvSpPr>
          <p:cNvPr id="26" name="Text 22"/>
          <p:cNvSpPr/>
          <p:nvPr/>
        </p:nvSpPr>
        <p:spPr>
          <a:xfrm>
            <a:off x="9056906" y="3663094"/>
            <a:ext cx="1737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002060"/>
                </a:solidFill>
              </a:rPr>
              <a:t>evaporate again</a:t>
            </a:r>
          </a:p>
        </p:txBody>
      </p:sp>
      <p:sp>
        <p:nvSpPr>
          <p:cNvPr id="27" name="Shape 23"/>
          <p:cNvSpPr/>
          <p:nvPr/>
        </p:nvSpPr>
        <p:spPr>
          <a:xfrm>
            <a:off x="8769525" y="4157302"/>
            <a:ext cx="0" cy="329184"/>
          </a:xfrm>
          <a:prstGeom prst="line">
            <a:avLst/>
          </a:prstGeom>
          <a:noFill/>
          <a:ln w="25400">
            <a:solidFill>
              <a:srgbClr val="8AA8B7"/>
            </a:solidFill>
            <a:prstDash val="solid"/>
            <a:headEnd type="none"/>
            <a:tailEnd type="triangle"/>
          </a:ln>
        </p:spPr>
      </p:sp>
      <p:sp>
        <p:nvSpPr>
          <p:cNvPr id="28" name="Shape 24"/>
          <p:cNvSpPr/>
          <p:nvPr/>
        </p:nvSpPr>
        <p:spPr>
          <a:xfrm>
            <a:off x="6574965" y="4550494"/>
            <a:ext cx="4389120" cy="7315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6844930" y="4828422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2 mL ACN</a:t>
            </a:r>
          </a:p>
        </p:txBody>
      </p:sp>
      <p:sp>
        <p:nvSpPr>
          <p:cNvPr id="30" name="Text 26"/>
          <p:cNvSpPr/>
          <p:nvPr/>
        </p:nvSpPr>
        <p:spPr>
          <a:xfrm>
            <a:off x="8998125" y="4772580"/>
            <a:ext cx="1737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002060"/>
                </a:solidFill>
              </a:rPr>
              <a:t>0.45 µm PTFE</a:t>
            </a:r>
          </a:p>
        </p:txBody>
      </p:sp>
      <p:sp>
        <p:nvSpPr>
          <p:cNvPr id="32" name="Shape 28"/>
          <p:cNvSpPr/>
          <p:nvPr/>
        </p:nvSpPr>
        <p:spPr>
          <a:xfrm>
            <a:off x="6574965" y="5693494"/>
            <a:ext cx="4389120" cy="7315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6844930" y="5997423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RP-HPLC</a:t>
            </a:r>
          </a:p>
        </p:txBody>
      </p:sp>
      <p:sp>
        <p:nvSpPr>
          <p:cNvPr id="34" name="Text 30"/>
          <p:cNvSpPr/>
          <p:nvPr/>
        </p:nvSpPr>
        <p:spPr>
          <a:xfrm>
            <a:off x="8993769" y="5939511"/>
            <a:ext cx="1737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002060"/>
                </a:solidFill>
              </a:rPr>
              <a:t>5 µL injection</a:t>
            </a:r>
          </a:p>
        </p:txBody>
      </p:sp>
      <p:sp>
        <p:nvSpPr>
          <p:cNvPr id="42" name="Shape 12"/>
          <p:cNvSpPr/>
          <p:nvPr/>
        </p:nvSpPr>
        <p:spPr>
          <a:xfrm>
            <a:off x="8805666" y="1892971"/>
            <a:ext cx="0" cy="329184"/>
          </a:xfrm>
          <a:prstGeom prst="line">
            <a:avLst/>
          </a:prstGeom>
          <a:noFill/>
          <a:ln w="25400">
            <a:solidFill>
              <a:srgbClr val="8AA8B7"/>
            </a:solidFill>
            <a:prstDash val="solid"/>
            <a:headEnd type="none"/>
            <a:tailEnd type="triangle"/>
          </a:ln>
        </p:spPr>
      </p:sp>
      <p:sp>
        <p:nvSpPr>
          <p:cNvPr id="50" name="Shape 12"/>
          <p:cNvSpPr/>
          <p:nvPr/>
        </p:nvSpPr>
        <p:spPr>
          <a:xfrm>
            <a:off x="3397433" y="4044366"/>
            <a:ext cx="0" cy="329184"/>
          </a:xfrm>
          <a:prstGeom prst="line">
            <a:avLst/>
          </a:prstGeom>
          <a:noFill/>
          <a:ln w="25400">
            <a:solidFill>
              <a:srgbClr val="8AA8B7"/>
            </a:solidFill>
            <a:prstDash val="solid"/>
            <a:headEnd type="none"/>
            <a:tailEnd type="triangle"/>
          </a:ln>
        </p:spPr>
      </p:sp>
    </p:spTree>
    <p:extLst>
      <p:ext uri="{BB962C8B-B14F-4D97-AF65-F5344CB8AC3E}">
        <p14:creationId xmlns:p14="http://schemas.microsoft.com/office/powerpoint/2010/main" val="1759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3" name="Text 0"/>
          <p:cNvSpPr/>
          <p:nvPr/>
        </p:nvSpPr>
        <p:spPr>
          <a:xfrm>
            <a:off x="229471" y="675353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173F5F"/>
                </a:solidFill>
                <a:ea typeface="Aptos Display" pitchFamily="34" charset="-122"/>
                <a:cs typeface="Aptos Display" pitchFamily="34" charset="-120"/>
              </a:rPr>
              <a:t>Extraction Efficiency of the Investigated </a:t>
            </a:r>
            <a:r>
              <a:rPr lang="en-US" sz="2200" b="1" dirty="0" smtClean="0">
                <a:solidFill>
                  <a:srgbClr val="173F5F"/>
                </a:solidFill>
                <a:ea typeface="Aptos Display" pitchFamily="34" charset="-122"/>
                <a:cs typeface="Aptos Display" pitchFamily="34" charset="-120"/>
              </a:rPr>
              <a:t>Solvents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225039" y="1273122"/>
            <a:ext cx="8105504" cy="256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Mean recovery </a:t>
            </a:r>
            <a:r>
              <a:rPr lang="en-US" sz="2000" b="1" dirty="0" smtClean="0">
                <a:solidFill>
                  <a:srgbClr val="002060"/>
                </a:solidFill>
              </a:rPr>
              <a:t>obtained across </a:t>
            </a:r>
            <a:r>
              <a:rPr lang="en-US" sz="2000" b="1" dirty="0">
                <a:solidFill>
                  <a:srgbClr val="002060"/>
                </a:solidFill>
              </a:rPr>
              <a:t>the investigated fortification levels</a:t>
            </a:r>
          </a:p>
        </p:txBody>
      </p:sp>
      <p:sp>
        <p:nvSpPr>
          <p:cNvPr id="6" name="Text 2"/>
          <p:cNvSpPr/>
          <p:nvPr/>
        </p:nvSpPr>
        <p:spPr>
          <a:xfrm>
            <a:off x="67645" y="5317231"/>
            <a:ext cx="12056711" cy="359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ᵃ For petroleum benzine, mean recoveries were calculated from Levels 2 and 3; analytes were not detected at Level 1.</a:t>
            </a:r>
          </a:p>
        </p:txBody>
      </p:sp>
      <p:sp>
        <p:nvSpPr>
          <p:cNvPr id="2" name="Rectangle 1"/>
          <p:cNvSpPr/>
          <p:nvPr/>
        </p:nvSpPr>
        <p:spPr>
          <a:xfrm>
            <a:off x="229471" y="5893948"/>
            <a:ext cx="11723043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002060"/>
                </a:solidFill>
                <a:ea typeface="Calibri" panose="020F0502020204030204" pitchFamily="34" charset="0"/>
              </a:rPr>
              <a:t>Overall, these results demonstrate that the choice of extraction solvent can </a:t>
            </a:r>
            <a:r>
              <a:rPr lang="en-US" sz="22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substantialy</a:t>
            </a:r>
            <a:r>
              <a:rPr lang="en-US" sz="2200" b="1" dirty="0">
                <a:solidFill>
                  <a:srgbClr val="002060"/>
                </a:solidFill>
                <a:ea typeface="Calibri" panose="020F0502020204030204" pitchFamily="34" charset="0"/>
              </a:rPr>
              <a:t> affect the recovery of individual pesticides</a:t>
            </a:r>
            <a:endParaRPr lang="en-US" sz="2200" dirty="0">
              <a:solidFill>
                <a:srgbClr val="002060"/>
              </a:solidFill>
            </a:endParaRPr>
          </a:p>
        </p:txBody>
      </p:sp>
      <p:graphicFrame>
        <p:nvGraphicFramePr>
          <p:cNvPr id="10" name="Chart 0"/>
          <p:cNvGraphicFramePr/>
          <p:nvPr>
            <p:extLst>
              <p:ext uri="{D42A27DB-BD31-4B8C-83A1-F6EECF244321}">
                <p14:modId xmlns:p14="http://schemas.microsoft.com/office/powerpoint/2010/main" val="3516029595"/>
              </p:ext>
            </p:extLst>
          </p:nvPr>
        </p:nvGraphicFramePr>
        <p:xfrm>
          <a:off x="673172" y="1466573"/>
          <a:ext cx="10835640" cy="3913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043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15" name="Text 0"/>
          <p:cNvSpPr/>
          <p:nvPr/>
        </p:nvSpPr>
        <p:spPr>
          <a:xfrm>
            <a:off x="310896" y="783343"/>
            <a:ext cx="78912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ea typeface="Aptos Display" pitchFamily="34" charset="-122"/>
                <a:cs typeface="Aptos Display" pitchFamily="34" charset="-120"/>
              </a:rPr>
              <a:t>Analyte-Dependent Extraction Behavior</a:t>
            </a:r>
            <a:endParaRPr lang="en-US" sz="24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5" name="Text 13"/>
          <p:cNvSpPr/>
          <p:nvPr/>
        </p:nvSpPr>
        <p:spPr>
          <a:xfrm>
            <a:off x="310897" y="5166477"/>
            <a:ext cx="11527100" cy="1295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  <a:tabLst>
                <a:tab pos="10226675" algn="l"/>
                <a:tab pos="10683875" algn="l"/>
                <a:tab pos="11261725" algn="l"/>
              </a:tabLst>
            </a:pPr>
            <a:r>
              <a:rPr lang="en-US" sz="2200" b="1" dirty="0">
                <a:solidFill>
                  <a:srgbClr val="002060"/>
                </a:solidFill>
              </a:rPr>
              <a:t>These examples clearly demonstrate that extraction performance should be evaluated not only in terms of the overall efficiency of a solvent, but also in relation to the individual </a:t>
            </a:r>
            <a:r>
              <a:rPr lang="en-US" sz="2200" b="1" dirty="0" err="1">
                <a:solidFill>
                  <a:srgbClr val="002060"/>
                </a:solidFill>
              </a:rPr>
              <a:t>analyte</a:t>
            </a:r>
            <a:endParaRPr lang="en-US" sz="2200" dirty="0">
              <a:solidFill>
                <a:srgbClr val="00206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02765" y="1679975"/>
            <a:ext cx="3651071" cy="3028220"/>
            <a:chOff x="402765" y="1679975"/>
            <a:chExt cx="3651071" cy="3028220"/>
          </a:xfrm>
        </p:grpSpPr>
        <p:grpSp>
          <p:nvGrpSpPr>
            <p:cNvPr id="3" name="Group 2"/>
            <p:cNvGrpSpPr/>
            <p:nvPr/>
          </p:nvGrpSpPr>
          <p:grpSpPr>
            <a:xfrm>
              <a:off x="402767" y="1679975"/>
              <a:ext cx="3651069" cy="3028220"/>
              <a:chOff x="402767" y="1417320"/>
              <a:chExt cx="3651069" cy="3028220"/>
            </a:xfrm>
          </p:grpSpPr>
          <p:sp>
            <p:nvSpPr>
              <p:cNvPr id="16" name="Shape 1"/>
              <p:cNvSpPr/>
              <p:nvPr/>
            </p:nvSpPr>
            <p:spPr>
              <a:xfrm>
                <a:off x="402767" y="1417320"/>
                <a:ext cx="3651069" cy="3028220"/>
              </a:xfrm>
              <a:prstGeom prst="roundRect">
                <a:avLst>
                  <a:gd name="adj" fmla="val 2133"/>
                </a:avLst>
              </a:prstGeom>
              <a:solidFill>
                <a:srgbClr val="FFFFFF"/>
              </a:solidFill>
              <a:ln w="12700">
                <a:solidFill>
                  <a:srgbClr val="D8E5EA"/>
                </a:solidFill>
                <a:prstDash val="solid"/>
              </a:ln>
            </p:spPr>
            <p:txBody>
              <a:bodyPr/>
              <a:lstStyle/>
              <a:p>
                <a:endParaRPr sz="2200"/>
              </a:p>
            </p:txBody>
          </p:sp>
          <p:sp>
            <p:nvSpPr>
              <p:cNvPr id="17" name="Text 3"/>
              <p:cNvSpPr/>
              <p:nvPr/>
            </p:nvSpPr>
            <p:spPr>
              <a:xfrm>
                <a:off x="536967" y="1607167"/>
                <a:ext cx="3240273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b="1" dirty="0">
                    <a:solidFill>
                      <a:srgbClr val="002060"/>
                    </a:solidFill>
                  </a:rPr>
                  <a:t>2,4-D</a:t>
                </a:r>
                <a:endParaRPr lang="en-US" sz="24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" name="Text 4"/>
              <p:cNvSpPr/>
              <p:nvPr/>
            </p:nvSpPr>
            <p:spPr>
              <a:xfrm>
                <a:off x="536967" y="2319992"/>
                <a:ext cx="3382667" cy="2037781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t"/>
              <a:lstStyle/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200" b="1" dirty="0" smtClean="0">
                    <a:solidFill>
                      <a:srgbClr val="002060"/>
                    </a:solidFill>
                  </a:rPr>
                  <a:t>Petroleum </a:t>
                </a:r>
                <a:r>
                  <a:rPr lang="en-US" sz="2200" b="1" dirty="0" err="1" smtClean="0">
                    <a:solidFill>
                      <a:srgbClr val="002060"/>
                    </a:solidFill>
                  </a:rPr>
                  <a:t>benzine</a:t>
                </a:r>
                <a:endParaRPr lang="en-US" sz="2200" b="1" dirty="0" smtClean="0">
                  <a:solidFill>
                    <a:srgbClr val="002060"/>
                  </a:solidFill>
                </a:endParaRP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200" b="1" dirty="0" smtClean="0">
                    <a:solidFill>
                      <a:srgbClr val="002060"/>
                    </a:solidFill>
                  </a:rPr>
                  <a:t>5.24 % </a:t>
                </a:r>
                <a:r>
                  <a:rPr lang="en-US" sz="2200" b="1" dirty="0">
                    <a:solidFill>
                      <a:srgbClr val="002060"/>
                    </a:solidFill>
                  </a:rPr>
                  <a:t>mean </a:t>
                </a:r>
                <a:r>
                  <a:rPr lang="en-US" sz="2200" b="1" dirty="0" smtClean="0">
                    <a:solidFill>
                      <a:srgbClr val="002060"/>
                    </a:solidFill>
                  </a:rPr>
                  <a:t>recovery</a:t>
                </a:r>
                <a:r>
                  <a:rPr lang="en-US" sz="2200" b="1" dirty="0">
                    <a:solidFill>
                      <a:srgbClr val="002060"/>
                    </a:solidFill>
                  </a:rPr>
                  <a:t>
Very poor extraction under the applied conditions</a:t>
                </a:r>
                <a:r>
                  <a:rPr lang="en-US" sz="2200" b="1" dirty="0" smtClean="0">
                    <a:solidFill>
                      <a:srgbClr val="002060"/>
                    </a:solidFill>
                  </a:rPr>
                  <a:t>.</a:t>
                </a:r>
                <a:endParaRPr lang="en-US" sz="2200" b="1" dirty="0">
                  <a:solidFill>
                    <a:srgbClr val="00206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200" b="1" dirty="0">
                  <a:solidFill>
                    <a:srgbClr val="00206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200" b="1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26" name="Shape 2"/>
            <p:cNvSpPr/>
            <p:nvPr/>
          </p:nvSpPr>
          <p:spPr>
            <a:xfrm>
              <a:off x="402765" y="1679975"/>
              <a:ext cx="98194" cy="3028220"/>
            </a:xfrm>
            <a:prstGeom prst="rect">
              <a:avLst/>
            </a:prstGeom>
            <a:solidFill>
              <a:srgbClr val="B94A48"/>
            </a:solidFill>
            <a:ln w="12700">
              <a:solidFill>
                <a:srgbClr val="B94A48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232259" y="1679975"/>
            <a:ext cx="3796173" cy="3188135"/>
            <a:chOff x="4232259" y="1679975"/>
            <a:chExt cx="3796173" cy="3188135"/>
          </a:xfrm>
        </p:grpSpPr>
        <p:grpSp>
          <p:nvGrpSpPr>
            <p:cNvPr id="4" name="Group 3"/>
            <p:cNvGrpSpPr/>
            <p:nvPr/>
          </p:nvGrpSpPr>
          <p:grpSpPr>
            <a:xfrm>
              <a:off x="4232259" y="1679975"/>
              <a:ext cx="3796173" cy="3188135"/>
              <a:chOff x="4232259" y="1417320"/>
              <a:chExt cx="3796173" cy="3188135"/>
            </a:xfrm>
          </p:grpSpPr>
          <p:sp>
            <p:nvSpPr>
              <p:cNvPr id="19" name="Shape 5"/>
              <p:cNvSpPr/>
              <p:nvPr/>
            </p:nvSpPr>
            <p:spPr>
              <a:xfrm>
                <a:off x="4232259" y="1417320"/>
                <a:ext cx="3796173" cy="3028220"/>
              </a:xfrm>
              <a:prstGeom prst="roundRect">
                <a:avLst>
                  <a:gd name="adj" fmla="val 2133"/>
                </a:avLst>
              </a:prstGeom>
              <a:solidFill>
                <a:srgbClr val="FFFFFF"/>
              </a:solidFill>
              <a:ln w="12700">
                <a:solidFill>
                  <a:srgbClr val="D8E5EA"/>
                </a:solidFill>
                <a:prstDash val="solid"/>
              </a:ln>
            </p:spPr>
            <p:txBody>
              <a:bodyPr/>
              <a:lstStyle/>
              <a:p>
                <a:endParaRPr sz="2200"/>
              </a:p>
            </p:txBody>
          </p:sp>
          <p:sp>
            <p:nvSpPr>
              <p:cNvPr id="20" name="Text 7"/>
              <p:cNvSpPr/>
              <p:nvPr/>
            </p:nvSpPr>
            <p:spPr>
              <a:xfrm>
                <a:off x="4431543" y="1581912"/>
                <a:ext cx="3240273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200" b="1" dirty="0">
                    <a:solidFill>
                      <a:srgbClr val="002060"/>
                    </a:solidFill>
                  </a:rPr>
                  <a:t>Malathion</a:t>
                </a:r>
                <a:endParaRPr lang="en-US" sz="22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1" name="Text 8"/>
              <p:cNvSpPr/>
              <p:nvPr/>
            </p:nvSpPr>
            <p:spPr>
              <a:xfrm>
                <a:off x="4332513" y="2335977"/>
                <a:ext cx="3632479" cy="2269478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t"/>
              <a:lstStyle/>
              <a:p>
                <a:pPr marL="228600" indent="-2286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200" b="1" dirty="0" smtClean="0">
                    <a:solidFill>
                      <a:srgbClr val="002060"/>
                    </a:solidFill>
                  </a:rPr>
                  <a:t>Dichloromethane  78.89%
Diethyl ether  71.95%
lower recovery than for most other </a:t>
                </a:r>
                <a:r>
                  <a:rPr lang="en-US" sz="2200" b="1" dirty="0" err="1" smtClean="0">
                    <a:solidFill>
                      <a:srgbClr val="002060"/>
                    </a:solidFill>
                  </a:rPr>
                  <a:t>analytes</a:t>
                </a:r>
                <a:r>
                  <a:rPr lang="en-US" sz="2200" b="1" dirty="0" smtClean="0">
                    <a:solidFill>
                      <a:srgbClr val="002060"/>
                    </a:solidFill>
                  </a:rPr>
                  <a:t> with these two solvents.</a:t>
                </a:r>
              </a:p>
              <a:p>
                <a:pPr>
                  <a:spcAft>
                    <a:spcPts val="600"/>
                  </a:spcAft>
                </a:pPr>
                <a:endParaRPr lang="en-US" sz="2200" dirty="0">
                  <a:solidFill>
                    <a:srgbClr val="002060"/>
                  </a:solidFill>
                </a:endParaRP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sz="2200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27" name="Shape 6"/>
            <p:cNvSpPr/>
            <p:nvPr/>
          </p:nvSpPr>
          <p:spPr>
            <a:xfrm>
              <a:off x="4253948" y="1679975"/>
              <a:ext cx="78565" cy="3028220"/>
            </a:xfrm>
            <a:prstGeom prst="rect">
              <a:avLst/>
            </a:prstGeom>
            <a:solidFill>
              <a:srgbClr val="D69E2E"/>
            </a:solidFill>
            <a:ln w="12700">
              <a:solidFill>
                <a:srgbClr val="D69E2E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0225" y="1679975"/>
            <a:ext cx="3679715" cy="3028220"/>
            <a:chOff x="8180225" y="1679975"/>
            <a:chExt cx="3679715" cy="3028220"/>
          </a:xfrm>
        </p:grpSpPr>
        <p:grpSp>
          <p:nvGrpSpPr>
            <p:cNvPr id="5" name="Group 4"/>
            <p:cNvGrpSpPr/>
            <p:nvPr/>
          </p:nvGrpSpPr>
          <p:grpSpPr>
            <a:xfrm>
              <a:off x="8202168" y="1679975"/>
              <a:ext cx="3657772" cy="3028220"/>
              <a:chOff x="8202168" y="1417320"/>
              <a:chExt cx="3657772" cy="3028220"/>
            </a:xfrm>
          </p:grpSpPr>
          <p:sp>
            <p:nvSpPr>
              <p:cNvPr id="22" name="Shape 9"/>
              <p:cNvSpPr/>
              <p:nvPr/>
            </p:nvSpPr>
            <p:spPr>
              <a:xfrm>
                <a:off x="8202168" y="1417320"/>
                <a:ext cx="3635829" cy="3028220"/>
              </a:xfrm>
              <a:prstGeom prst="roundRect">
                <a:avLst>
                  <a:gd name="adj" fmla="val 2133"/>
                </a:avLst>
              </a:prstGeom>
              <a:solidFill>
                <a:srgbClr val="FFFFFF"/>
              </a:solidFill>
              <a:ln w="12700">
                <a:solidFill>
                  <a:srgbClr val="D8E5EA"/>
                </a:solidFill>
                <a:prstDash val="solid"/>
              </a:ln>
            </p:spPr>
            <p:txBody>
              <a:bodyPr/>
              <a:lstStyle/>
              <a:p>
                <a:endParaRPr sz="2200"/>
              </a:p>
            </p:txBody>
          </p:sp>
          <p:sp>
            <p:nvSpPr>
              <p:cNvPr id="23" name="Text 11"/>
              <p:cNvSpPr/>
              <p:nvPr/>
            </p:nvSpPr>
            <p:spPr>
              <a:xfrm>
                <a:off x="8353961" y="1481751"/>
                <a:ext cx="3332241" cy="59415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200" b="1" dirty="0">
                    <a:solidFill>
                      <a:srgbClr val="002060"/>
                    </a:solidFill>
                  </a:rPr>
                  <a:t>Organophosphorus pesticides</a:t>
                </a:r>
                <a:endParaRPr lang="en-US" sz="22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4" name="Text 12"/>
              <p:cNvSpPr/>
              <p:nvPr/>
            </p:nvSpPr>
            <p:spPr>
              <a:xfrm>
                <a:off x="8329052" y="2395125"/>
                <a:ext cx="3530888" cy="2001949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t"/>
              <a:lstStyle/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200" b="1" i="1" dirty="0" smtClean="0">
                    <a:solidFill>
                      <a:srgbClr val="002060"/>
                    </a:solidFill>
                  </a:rPr>
                  <a:t>n</a:t>
                </a:r>
                <a:r>
                  <a:rPr lang="en-US" sz="2200" b="1" dirty="0" smtClean="0">
                    <a:solidFill>
                      <a:srgbClr val="002060"/>
                    </a:solidFill>
                  </a:rPr>
                  <a:t>-hexane/acetone</a:t>
                </a:r>
                <a:r>
                  <a:rPr lang="en-US" sz="2200" b="1" dirty="0">
                    <a:solidFill>
                      <a:srgbClr val="002060"/>
                    </a:solidFill>
                  </a:rPr>
                  <a:t>
96.59–105.78% mean </a:t>
                </a:r>
                <a:r>
                  <a:rPr lang="en-US" sz="2200" b="1" dirty="0" smtClean="0">
                    <a:solidFill>
                      <a:srgbClr val="002060"/>
                    </a:solidFill>
                  </a:rPr>
                  <a:t>recovery</a:t>
                </a:r>
                <a:r>
                  <a:rPr lang="en-US" sz="2200" b="1" dirty="0">
                    <a:solidFill>
                      <a:srgbClr val="002060"/>
                    </a:solidFill>
                  </a:rPr>
                  <a:t>
</a:t>
                </a:r>
                <a:r>
                  <a:rPr lang="en-US" sz="2200" b="1" dirty="0" smtClean="0">
                    <a:solidFill>
                      <a:srgbClr val="002060"/>
                    </a:solidFill>
                  </a:rPr>
                  <a:t>high </a:t>
                </a:r>
                <a:r>
                  <a:rPr lang="en-US" sz="2200" b="1" dirty="0">
                    <a:solidFill>
                      <a:srgbClr val="002060"/>
                    </a:solidFill>
                  </a:rPr>
                  <a:t>extraction </a:t>
                </a:r>
                <a:r>
                  <a:rPr lang="en-US" sz="2200" b="1" dirty="0" smtClean="0">
                    <a:solidFill>
                      <a:srgbClr val="002060"/>
                    </a:solidFill>
                  </a:rPr>
                  <a:t>efficiency</a:t>
                </a:r>
                <a:endParaRPr lang="en-US" sz="2200" b="1" dirty="0">
                  <a:solidFill>
                    <a:srgbClr val="002060"/>
                  </a:solidFill>
                </a:endParaRP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sz="2200" b="1" dirty="0">
                  <a:solidFill>
                    <a:srgbClr val="002060"/>
                  </a:solidFill>
                </a:endParaRPr>
              </a:p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sz="2200" b="1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28" name="Shape 10"/>
            <p:cNvSpPr/>
            <p:nvPr/>
          </p:nvSpPr>
          <p:spPr>
            <a:xfrm flipH="1">
              <a:off x="8180225" y="1679975"/>
              <a:ext cx="89131" cy="3028220"/>
            </a:xfrm>
            <a:prstGeom prst="rect">
              <a:avLst/>
            </a:prstGeom>
            <a:solidFill>
              <a:srgbClr val="4F8A5B"/>
            </a:solidFill>
            <a:ln w="12700">
              <a:solidFill>
                <a:srgbClr val="4F8A5B"/>
              </a:solidFill>
              <a:prstDash val="solid"/>
            </a:ln>
          </p:spPr>
          <p:txBody>
            <a:bodyPr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6532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4419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3" name="Text 0"/>
          <p:cNvSpPr/>
          <p:nvPr/>
        </p:nvSpPr>
        <p:spPr>
          <a:xfrm>
            <a:off x="79514" y="630022"/>
            <a:ext cx="12016408" cy="475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002060"/>
                </a:solidFill>
                <a:ea typeface="Aptos Display" pitchFamily="34" charset="-122"/>
                <a:cs typeface="Aptos Display" pitchFamily="34" charset="-120"/>
              </a:rPr>
              <a:t>Overall Comparison of Extraction Solvents</a:t>
            </a:r>
            <a:endParaRPr lang="en-US" sz="2200" b="1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562" y="5691660"/>
            <a:ext cx="1200236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This overall ranking should not be interpreted as a universal ranking for every individual pesticide; the </a:t>
            </a:r>
            <a:r>
              <a:rPr lang="en-US" sz="2200" b="1" dirty="0" err="1" smtClean="0">
                <a:solidFill>
                  <a:srgbClr val="002060"/>
                </a:solidFill>
                <a:ea typeface="Calibri" panose="020F0502020204030204" pitchFamily="34" charset="0"/>
              </a:rPr>
              <a:t>analyte</a:t>
            </a:r>
            <a:r>
              <a:rPr lang="en-US" sz="22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-dependent extraction behavior should also be taken into consideration</a:t>
            </a:r>
            <a:endParaRPr lang="en-US" sz="2200" dirty="0">
              <a:solidFill>
                <a:srgbClr val="002060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49658" y="1181125"/>
            <a:ext cx="11944549" cy="4338118"/>
            <a:chOff x="49658" y="1181125"/>
            <a:chExt cx="11944549" cy="4338118"/>
          </a:xfrm>
        </p:grpSpPr>
        <p:grpSp>
          <p:nvGrpSpPr>
            <p:cNvPr id="29" name="Group 28"/>
            <p:cNvGrpSpPr/>
            <p:nvPr/>
          </p:nvGrpSpPr>
          <p:grpSpPr>
            <a:xfrm>
              <a:off x="1644831" y="1564475"/>
              <a:ext cx="10147546" cy="679254"/>
              <a:chOff x="1641568" y="1276628"/>
              <a:chExt cx="10246186" cy="679254"/>
            </a:xfrm>
          </p:grpSpPr>
          <p:sp>
            <p:nvSpPr>
              <p:cNvPr id="6" name="Text 3"/>
              <p:cNvSpPr/>
              <p:nvPr/>
            </p:nvSpPr>
            <p:spPr>
              <a:xfrm>
                <a:off x="1641568" y="1462824"/>
                <a:ext cx="2423160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Dichloromethane</a:t>
                </a:r>
              </a:p>
            </p:txBody>
          </p:sp>
          <p:sp>
            <p:nvSpPr>
              <p:cNvPr id="7" name="Text 4"/>
              <p:cNvSpPr/>
              <p:nvPr/>
            </p:nvSpPr>
            <p:spPr>
              <a:xfrm>
                <a:off x="4294139" y="1276628"/>
                <a:ext cx="3300111" cy="67925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Highest overall extraction performance</a:t>
                </a:r>
              </a:p>
            </p:txBody>
          </p:sp>
          <p:sp>
            <p:nvSpPr>
              <p:cNvPr id="9" name="Text 5"/>
              <p:cNvSpPr/>
              <p:nvPr/>
            </p:nvSpPr>
            <p:spPr>
              <a:xfrm>
                <a:off x="7818674" y="1368170"/>
                <a:ext cx="406908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20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Generally good recoveries across the five pesticides, Lower recovery for </a:t>
                </a:r>
                <a:r>
                  <a:rPr lang="en-US" sz="2000" b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malathion</a:t>
                </a:r>
                <a:endParaRPr lang="en-US" sz="2000" b="1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1657617" y="2582410"/>
              <a:ext cx="10147546" cy="444276"/>
              <a:chOff x="1687288" y="2503138"/>
              <a:chExt cx="10246186" cy="444276"/>
            </a:xfrm>
          </p:grpSpPr>
          <p:sp>
            <p:nvSpPr>
              <p:cNvPr id="13" name="Text 9"/>
              <p:cNvSpPr/>
              <p:nvPr/>
            </p:nvSpPr>
            <p:spPr>
              <a:xfrm>
                <a:off x="1687288" y="2654806"/>
                <a:ext cx="2423160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Diethyl ether</a:t>
                </a:r>
              </a:p>
            </p:txBody>
          </p:sp>
          <p:sp>
            <p:nvSpPr>
              <p:cNvPr id="14" name="Text 10"/>
              <p:cNvSpPr/>
              <p:nvPr/>
            </p:nvSpPr>
            <p:spPr>
              <a:xfrm>
                <a:off x="4319892" y="2632439"/>
                <a:ext cx="3300111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Good overall extraction performance</a:t>
                </a:r>
              </a:p>
            </p:txBody>
          </p:sp>
          <p:sp>
            <p:nvSpPr>
              <p:cNvPr id="15" name="Text 11"/>
              <p:cNvSpPr/>
              <p:nvPr/>
            </p:nvSpPr>
            <p:spPr>
              <a:xfrm>
                <a:off x="7864394" y="2503138"/>
                <a:ext cx="406908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Lower recovery for malathion</a:t>
                </a: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1657617" y="3610784"/>
              <a:ext cx="10147546" cy="481043"/>
              <a:chOff x="1687288" y="3591083"/>
              <a:chExt cx="10246186" cy="481043"/>
            </a:xfrm>
          </p:grpSpPr>
          <p:sp>
            <p:nvSpPr>
              <p:cNvPr id="19" name="Text 15"/>
              <p:cNvSpPr/>
              <p:nvPr/>
            </p:nvSpPr>
            <p:spPr>
              <a:xfrm>
                <a:off x="1687288" y="3779518"/>
                <a:ext cx="2423160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i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n</a:t>
                </a:r>
                <a:r>
                  <a:rPr lang="en-US" sz="2000" b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-Hexane/acetone</a:t>
                </a:r>
                <a:endParaRPr lang="mk-MK" sz="2000" b="1" dirty="0" smtClean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sz="2000" b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(4:1</a:t>
                </a:r>
                <a:r>
                  <a:rPr lang="mk-MK" sz="2000" b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, </a:t>
                </a:r>
                <a:r>
                  <a:rPr lang="en-US" sz="2000" b="1" i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V/V</a:t>
                </a:r>
                <a:r>
                  <a:rPr lang="en-US" sz="2000" b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)</a:t>
                </a:r>
                <a:endParaRPr lang="en-US" sz="2000" b="1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0" name="Text 16"/>
              <p:cNvSpPr/>
              <p:nvPr/>
            </p:nvSpPr>
            <p:spPr>
              <a:xfrm>
                <a:off x="4319891" y="3756545"/>
                <a:ext cx="3300111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More analyte-dependent behavior</a:t>
                </a:r>
              </a:p>
            </p:txBody>
          </p:sp>
          <p:sp>
            <p:nvSpPr>
              <p:cNvPr id="21" name="Text 17"/>
              <p:cNvSpPr/>
              <p:nvPr/>
            </p:nvSpPr>
            <p:spPr>
              <a:xfrm>
                <a:off x="7864394" y="3591083"/>
                <a:ext cx="406908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Particularly effective for organophosphorus pesticides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831351" y="1548652"/>
              <a:ext cx="584226" cy="3680251"/>
              <a:chOff x="566928" y="1264918"/>
              <a:chExt cx="725859" cy="4209723"/>
            </a:xfrm>
          </p:grpSpPr>
          <p:sp>
            <p:nvSpPr>
              <p:cNvPr id="4" name="Shape 1"/>
              <p:cNvSpPr/>
              <p:nvPr/>
            </p:nvSpPr>
            <p:spPr>
              <a:xfrm>
                <a:off x="566928" y="1264918"/>
                <a:ext cx="725859" cy="725859"/>
              </a:xfrm>
              <a:prstGeom prst="ellipse">
                <a:avLst/>
              </a:prstGeom>
              <a:solidFill>
                <a:srgbClr val="2C7FB8"/>
              </a:solidFill>
              <a:ln w="12700">
                <a:solidFill>
                  <a:srgbClr val="2C7FB8"/>
                </a:solidFill>
                <a:prstDash val="solid"/>
              </a:ln>
            </p:spPr>
            <p:txBody>
              <a:bodyPr/>
              <a:lstStyle/>
              <a:p>
                <a:endParaRPr sz="22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5" name="Text 2"/>
              <p:cNvSpPr/>
              <p:nvPr/>
            </p:nvSpPr>
            <p:spPr>
              <a:xfrm>
                <a:off x="780990" y="1500597"/>
                <a:ext cx="374637" cy="2341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200" b="1" dirty="0">
                    <a:solidFill>
                      <a:srgbClr val="002060"/>
                    </a:solidFill>
                  </a:rPr>
                  <a:t>1</a:t>
                </a:r>
              </a:p>
            </p:txBody>
          </p:sp>
          <p:sp>
            <p:nvSpPr>
              <p:cNvPr id="10" name="Shape 6"/>
              <p:cNvSpPr/>
              <p:nvPr/>
            </p:nvSpPr>
            <p:spPr>
              <a:xfrm flipH="1">
                <a:off x="961268" y="1944172"/>
                <a:ext cx="1" cy="567813"/>
              </a:xfrm>
              <a:prstGeom prst="line">
                <a:avLst/>
              </a:prstGeom>
              <a:noFill/>
              <a:ln w="19050">
                <a:solidFill>
                  <a:schemeClr val="accent4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endParaRPr sz="22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1" name="Shape 7"/>
              <p:cNvSpPr/>
              <p:nvPr/>
            </p:nvSpPr>
            <p:spPr>
              <a:xfrm>
                <a:off x="566928" y="2426206"/>
                <a:ext cx="725859" cy="725859"/>
              </a:xfrm>
              <a:prstGeom prst="ellipse">
                <a:avLst/>
              </a:prstGeom>
              <a:solidFill>
                <a:srgbClr val="1F7A8C"/>
              </a:solidFill>
              <a:ln w="12700">
                <a:solidFill>
                  <a:srgbClr val="1F7A8C"/>
                </a:solidFill>
                <a:prstDash val="solid"/>
              </a:ln>
            </p:spPr>
            <p:txBody>
              <a:bodyPr/>
              <a:lstStyle/>
              <a:p>
                <a:endParaRPr sz="22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2" name="Text 8"/>
              <p:cNvSpPr/>
              <p:nvPr/>
            </p:nvSpPr>
            <p:spPr>
              <a:xfrm>
                <a:off x="780990" y="2661885"/>
                <a:ext cx="374637" cy="2341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200" b="1" dirty="0">
                    <a:solidFill>
                      <a:srgbClr val="002060"/>
                    </a:solidFill>
                  </a:rPr>
                  <a:t>2</a:t>
                </a:r>
              </a:p>
            </p:txBody>
          </p:sp>
          <p:sp>
            <p:nvSpPr>
              <p:cNvPr id="16" name="Shape 12"/>
              <p:cNvSpPr/>
              <p:nvPr/>
            </p:nvSpPr>
            <p:spPr>
              <a:xfrm flipH="1">
                <a:off x="968308" y="3205604"/>
                <a:ext cx="1" cy="567813"/>
              </a:xfrm>
              <a:prstGeom prst="line">
                <a:avLst/>
              </a:prstGeom>
              <a:noFill/>
              <a:ln w="19050">
                <a:solidFill>
                  <a:schemeClr val="accent4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endParaRPr sz="22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7" name="Shape 13"/>
              <p:cNvSpPr/>
              <p:nvPr/>
            </p:nvSpPr>
            <p:spPr>
              <a:xfrm>
                <a:off x="566928" y="3587494"/>
                <a:ext cx="725859" cy="725859"/>
              </a:xfrm>
              <a:prstGeom prst="ellipse">
                <a:avLst/>
              </a:prstGeom>
              <a:solidFill>
                <a:srgbClr val="D69E2E"/>
              </a:solidFill>
              <a:ln w="12700">
                <a:solidFill>
                  <a:srgbClr val="D69E2E"/>
                </a:solidFill>
                <a:prstDash val="solid"/>
              </a:ln>
            </p:spPr>
            <p:txBody>
              <a:bodyPr/>
              <a:lstStyle/>
              <a:p>
                <a:endParaRPr sz="22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8" name="Text 14"/>
              <p:cNvSpPr/>
              <p:nvPr/>
            </p:nvSpPr>
            <p:spPr>
              <a:xfrm>
                <a:off x="780990" y="3823173"/>
                <a:ext cx="374637" cy="2341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200" b="1" dirty="0">
                    <a:solidFill>
                      <a:srgbClr val="002060"/>
                    </a:solidFill>
                  </a:rPr>
                  <a:t>3</a:t>
                </a:r>
              </a:p>
            </p:txBody>
          </p:sp>
          <p:sp>
            <p:nvSpPr>
              <p:cNvPr id="22" name="Shape 18"/>
              <p:cNvSpPr/>
              <p:nvPr/>
            </p:nvSpPr>
            <p:spPr>
              <a:xfrm flipH="1">
                <a:off x="951540" y="4257020"/>
                <a:ext cx="1" cy="567813"/>
              </a:xfrm>
              <a:prstGeom prst="line">
                <a:avLst/>
              </a:prstGeom>
              <a:noFill/>
              <a:ln w="19050">
                <a:solidFill>
                  <a:schemeClr val="accent4">
                    <a:lumMod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endParaRPr sz="22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23" name="Shape 19"/>
              <p:cNvSpPr/>
              <p:nvPr/>
            </p:nvSpPr>
            <p:spPr>
              <a:xfrm>
                <a:off x="566928" y="4748782"/>
                <a:ext cx="725859" cy="725859"/>
              </a:xfrm>
              <a:prstGeom prst="ellipse">
                <a:avLst/>
              </a:prstGeom>
              <a:solidFill>
                <a:srgbClr val="B94A48"/>
              </a:solidFill>
              <a:ln w="12700">
                <a:solidFill>
                  <a:srgbClr val="B94A48"/>
                </a:solidFill>
                <a:prstDash val="solid"/>
              </a:ln>
            </p:spPr>
            <p:txBody>
              <a:bodyPr/>
              <a:lstStyle/>
              <a:p>
                <a:endParaRPr sz="22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24" name="Text 20"/>
              <p:cNvSpPr/>
              <p:nvPr/>
            </p:nvSpPr>
            <p:spPr>
              <a:xfrm>
                <a:off x="780990" y="4984461"/>
                <a:ext cx="374637" cy="2341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200" b="1" dirty="0">
                    <a:solidFill>
                      <a:srgbClr val="002060"/>
                    </a:solidFill>
                  </a:rPr>
                  <a:t>4</a:t>
                </a: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1657617" y="4822180"/>
              <a:ext cx="10336590" cy="411480"/>
              <a:chOff x="1687288" y="4842837"/>
              <a:chExt cx="10437068" cy="411480"/>
            </a:xfrm>
          </p:grpSpPr>
          <p:sp>
            <p:nvSpPr>
              <p:cNvPr id="25" name="Text 21"/>
              <p:cNvSpPr/>
              <p:nvPr/>
            </p:nvSpPr>
            <p:spPr>
              <a:xfrm>
                <a:off x="1687288" y="4905539"/>
                <a:ext cx="2423160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Petroleum benzine</a:t>
                </a:r>
              </a:p>
            </p:txBody>
          </p:sp>
          <p:sp>
            <p:nvSpPr>
              <p:cNvPr id="26" name="Text 22"/>
              <p:cNvSpPr/>
              <p:nvPr/>
            </p:nvSpPr>
            <p:spPr>
              <a:xfrm>
                <a:off x="4319890" y="4902928"/>
                <a:ext cx="3300111" cy="35138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Lowest overall extraction performance</a:t>
                </a:r>
              </a:p>
            </p:txBody>
          </p:sp>
          <p:sp>
            <p:nvSpPr>
              <p:cNvPr id="27" name="Text 23"/>
              <p:cNvSpPr/>
              <p:nvPr/>
            </p:nvSpPr>
            <p:spPr>
              <a:xfrm>
                <a:off x="7864394" y="4842837"/>
                <a:ext cx="4259962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Particularly poor recovery for 2,4-D</a:t>
                </a: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49658" y="1181125"/>
              <a:ext cx="1074955" cy="4338118"/>
              <a:chOff x="49658" y="1181125"/>
              <a:chExt cx="1074955" cy="4338118"/>
            </a:xfrm>
          </p:grpSpPr>
          <p:cxnSp>
            <p:nvCxnSpPr>
              <p:cNvPr id="36" name="Straight Arrow Connector 35"/>
              <p:cNvCxnSpPr/>
              <p:nvPr/>
            </p:nvCxnSpPr>
            <p:spPr>
              <a:xfrm>
                <a:off x="552215" y="1629493"/>
                <a:ext cx="4476" cy="339842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Rectangle 39"/>
              <p:cNvSpPr/>
              <p:nvPr/>
            </p:nvSpPr>
            <p:spPr>
              <a:xfrm>
                <a:off x="93562" y="1181125"/>
                <a:ext cx="10310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Highest</a:t>
                </a:r>
                <a:endParaRPr lang="en-US" dirty="0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9658" y="5149911"/>
                <a:ext cx="9797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Lowest</a:t>
                </a:r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764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4" name="Shape 1"/>
          <p:cNvSpPr/>
          <p:nvPr/>
        </p:nvSpPr>
        <p:spPr>
          <a:xfrm>
            <a:off x="363583" y="1281902"/>
            <a:ext cx="292608" cy="292608"/>
          </a:xfrm>
          <a:prstGeom prst="ellipse">
            <a:avLst/>
          </a:prstGeom>
          <a:solidFill>
            <a:srgbClr val="2C7FB8"/>
          </a:solidFill>
          <a:ln w="12700">
            <a:solidFill>
              <a:srgbClr val="2C7FB8"/>
            </a:solidFill>
            <a:prstDash val="solid"/>
          </a:ln>
        </p:spPr>
        <p:txBody>
          <a:bodyPr/>
          <a:lstStyle/>
          <a:p>
            <a:endParaRPr sz="2200" b="1">
              <a:solidFill>
                <a:srgbClr val="00206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866501" y="1245326"/>
            <a:ext cx="10884511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200" b="1" dirty="0" smtClean="0">
                <a:solidFill>
                  <a:srgbClr val="002060"/>
                </a:solidFill>
              </a:rPr>
              <a:t>The </a:t>
            </a:r>
            <a:r>
              <a:rPr lang="en-US" sz="2200" b="1" dirty="0">
                <a:solidFill>
                  <a:srgbClr val="002060"/>
                </a:solidFill>
              </a:rPr>
              <a:t>efficiency of liquid–liquid extraction was strongly dependent on both the extraction solvent and the individual pesticide</a:t>
            </a:r>
          </a:p>
        </p:txBody>
      </p:sp>
      <p:sp>
        <p:nvSpPr>
          <p:cNvPr id="6" name="Shape 3"/>
          <p:cNvSpPr/>
          <p:nvPr/>
        </p:nvSpPr>
        <p:spPr>
          <a:xfrm>
            <a:off x="363582" y="2040854"/>
            <a:ext cx="292608" cy="292608"/>
          </a:xfrm>
          <a:prstGeom prst="ellipse">
            <a:avLst/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  <p:txBody>
          <a:bodyPr/>
          <a:lstStyle/>
          <a:p>
            <a:endParaRPr sz="2200" b="1">
              <a:solidFill>
                <a:srgbClr val="00206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866502" y="2004278"/>
            <a:ext cx="9418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Dichloromethane provided the highest overall extraction performance.</a:t>
            </a:r>
          </a:p>
        </p:txBody>
      </p:sp>
      <p:sp>
        <p:nvSpPr>
          <p:cNvPr id="9" name="Shape 5"/>
          <p:cNvSpPr/>
          <p:nvPr/>
        </p:nvSpPr>
        <p:spPr>
          <a:xfrm>
            <a:off x="363582" y="3357590"/>
            <a:ext cx="292608" cy="292608"/>
          </a:xfrm>
          <a:prstGeom prst="ellipse">
            <a:avLst/>
          </a:prstGeom>
          <a:solidFill>
            <a:srgbClr val="4F8A5B"/>
          </a:solidFill>
          <a:ln w="12700">
            <a:solidFill>
              <a:srgbClr val="4F8A5B"/>
            </a:solidFill>
            <a:prstDash val="solid"/>
          </a:ln>
        </p:spPr>
        <p:txBody>
          <a:bodyPr/>
          <a:lstStyle/>
          <a:p>
            <a:endParaRPr sz="2200" b="1">
              <a:solidFill>
                <a:srgbClr val="002060"/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866501" y="3321014"/>
            <a:ext cx="1111867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200" b="1" i="1" dirty="0">
                <a:solidFill>
                  <a:srgbClr val="002060"/>
                </a:solidFill>
              </a:rPr>
              <a:t>n</a:t>
            </a:r>
            <a:r>
              <a:rPr lang="en-US" sz="2200" b="1" dirty="0">
                <a:solidFill>
                  <a:srgbClr val="002060"/>
                </a:solidFill>
              </a:rPr>
              <a:t>-Hexane/acetone was particularly effective for the organophosphorus pesticides.</a:t>
            </a:r>
          </a:p>
        </p:txBody>
      </p:sp>
      <p:sp>
        <p:nvSpPr>
          <p:cNvPr id="11" name="Shape 7"/>
          <p:cNvSpPr/>
          <p:nvPr/>
        </p:nvSpPr>
        <p:spPr>
          <a:xfrm>
            <a:off x="363583" y="3970238"/>
            <a:ext cx="292608" cy="292608"/>
          </a:xfrm>
          <a:prstGeom prst="ellipse">
            <a:avLst/>
          </a:prstGeom>
          <a:solidFill>
            <a:srgbClr val="B94A48"/>
          </a:solidFill>
          <a:ln w="12700">
            <a:solidFill>
              <a:srgbClr val="B94A48"/>
            </a:solidFill>
            <a:prstDash val="solid"/>
          </a:ln>
        </p:spPr>
        <p:txBody>
          <a:bodyPr/>
          <a:lstStyle/>
          <a:p>
            <a:endParaRPr sz="2200" b="1">
              <a:solidFill>
                <a:srgbClr val="002060"/>
              </a:solidFill>
            </a:endParaRPr>
          </a:p>
        </p:txBody>
      </p:sp>
      <p:sp>
        <p:nvSpPr>
          <p:cNvPr id="12" name="Text 8"/>
          <p:cNvSpPr/>
          <p:nvPr/>
        </p:nvSpPr>
        <p:spPr>
          <a:xfrm>
            <a:off x="866502" y="3933662"/>
            <a:ext cx="10966269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Petroleum benzine showed the lowest overall performance, particularly for 2,4-D.</a:t>
            </a:r>
          </a:p>
        </p:txBody>
      </p:sp>
      <p:sp>
        <p:nvSpPr>
          <p:cNvPr id="13" name="Shape 9"/>
          <p:cNvSpPr/>
          <p:nvPr/>
        </p:nvSpPr>
        <p:spPr>
          <a:xfrm>
            <a:off x="363583" y="4866350"/>
            <a:ext cx="292608" cy="292608"/>
          </a:xfrm>
          <a:prstGeom prst="ellipse">
            <a:avLst/>
          </a:prstGeom>
          <a:solidFill>
            <a:srgbClr val="D69E2E"/>
          </a:solidFill>
          <a:ln w="12700">
            <a:solidFill>
              <a:srgbClr val="D69E2E"/>
            </a:solidFill>
            <a:prstDash val="solid"/>
          </a:ln>
        </p:spPr>
        <p:txBody>
          <a:bodyPr/>
          <a:lstStyle/>
          <a:p>
            <a:endParaRPr sz="2200" b="1">
              <a:solidFill>
                <a:srgbClr val="002060"/>
              </a:solidFill>
            </a:endParaRPr>
          </a:p>
        </p:txBody>
      </p:sp>
      <p:sp>
        <p:nvSpPr>
          <p:cNvPr id="14" name="Text 10"/>
          <p:cNvSpPr/>
          <p:nvPr/>
        </p:nvSpPr>
        <p:spPr>
          <a:xfrm>
            <a:off x="866503" y="4829774"/>
            <a:ext cx="109662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Solvent selection should consider both overall extraction efficiency and individual analyte behavior.</a:t>
            </a:r>
          </a:p>
        </p:txBody>
      </p:sp>
      <p:sp>
        <p:nvSpPr>
          <p:cNvPr id="15" name="Shape 11"/>
          <p:cNvSpPr/>
          <p:nvPr/>
        </p:nvSpPr>
        <p:spPr>
          <a:xfrm>
            <a:off x="363582" y="5634445"/>
            <a:ext cx="11469189" cy="940525"/>
          </a:xfrm>
          <a:prstGeom prst="roundRect">
            <a:avLst>
              <a:gd name="adj" fmla="val 8333"/>
            </a:avLst>
          </a:prstGeom>
          <a:solidFill>
            <a:schemeClr val="bg1"/>
          </a:solidFill>
          <a:ln w="12700">
            <a:solidFill>
              <a:srgbClr val="D4E4EA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56190" y="5808181"/>
            <a:ext cx="10991524" cy="6949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en-US" sz="2200" b="1" dirty="0">
                <a:solidFill>
                  <a:srgbClr val="002060"/>
                </a:solidFill>
              </a:rPr>
              <a:t>These results provide a basis for further evaluation of the selected extraction conditions using real environmental water samples.</a:t>
            </a:r>
          </a:p>
        </p:txBody>
      </p:sp>
      <p:sp>
        <p:nvSpPr>
          <p:cNvPr id="18" name="Shape 3"/>
          <p:cNvSpPr/>
          <p:nvPr/>
        </p:nvSpPr>
        <p:spPr>
          <a:xfrm>
            <a:off x="363582" y="2708366"/>
            <a:ext cx="292608" cy="29260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1F7A8C"/>
            </a:solidFill>
            <a:prstDash val="solid"/>
          </a:ln>
        </p:spPr>
        <p:txBody>
          <a:bodyPr/>
          <a:lstStyle/>
          <a:p>
            <a:endParaRPr sz="2200" b="1">
              <a:solidFill>
                <a:srgbClr val="002060"/>
              </a:solidFill>
            </a:endParaRPr>
          </a:p>
        </p:txBody>
      </p:sp>
      <p:sp>
        <p:nvSpPr>
          <p:cNvPr id="19" name="Text 4"/>
          <p:cNvSpPr/>
          <p:nvPr/>
        </p:nvSpPr>
        <p:spPr>
          <a:xfrm>
            <a:off x="866502" y="2671790"/>
            <a:ext cx="9418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200" b="1" dirty="0">
                <a:solidFill>
                  <a:srgbClr val="002060"/>
                </a:solidFill>
              </a:rPr>
              <a:t>D</a:t>
            </a:r>
            <a:r>
              <a:rPr lang="en-US" sz="2200" b="1" dirty="0" smtClean="0">
                <a:solidFill>
                  <a:srgbClr val="002060"/>
                </a:solidFill>
              </a:rPr>
              <a:t>iethyl </a:t>
            </a:r>
            <a:r>
              <a:rPr lang="en-US" sz="2200" b="1" dirty="0">
                <a:solidFill>
                  <a:srgbClr val="002060"/>
                </a:solidFill>
              </a:rPr>
              <a:t>ether also showed generally good extraction efficiency.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98348" y="2634734"/>
            <a:ext cx="8747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</a:rPr>
              <a:t>Thank you for your </a:t>
            </a:r>
            <a:r>
              <a:rPr lang="en-US" sz="4800" b="1" dirty="0" smtClean="0">
                <a:solidFill>
                  <a:srgbClr val="002060"/>
                </a:solidFill>
              </a:rPr>
              <a:t>attention!</a:t>
            </a:r>
            <a:endParaRPr lang="en-US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99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http://purl.org/dc/terms/"/>
    <ds:schemaRef ds:uri="98621ed1-ae24-4a21-b80a-89d572d87e72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c9b645eb-e6fe-4b35-9d45-bd7394162d2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4878</TotalTime>
  <Words>718</Words>
  <Application>Microsoft Office PowerPoint</Application>
  <PresentationFormat>Widescreen</PresentationFormat>
  <Paragraphs>173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 Narrow</vt:lpstr>
      <vt:lpstr>Arial</vt:lpstr>
      <vt:lpstr>Wingdings</vt:lpstr>
      <vt:lpstr>PF BeauSans Pro</vt:lpstr>
      <vt:lpstr>Aptos Display</vt:lpstr>
      <vt:lpstr>Calibri</vt:lpstr>
      <vt:lpstr>Times New Roman</vt:lpstr>
      <vt:lpstr>Aptos</vt:lpstr>
      <vt:lpstr>Office Theme</vt:lpstr>
      <vt:lpstr>ChemWindow Document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Lenche Velkoska-Markovska</cp:lastModifiedBy>
  <cp:revision>106</cp:revision>
  <dcterms:created xsi:type="dcterms:W3CDTF">2025-07-07T08:04:39Z</dcterms:created>
  <dcterms:modified xsi:type="dcterms:W3CDTF">2026-09-23T08:35:42Z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