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8"/>
  </p:notesMasterIdLst>
  <p:sldIdLst>
    <p:sldId id="288" r:id="rId5"/>
    <p:sldId id="289" r:id="rId6"/>
    <p:sldId id="304" r:id="rId7"/>
    <p:sldId id="293" r:id="rId8"/>
    <p:sldId id="294" r:id="rId9"/>
    <p:sldId id="300" r:id="rId10"/>
    <p:sldId id="305" r:id="rId11"/>
    <p:sldId id="297" r:id="rId12"/>
    <p:sldId id="301" r:id="rId13"/>
    <p:sldId id="302" r:id="rId14"/>
    <p:sldId id="303" r:id="rId15"/>
    <p:sldId id="292" r:id="rId16"/>
    <p:sldId id="299" r:id="rId17"/>
  </p:sldIdLst>
  <p:sldSz cx="12192000" cy="6858000"/>
  <p:notesSz cx="6858000" cy="9144000"/>
  <p:embeddedFontLst>
    <p:embeddedFont>
      <p:font typeface="Arial Narrow" panose="020B0606020202030204" pitchFamily="34" charset="0"/>
      <p:regular r:id="rId19"/>
      <p:bold r:id="rId20"/>
      <p:italic r:id="rId21"/>
      <p:boldItalic r:id="rId22"/>
    </p:embeddedFont>
    <p:embeddedFont>
      <p:font typeface="PF BeauSans Pro" panose="02000800000000020004" charset="0"/>
      <p:bold r:id="rId23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008080"/>
    <a:srgbClr val="FFFFE7"/>
    <a:srgbClr val="33CC33"/>
    <a:srgbClr val="F8E4F6"/>
    <a:srgbClr val="E9F8E4"/>
    <a:srgbClr val="00CC00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AB0C13-1EF4-F9AC-C85E-1389668632C0}" v="1" dt="2026-04-13T20:20:36.8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346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F0BC0F-45C1-49E1-AA7C-ADC7CFB2B8EC}" type="slidenum">
              <a:rPr lang="LID4096" smtClean="0"/>
              <a:t>10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582317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592853" y="5915868"/>
            <a:ext cx="116259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33CC33"/>
                </a:solidFill>
                <a:latin typeface="Arial Narrow" panose="020B0606020202030204" pitchFamily="34" charset="0"/>
              </a:rPr>
              <a:t>28</a:t>
            </a:r>
            <a:r>
              <a:rPr lang="en-US" sz="2400" b="1" baseline="30000" dirty="0">
                <a:solidFill>
                  <a:srgbClr val="33CC33"/>
                </a:solidFill>
                <a:latin typeface="Arial Narrow" panose="020B0606020202030204" pitchFamily="34" charset="0"/>
              </a:rPr>
              <a:t>th</a:t>
            </a:r>
            <a:r>
              <a:rPr lang="en-US" sz="2400" b="1" dirty="0">
                <a:solidFill>
                  <a:srgbClr val="33CC33"/>
                </a:solidFill>
                <a:latin typeface="Arial Narrow" panose="020B0606020202030204" pitchFamily="34" charset="0"/>
              </a:rPr>
              <a:t> Congress of SCTM, 23-26 September, </a:t>
            </a:r>
            <a:r>
              <a:rPr lang="en-US" sz="2400" b="1" dirty="0" err="1">
                <a:solidFill>
                  <a:srgbClr val="33CC33"/>
                </a:solidFill>
                <a:latin typeface="Arial Narrow" panose="020B0606020202030204" pitchFamily="34" charset="0"/>
              </a:rPr>
              <a:t>Ohrid</a:t>
            </a:r>
            <a:r>
              <a:rPr lang="en-US" sz="2400" b="1" dirty="0">
                <a:solidFill>
                  <a:srgbClr val="33CC33"/>
                </a:solidFill>
                <a:latin typeface="Arial Narrow" panose="020B0606020202030204" pitchFamily="34" charset="0"/>
              </a:rPr>
              <a:t>, Macedonia</a:t>
            </a:r>
            <a:endParaRPr lang="mk-MK" sz="2400" b="1" dirty="0">
              <a:solidFill>
                <a:srgbClr val="33CC33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9882EDD9-BC4B-8B1B-7397-6287C5B1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853" y="2660933"/>
            <a:ext cx="10965889" cy="1532334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800" b="1" cap="all" dirty="0">
                <a:solidFill>
                  <a:schemeClr val="accent5"/>
                </a:solidFill>
                <a:cs typeface="Arial" panose="020B0604020202020204" pitchFamily="34" charset="0"/>
              </a:rPr>
              <a:t>COMPARATIVE EVALUATION OF THREE VALIDATED RP-HPLC METHODS FOR ASSESSING LIQUID–LIQUID EXTRACTION EFFICIENCY OF SELECTED PESTICIDES</a:t>
            </a:r>
            <a:endParaRPr lang="en-US" sz="2800" b="1" cap="all" dirty="0">
              <a:solidFill>
                <a:schemeClr val="accent5"/>
              </a:solidFill>
              <a:highlight>
                <a:srgbClr val="FFFF00"/>
              </a:highlight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467" y="4269828"/>
            <a:ext cx="10965890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400" b="1" u="sng" dirty="0">
                <a:solidFill>
                  <a:srgbClr val="33CC33"/>
                </a:solidFill>
              </a:rPr>
              <a:t>Lenche Velkoska-Markovska</a:t>
            </a:r>
            <a:r>
              <a:rPr lang="en-US" sz="2400" b="1" dirty="0">
                <a:solidFill>
                  <a:srgbClr val="33CC33"/>
                </a:solidFill>
              </a:rPr>
              <a:t>, Biljana </a:t>
            </a:r>
            <a:r>
              <a:rPr lang="en-US" sz="2400" b="1" dirty="0" err="1">
                <a:solidFill>
                  <a:srgbClr val="33CC33"/>
                </a:solidFill>
              </a:rPr>
              <a:t>Petanovska-Ilievska</a:t>
            </a:r>
            <a:r>
              <a:rPr lang="en-US" sz="2400" b="1" dirty="0">
                <a:solidFill>
                  <a:srgbClr val="33CC33"/>
                </a:solidFill>
              </a:rPr>
              <a:t> </a:t>
            </a:r>
            <a:endParaRPr lang="en-US" sz="2400" b="1" dirty="0" smtClean="0">
              <a:solidFill>
                <a:srgbClr val="33CC3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941" y="5547928"/>
            <a:ext cx="916072" cy="98320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3857" y="447267"/>
            <a:ext cx="8196943" cy="120032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400" b="1" dirty="0" smtClean="0">
                <a:solidFill>
                  <a:srgbClr val="33CC33"/>
                </a:solidFill>
              </a:rPr>
              <a:t>Ss</a:t>
            </a:r>
            <a:r>
              <a:rPr lang="en-US" sz="2400" b="1" dirty="0">
                <a:solidFill>
                  <a:srgbClr val="33CC33"/>
                </a:solidFill>
              </a:rPr>
              <a:t>. Cyril and Methodius University in </a:t>
            </a:r>
            <a:r>
              <a:rPr lang="en-US" sz="2400" b="1" dirty="0" smtClean="0">
                <a:solidFill>
                  <a:srgbClr val="33CC33"/>
                </a:solidFill>
              </a:rPr>
              <a:t>Skopje</a:t>
            </a:r>
          </a:p>
          <a:p>
            <a:pPr algn="ctr"/>
            <a:r>
              <a:rPr lang="en-US" sz="2400" b="1" dirty="0" smtClean="0">
                <a:solidFill>
                  <a:srgbClr val="33CC33"/>
                </a:solidFill>
              </a:rPr>
              <a:t>Faculty </a:t>
            </a:r>
            <a:r>
              <a:rPr lang="en-US" sz="2400" b="1" dirty="0">
                <a:solidFill>
                  <a:srgbClr val="33CC33"/>
                </a:solidFill>
              </a:rPr>
              <a:t>of Agricultural Sciences and Food </a:t>
            </a:r>
            <a:r>
              <a:rPr lang="en-US" sz="2400" b="1" dirty="0" smtClean="0">
                <a:solidFill>
                  <a:srgbClr val="33CC33"/>
                </a:solidFill>
              </a:rPr>
              <a:t>–Skopje</a:t>
            </a:r>
            <a:endParaRPr lang="mk-MK" sz="2400" b="1" dirty="0" smtClean="0">
              <a:solidFill>
                <a:srgbClr val="33CC33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33CC33"/>
                </a:solidFill>
              </a:rPr>
              <a:t> </a:t>
            </a:r>
            <a:r>
              <a:rPr lang="en-US" sz="2400" b="1" dirty="0">
                <a:solidFill>
                  <a:srgbClr val="33CC33"/>
                </a:solidFill>
              </a:rPr>
              <a:t>Skopje, North </a:t>
            </a:r>
            <a:r>
              <a:rPr lang="en-US" sz="2400" b="1" dirty="0" smtClean="0">
                <a:solidFill>
                  <a:srgbClr val="33CC33"/>
                </a:solidFill>
              </a:rPr>
              <a:t>Macedonia</a:t>
            </a:r>
            <a:endParaRPr lang="en-US" sz="2400" b="1" dirty="0">
              <a:solidFill>
                <a:srgbClr val="33CC33"/>
              </a:solidFill>
            </a:endParaRPr>
          </a:p>
        </p:txBody>
      </p:sp>
      <p:pic>
        <p:nvPicPr>
          <p:cNvPr id="11" name="Picture 10" descr="logo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67" y="479882"/>
            <a:ext cx="996660" cy="997139"/>
          </a:xfrm>
          <a:prstGeom prst="rect">
            <a:avLst/>
          </a:prstGeom>
          <a:noFill/>
        </p:spPr>
      </p:pic>
      <p:pic>
        <p:nvPicPr>
          <p:cNvPr id="12" name="Picture 1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1456" y="346079"/>
            <a:ext cx="1186901" cy="12647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Introduction</a:t>
            </a:r>
            <a:endParaRPr lang="en-US" altLang="sl-SI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3842" y="2194667"/>
            <a:ext cx="5176417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  <a:defRPr sz="2600" b="1">
                <a:solidFill>
                  <a:srgbClr val="1B3758"/>
                </a:solidFill>
                <a:latin typeface="Aptos Display"/>
              </a:defRPr>
            </a:pPr>
            <a:r>
              <a:rPr sz="2200" dirty="0">
                <a:latin typeface="+mj-lt"/>
              </a:rPr>
              <a:t>Why Compare RP-HPLC Methods?</a:t>
            </a:r>
          </a:p>
        </p:txBody>
      </p:sp>
      <p:sp>
        <p:nvSpPr>
          <p:cNvPr id="75" name="Rectangle 74"/>
          <p:cNvSpPr/>
          <p:nvPr/>
        </p:nvSpPr>
        <p:spPr>
          <a:xfrm>
            <a:off x="108238" y="2751093"/>
            <a:ext cx="1201611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002060"/>
                </a:solidFill>
              </a:rPr>
              <a:t>For reliable evaluation of LLE efficiency, the chromatographic method should provide adequate separation and reliable quantitative determination of the extracted pesticides.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b="1" dirty="0">
              <a:solidFill>
                <a:srgbClr val="002060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b="1" dirty="0" smtClean="0">
                <a:solidFill>
                  <a:srgbClr val="002060"/>
                </a:solidFill>
              </a:rPr>
              <a:t>Differences </a:t>
            </a:r>
            <a:r>
              <a:rPr lang="en-US" sz="2200" b="1" dirty="0">
                <a:solidFill>
                  <a:srgbClr val="002060"/>
                </a:solidFill>
              </a:rPr>
              <a:t>in column dimensions and mobile-phase composition may </a:t>
            </a:r>
            <a:r>
              <a:rPr lang="en-US" sz="2200" b="1" dirty="0" smtClean="0">
                <a:solidFill>
                  <a:srgbClr val="002060"/>
                </a:solidFill>
              </a:rPr>
              <a:t>affect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b="1" dirty="0" smtClean="0">
              <a:solidFill>
                <a:srgbClr val="002060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b="1" dirty="0">
              <a:solidFill>
                <a:srgbClr val="002060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b="1" dirty="0">
              <a:solidFill>
                <a:srgbClr val="002060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002060"/>
                </a:solidFill>
              </a:rPr>
              <a:t>Therefore, it is important to determine whether different chromatographic conditions lead to the same overall assessment of extraction efficiency.</a:t>
            </a:r>
          </a:p>
        </p:txBody>
      </p:sp>
      <p:sp>
        <p:nvSpPr>
          <p:cNvPr id="76" name="Rectangle 75"/>
          <p:cNvSpPr/>
          <p:nvPr/>
        </p:nvSpPr>
        <p:spPr>
          <a:xfrm>
            <a:off x="108238" y="930355"/>
            <a:ext cx="117898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002060"/>
                </a:solidFill>
              </a:rPr>
              <a:t>In this study, the emphasis is placed on the chromatographic determination and, more specifically, on whether different RP-HPLC conditions provide a consistent evaluation of extraction performance.</a:t>
            </a:r>
          </a:p>
        </p:txBody>
      </p:sp>
      <p:grpSp>
        <p:nvGrpSpPr>
          <p:cNvPr id="81" name="Group 80"/>
          <p:cNvGrpSpPr/>
          <p:nvPr/>
        </p:nvGrpSpPr>
        <p:grpSpPr>
          <a:xfrm>
            <a:off x="201073" y="4611057"/>
            <a:ext cx="11789853" cy="602685"/>
            <a:chOff x="657124" y="5100919"/>
            <a:chExt cx="11789853" cy="602685"/>
          </a:xfrm>
        </p:grpSpPr>
        <p:sp>
          <p:nvSpPr>
            <p:cNvPr id="77" name="Rounded Rectangle 76"/>
            <p:cNvSpPr/>
            <p:nvPr/>
          </p:nvSpPr>
          <p:spPr>
            <a:xfrm>
              <a:off x="657124" y="5101434"/>
              <a:ext cx="4551547" cy="60217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DCE5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</a:rPr>
                <a:t> Chromatographic separation</a:t>
              </a:r>
              <a:endParaRPr sz="2400" dirty="0"/>
            </a:p>
          </p:txBody>
        </p:sp>
        <p:sp>
          <p:nvSpPr>
            <p:cNvPr id="78" name="Rounded Rectangle 77"/>
            <p:cNvSpPr/>
            <p:nvPr/>
          </p:nvSpPr>
          <p:spPr>
            <a:xfrm>
              <a:off x="5274755" y="5100919"/>
              <a:ext cx="1629945" cy="60217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DCE5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</a:rPr>
                <a:t> Run time</a:t>
              </a:r>
              <a:endParaRPr sz="2400" dirty="0"/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7046987" y="5100919"/>
              <a:ext cx="1871574" cy="60217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DCE5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</a:rPr>
                <a:t> Sensitivity</a:t>
              </a:r>
              <a:endParaRPr sz="2400" dirty="0"/>
            </a:p>
          </p:txBody>
        </p:sp>
        <p:sp>
          <p:nvSpPr>
            <p:cNvPr id="80" name="Rounded Rectangle 79"/>
            <p:cNvSpPr/>
            <p:nvPr/>
          </p:nvSpPr>
          <p:spPr>
            <a:xfrm>
              <a:off x="9006076" y="5100919"/>
              <a:ext cx="1629857" cy="60217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DCE5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500">
                  <a:solidFill>
                    <a:srgbClr val="2C3136"/>
                  </a:solidFill>
                  <a:latin typeface="Aptos"/>
                </a:defRPr>
              </a:pPr>
              <a:r>
                <a:rPr lang="en-US" sz="2400" b="1" dirty="0" smtClean="0">
                  <a:solidFill>
                    <a:srgbClr val="002060"/>
                  </a:solidFill>
                </a:rPr>
                <a:t>Precision</a:t>
              </a:r>
              <a:endParaRPr lang="en-US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82" name="Rounded Rectangle 81"/>
            <p:cNvSpPr/>
            <p:nvPr/>
          </p:nvSpPr>
          <p:spPr>
            <a:xfrm>
              <a:off x="10745221" y="5101434"/>
              <a:ext cx="1701756" cy="60217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DCE5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500">
                  <a:solidFill>
                    <a:srgbClr val="2C3136"/>
                  </a:solidFill>
                  <a:latin typeface="Aptos"/>
                </a:defRPr>
              </a:pPr>
              <a:r>
                <a:rPr lang="en-US" sz="2400" b="1" dirty="0" smtClean="0">
                  <a:solidFill>
                    <a:srgbClr val="002060"/>
                  </a:solidFill>
                </a:rPr>
                <a:t>Recovery</a:t>
              </a:r>
              <a:endParaRPr lang="en-US" sz="2400" b="1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Introduction</a:t>
            </a:r>
            <a:endParaRPr lang="en-US" altLang="sl-SI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4036024" y="997292"/>
            <a:ext cx="4016625" cy="1272991"/>
          </a:xfrm>
          <a:prstGeom prst="roundRect">
            <a:avLst/>
          </a:prstGeom>
          <a:solidFill>
            <a:schemeClr val="bg1"/>
          </a:solidFill>
          <a:ln>
            <a:solidFill>
              <a:srgbClr val="DC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118534" y="1212128"/>
            <a:ext cx="2879543" cy="461665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 algn="l">
              <a:defRPr sz="1600" b="1">
                <a:solidFill>
                  <a:srgbClr val="277E87"/>
                </a:solidFill>
                <a:latin typeface="Aptos"/>
              </a:defRPr>
            </a:pPr>
            <a:r>
              <a:rPr sz="2400" dirty="0" smtClean="0">
                <a:latin typeface="+mj-lt"/>
              </a:rPr>
              <a:t>LLE</a:t>
            </a:r>
            <a:r>
              <a:rPr lang="mk-MK" sz="2400" dirty="0">
                <a:latin typeface="+mj-lt"/>
              </a:rPr>
              <a:t> </a:t>
            </a:r>
            <a:r>
              <a:rPr sz="2400" dirty="0" smtClean="0">
                <a:latin typeface="+mj-lt"/>
              </a:rPr>
              <a:t>extracts</a:t>
            </a:r>
            <a:endParaRPr sz="2400" dirty="0"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93045" y="1692761"/>
            <a:ext cx="385960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  <a:defRPr sz="1500">
                <a:solidFill>
                  <a:srgbClr val="2C3136"/>
                </a:solidFill>
                <a:latin typeface="Aptos"/>
              </a:defRPr>
            </a:pPr>
            <a:r>
              <a:rPr sz="2200" b="1" dirty="0">
                <a:solidFill>
                  <a:srgbClr val="002060"/>
                </a:solidFill>
                <a:latin typeface="+mj-lt"/>
              </a:rPr>
              <a:t>Same extraction </a:t>
            </a:r>
            <a:r>
              <a:rPr lang="en-US" sz="2200" b="1" dirty="0" smtClean="0">
                <a:solidFill>
                  <a:srgbClr val="002060"/>
                </a:solidFill>
                <a:latin typeface="+mj-lt"/>
              </a:rPr>
              <a:t>procedure</a:t>
            </a:r>
            <a:endParaRPr sz="2200" b="1" dirty="0">
              <a:solidFill>
                <a:srgbClr val="002060"/>
              </a:solidFill>
              <a:latin typeface="+mj-lt"/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1589313" y="3086981"/>
            <a:ext cx="2508000" cy="1398883"/>
            <a:chOff x="3184124" y="1309831"/>
            <a:chExt cx="1774726" cy="1478816"/>
          </a:xfrm>
        </p:grpSpPr>
        <p:sp>
          <p:nvSpPr>
            <p:cNvPr id="31" name="Rounded Rectangle 30"/>
            <p:cNvSpPr/>
            <p:nvPr/>
          </p:nvSpPr>
          <p:spPr>
            <a:xfrm>
              <a:off x="3184124" y="1309831"/>
              <a:ext cx="1774726" cy="14788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DCE5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211557" y="1632788"/>
              <a:ext cx="1740244" cy="830997"/>
            </a:xfrm>
            <a:prstGeom prst="rect">
              <a:avLst/>
            </a:prstGeom>
            <a:noFill/>
          </p:spPr>
          <p:txBody>
            <a:bodyPr wrap="square" lIns="27432" rIns="27432">
              <a:spAutoFit/>
            </a:bodyPr>
            <a:lstStyle/>
            <a:p>
              <a:pPr algn="ctr">
                <a:defRPr sz="1600" b="1">
                  <a:solidFill>
                    <a:srgbClr val="1B3758"/>
                  </a:solidFill>
                  <a:latin typeface="Aptos"/>
                </a:defRPr>
              </a:pPr>
              <a:r>
                <a:rPr sz="2400" dirty="0" smtClean="0">
                  <a:latin typeface="+mj-lt"/>
                </a:rPr>
                <a:t>RP-</a:t>
              </a:r>
              <a:r>
                <a:rPr lang="en-US" sz="2400" dirty="0" smtClean="0">
                  <a:latin typeface="+mj-lt"/>
                </a:rPr>
                <a:t>H</a:t>
              </a:r>
              <a:r>
                <a:rPr sz="2400" dirty="0" smtClean="0">
                  <a:latin typeface="+mj-lt"/>
                </a:rPr>
                <a:t>PLC</a:t>
              </a:r>
              <a:r>
                <a:rPr sz="2400" dirty="0">
                  <a:latin typeface="+mj-lt"/>
                </a:rPr>
                <a:t/>
              </a:r>
              <a:br>
                <a:rPr sz="2400" dirty="0">
                  <a:latin typeface="+mj-lt"/>
                </a:rPr>
              </a:br>
              <a:r>
                <a:rPr sz="2400" dirty="0">
                  <a:latin typeface="+mj-lt"/>
                </a:rPr>
                <a:t>Method I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575778" y="3097818"/>
            <a:ext cx="2519878" cy="1398883"/>
            <a:chOff x="5337563" y="1292744"/>
            <a:chExt cx="1770399" cy="1478816"/>
          </a:xfrm>
        </p:grpSpPr>
        <p:sp>
          <p:nvSpPr>
            <p:cNvPr id="64" name="Rounded Rectangle 63"/>
            <p:cNvSpPr/>
            <p:nvPr/>
          </p:nvSpPr>
          <p:spPr>
            <a:xfrm>
              <a:off x="5344612" y="1292744"/>
              <a:ext cx="1763350" cy="14788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DCE5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337563" y="1603797"/>
              <a:ext cx="1740244" cy="830997"/>
            </a:xfrm>
            <a:prstGeom prst="rect">
              <a:avLst/>
            </a:prstGeom>
            <a:noFill/>
          </p:spPr>
          <p:txBody>
            <a:bodyPr wrap="square" lIns="27432" rIns="27432">
              <a:spAutoFit/>
            </a:bodyPr>
            <a:lstStyle/>
            <a:p>
              <a:pPr algn="ctr">
                <a:defRPr sz="1600" b="1">
                  <a:solidFill>
                    <a:srgbClr val="1B3758"/>
                  </a:solidFill>
                  <a:latin typeface="Aptos"/>
                </a:defRPr>
              </a:pPr>
              <a:r>
                <a:rPr sz="2400" dirty="0" smtClean="0">
                  <a:latin typeface="+mj-lt"/>
                </a:rPr>
                <a:t>RP-</a:t>
              </a:r>
              <a:r>
                <a:rPr lang="en-US" sz="2400" dirty="0" smtClean="0">
                  <a:latin typeface="+mj-lt"/>
                </a:rPr>
                <a:t>H</a:t>
              </a:r>
              <a:r>
                <a:rPr sz="2400" dirty="0" smtClean="0">
                  <a:latin typeface="+mj-lt"/>
                </a:rPr>
                <a:t>PLC</a:t>
              </a:r>
              <a:r>
                <a:rPr sz="2400" dirty="0">
                  <a:latin typeface="+mj-lt"/>
                </a:rPr>
                <a:t/>
              </a:r>
              <a:br>
                <a:rPr sz="2400" dirty="0">
                  <a:latin typeface="+mj-lt"/>
                </a:rPr>
              </a:br>
              <a:r>
                <a:rPr sz="2400" dirty="0">
                  <a:latin typeface="+mj-lt"/>
                </a:rPr>
                <a:t>Method </a:t>
              </a:r>
              <a:r>
                <a:rPr sz="2400" dirty="0" smtClean="0">
                  <a:latin typeface="+mj-lt"/>
                </a:rPr>
                <a:t>I</a:t>
              </a:r>
              <a:r>
                <a:rPr lang="en-US" sz="2400" dirty="0" smtClean="0">
                  <a:latin typeface="+mj-lt"/>
                </a:rPr>
                <a:t>I</a:t>
              </a:r>
              <a:endParaRPr sz="2400" dirty="0">
                <a:latin typeface="+mj-lt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491468" y="3099145"/>
            <a:ext cx="2555309" cy="1398882"/>
            <a:chOff x="7363106" y="1307927"/>
            <a:chExt cx="1740244" cy="1478816"/>
          </a:xfrm>
        </p:grpSpPr>
        <p:sp>
          <p:nvSpPr>
            <p:cNvPr id="66" name="Rounded Rectangle 65"/>
            <p:cNvSpPr/>
            <p:nvPr/>
          </p:nvSpPr>
          <p:spPr>
            <a:xfrm>
              <a:off x="7434355" y="1307927"/>
              <a:ext cx="1624182" cy="147881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DCE5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363106" y="1575835"/>
              <a:ext cx="1740244" cy="830997"/>
            </a:xfrm>
            <a:prstGeom prst="rect">
              <a:avLst/>
            </a:prstGeom>
            <a:noFill/>
          </p:spPr>
          <p:txBody>
            <a:bodyPr wrap="square" lIns="27432" rIns="27432">
              <a:spAutoFit/>
            </a:bodyPr>
            <a:lstStyle/>
            <a:p>
              <a:pPr algn="ctr">
                <a:defRPr sz="1600" b="1">
                  <a:solidFill>
                    <a:srgbClr val="1B3758"/>
                  </a:solidFill>
                  <a:latin typeface="Aptos"/>
                </a:defRPr>
              </a:pPr>
              <a:r>
                <a:rPr sz="2400" dirty="0" smtClean="0">
                  <a:latin typeface="+mj-lt"/>
                </a:rPr>
                <a:t>RP-</a:t>
              </a:r>
              <a:r>
                <a:rPr lang="en-US" sz="2400" dirty="0" smtClean="0">
                  <a:latin typeface="+mj-lt"/>
                </a:rPr>
                <a:t>H</a:t>
              </a:r>
              <a:r>
                <a:rPr sz="2400" dirty="0" smtClean="0">
                  <a:latin typeface="+mj-lt"/>
                </a:rPr>
                <a:t>PLC</a:t>
              </a:r>
              <a:r>
                <a:rPr sz="2400" dirty="0">
                  <a:latin typeface="+mj-lt"/>
                </a:rPr>
                <a:t/>
              </a:r>
              <a:br>
                <a:rPr sz="2400" dirty="0">
                  <a:latin typeface="+mj-lt"/>
                </a:rPr>
              </a:br>
              <a:r>
                <a:rPr sz="2400" dirty="0">
                  <a:latin typeface="+mj-lt"/>
                </a:rPr>
                <a:t>Method </a:t>
              </a:r>
              <a:r>
                <a:rPr lang="en-US" sz="2400" dirty="0" smtClean="0">
                  <a:latin typeface="+mj-lt"/>
                </a:rPr>
                <a:t>II</a:t>
              </a:r>
              <a:r>
                <a:rPr sz="2400" dirty="0" smtClean="0">
                  <a:latin typeface="+mj-lt"/>
                </a:rPr>
                <a:t>I</a:t>
              </a:r>
              <a:endParaRPr sz="2400" dirty="0">
                <a:latin typeface="+mj-lt"/>
              </a:endParaRPr>
            </a:p>
          </p:txBody>
        </p:sp>
      </p:grpSp>
      <p:sp>
        <p:nvSpPr>
          <p:cNvPr id="43" name="Chevron 42"/>
          <p:cNvSpPr/>
          <p:nvPr/>
        </p:nvSpPr>
        <p:spPr>
          <a:xfrm rot="5400000">
            <a:off x="5686360" y="2415533"/>
            <a:ext cx="445540" cy="427434"/>
          </a:xfrm>
          <a:prstGeom prst="chevron">
            <a:avLst/>
          </a:prstGeom>
          <a:solidFill>
            <a:srgbClr val="DCE5EA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3" name="Group 72"/>
          <p:cNvGrpSpPr/>
          <p:nvPr/>
        </p:nvGrpSpPr>
        <p:grpSpPr>
          <a:xfrm>
            <a:off x="1981203" y="5078438"/>
            <a:ext cx="7837715" cy="1431219"/>
            <a:chOff x="9717245" y="1292744"/>
            <a:chExt cx="1999434" cy="1480720"/>
          </a:xfrm>
        </p:grpSpPr>
        <p:sp>
          <p:nvSpPr>
            <p:cNvPr id="63" name="Rounded Rectangle 62"/>
            <p:cNvSpPr/>
            <p:nvPr/>
          </p:nvSpPr>
          <p:spPr>
            <a:xfrm>
              <a:off x="9717245" y="1292744"/>
              <a:ext cx="1999434" cy="148072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DCE5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9788058" y="2019747"/>
              <a:ext cx="1857807" cy="4776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Aft>
                  <a:spcPts val="500"/>
                </a:spcAft>
                <a:defRPr sz="1400">
                  <a:solidFill>
                    <a:srgbClr val="2C3136"/>
                  </a:solidFill>
                  <a:latin typeface="Aptos"/>
                </a:defRPr>
              </a:pPr>
              <a:r>
                <a:rPr lang="en-US" sz="2400" b="1" dirty="0" smtClean="0">
                  <a:solidFill>
                    <a:srgbClr val="002060"/>
                  </a:solidFill>
                </a:rPr>
                <a:t>consistent </a:t>
              </a:r>
              <a:r>
                <a:rPr lang="en-US" sz="2400" b="1" dirty="0">
                  <a:solidFill>
                    <a:srgbClr val="002060"/>
                  </a:solidFill>
                </a:rPr>
                <a:t>assessment of extraction </a:t>
              </a:r>
              <a:r>
                <a:rPr lang="en-US" sz="2400" b="1" dirty="0" smtClean="0">
                  <a:solidFill>
                    <a:srgbClr val="002060"/>
                  </a:solidFill>
                </a:rPr>
                <a:t>efficiency</a:t>
              </a:r>
              <a:endParaRPr sz="2400" b="1" dirty="0">
                <a:solidFill>
                  <a:srgbClr val="002060"/>
                </a:solidFill>
                <a:latin typeface="+mj-lt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9756122" y="1417429"/>
              <a:ext cx="1924455" cy="477632"/>
            </a:xfrm>
            <a:prstGeom prst="rect">
              <a:avLst/>
            </a:prstGeom>
            <a:noFill/>
          </p:spPr>
          <p:txBody>
            <a:bodyPr wrap="square" lIns="27432" rIns="27432">
              <a:spAutoFit/>
            </a:bodyPr>
            <a:lstStyle/>
            <a:p>
              <a:pPr algn="ctr">
                <a:defRPr sz="1600" b="1">
                  <a:solidFill>
                    <a:srgbClr val="277E87"/>
                  </a:solidFill>
                  <a:latin typeface="Aptos"/>
                </a:defRPr>
              </a:pPr>
              <a:r>
                <a:rPr sz="2400" b="1" dirty="0">
                  <a:latin typeface="+mj-lt"/>
                </a:rPr>
                <a:t>Question</a:t>
              </a:r>
            </a:p>
          </p:txBody>
        </p:sp>
      </p:grpSp>
      <p:sp>
        <p:nvSpPr>
          <p:cNvPr id="40" name="Chevron 39"/>
          <p:cNvSpPr/>
          <p:nvPr/>
        </p:nvSpPr>
        <p:spPr>
          <a:xfrm rot="5400000">
            <a:off x="5673290" y="4581693"/>
            <a:ext cx="445540" cy="427434"/>
          </a:xfrm>
          <a:prstGeom prst="chevron">
            <a:avLst/>
          </a:prstGeom>
          <a:solidFill>
            <a:srgbClr val="DCE5EA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" name="Straight Connector 2"/>
          <p:cNvCxnSpPr>
            <a:stCxn id="32" idx="3"/>
            <a:endCxn id="65" idx="1"/>
          </p:cNvCxnSpPr>
          <p:nvPr/>
        </p:nvCxnSpPr>
        <p:spPr>
          <a:xfrm flipV="1">
            <a:off x="4087352" y="3785098"/>
            <a:ext cx="488426" cy="424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7124468" y="3785094"/>
            <a:ext cx="488426" cy="424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615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Aim</a:t>
            </a:r>
            <a:endParaRPr lang="en-US" altLang="sl-SI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F BeauSans Pro" panose="02000800000000020004" pitchFamily="2" charset="0"/>
              <a:cs typeface="Arial" panose="020B060402020202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899160" y="827532"/>
            <a:ext cx="10561320" cy="1325880"/>
          </a:xfrm>
          <a:prstGeom prst="roundRect">
            <a:avLst/>
          </a:prstGeom>
          <a:solidFill>
            <a:schemeClr val="bg1"/>
          </a:solidFill>
          <a:ln>
            <a:solidFill>
              <a:srgbClr val="DC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32075" y="865286"/>
            <a:ext cx="10324772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500"/>
              </a:spcAft>
              <a:defRPr sz="1700">
                <a:solidFill>
                  <a:srgbClr val="2C3136"/>
                </a:solidFill>
                <a:latin typeface="Aptos"/>
              </a:defRPr>
            </a:pPr>
            <a:r>
              <a:rPr sz="2400" b="1" dirty="0">
                <a:solidFill>
                  <a:srgbClr val="002060"/>
                </a:solidFill>
                <a:latin typeface="+mj-lt"/>
              </a:rPr>
              <a:t>To compare the applicability of three previously established RP-HPLC methods for evaluating the efficiency of </a:t>
            </a:r>
            <a:r>
              <a:rPr lang="en-US" sz="2400" b="1" dirty="0" smtClean="0">
                <a:solidFill>
                  <a:srgbClr val="002060"/>
                </a:solidFill>
                <a:latin typeface="+mj-lt"/>
              </a:rPr>
              <a:t>LLE </a:t>
            </a:r>
            <a:r>
              <a:rPr sz="2400" b="1" dirty="0" smtClean="0">
                <a:solidFill>
                  <a:srgbClr val="002060"/>
                </a:solidFill>
                <a:latin typeface="+mj-lt"/>
              </a:rPr>
              <a:t>of </a:t>
            </a:r>
            <a:r>
              <a:rPr sz="2400" b="1" dirty="0">
                <a:solidFill>
                  <a:srgbClr val="002060"/>
                </a:solidFill>
                <a:latin typeface="+mj-lt"/>
              </a:rPr>
              <a:t>five selected pesticides from water samples.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98388" y="2580543"/>
            <a:ext cx="3405051" cy="2795682"/>
          </a:xfrm>
          <a:prstGeom prst="roundRect">
            <a:avLst/>
          </a:prstGeom>
          <a:solidFill>
            <a:schemeClr val="bg1"/>
          </a:solidFill>
          <a:ln>
            <a:solidFill>
              <a:srgbClr val="DC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srgbClr val="002060"/>
              </a:solidFill>
              <a:latin typeface="+mj-lt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826335" y="2869087"/>
            <a:ext cx="3049524" cy="2528898"/>
            <a:chOff x="818388" y="3044952"/>
            <a:chExt cx="3049524" cy="2528898"/>
          </a:xfrm>
        </p:grpSpPr>
        <p:sp>
          <p:nvSpPr>
            <p:cNvPr id="38" name="TextBox 37"/>
            <p:cNvSpPr txBox="1"/>
            <p:nvPr/>
          </p:nvSpPr>
          <p:spPr>
            <a:xfrm>
              <a:off x="1024128" y="3044952"/>
              <a:ext cx="2843784" cy="830997"/>
            </a:xfrm>
            <a:prstGeom prst="rect">
              <a:avLst/>
            </a:prstGeom>
            <a:noFill/>
          </p:spPr>
          <p:txBody>
            <a:bodyPr wrap="square" lIns="27432" rIns="27432">
              <a:spAutoFit/>
            </a:bodyPr>
            <a:lstStyle/>
            <a:p>
              <a:pPr algn="l">
                <a:defRPr sz="1600" b="1">
                  <a:solidFill>
                    <a:srgbClr val="1B3758"/>
                  </a:solidFill>
                  <a:latin typeface="Aptos"/>
                </a:defRPr>
              </a:pPr>
              <a:r>
                <a:rPr sz="2400" dirty="0">
                  <a:solidFill>
                    <a:srgbClr val="002060"/>
                  </a:solidFill>
                  <a:latin typeface="+mj-lt"/>
                </a:rPr>
                <a:t>Chromatographic performance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18388" y="3875949"/>
              <a:ext cx="2949158" cy="16979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spcAft>
                  <a:spcPts val="500"/>
                </a:spcAft>
                <a:buFont typeface="Arial" panose="020B0604020202020204" pitchFamily="34" charset="0"/>
                <a:buChar char="•"/>
                <a:defRPr sz="1500">
                  <a:solidFill>
                    <a:srgbClr val="2C3136"/>
                  </a:solidFill>
                  <a:latin typeface="Aptos"/>
                </a:defRPr>
              </a:pPr>
              <a:r>
                <a:rPr sz="2400" dirty="0">
                  <a:solidFill>
                    <a:srgbClr val="002060"/>
                  </a:solidFill>
                  <a:latin typeface="+mj-lt"/>
                </a:rPr>
                <a:t>Separation</a:t>
              </a:r>
            </a:p>
            <a:p>
              <a:pPr marL="342900" indent="-342900">
                <a:spcAft>
                  <a:spcPts val="500"/>
                </a:spcAft>
                <a:buFont typeface="Arial" panose="020B0604020202020204" pitchFamily="34" charset="0"/>
                <a:buChar char="•"/>
                <a:defRPr sz="1500">
                  <a:solidFill>
                    <a:srgbClr val="2C3136"/>
                  </a:solidFill>
                  <a:latin typeface="Aptos"/>
                </a:defRPr>
              </a:pPr>
              <a:r>
                <a:rPr sz="2400" dirty="0">
                  <a:solidFill>
                    <a:srgbClr val="002060"/>
                  </a:solidFill>
                  <a:latin typeface="+mj-lt"/>
                </a:rPr>
                <a:t>Resolution</a:t>
              </a:r>
            </a:p>
            <a:p>
              <a:pPr marL="342900" indent="-342900">
                <a:spcAft>
                  <a:spcPts val="500"/>
                </a:spcAft>
                <a:buFont typeface="Arial" panose="020B0604020202020204" pitchFamily="34" charset="0"/>
                <a:buChar char="•"/>
                <a:defRPr sz="1500">
                  <a:solidFill>
                    <a:srgbClr val="2C3136"/>
                  </a:solidFill>
                  <a:latin typeface="Aptos"/>
                </a:defRPr>
              </a:pPr>
              <a:r>
                <a:rPr sz="2400" dirty="0">
                  <a:solidFill>
                    <a:srgbClr val="002060"/>
                  </a:solidFill>
                  <a:latin typeface="+mj-lt"/>
                </a:rPr>
                <a:t>Chromatographic run time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4363974" y="2580542"/>
            <a:ext cx="3433572" cy="2894971"/>
            <a:chOff x="4363974" y="2827878"/>
            <a:chExt cx="3433572" cy="2795682"/>
          </a:xfrm>
          <a:solidFill>
            <a:schemeClr val="bg1"/>
          </a:solidFill>
        </p:grpSpPr>
        <p:sp>
          <p:nvSpPr>
            <p:cNvPr id="40" name="Rounded Rectangle 39"/>
            <p:cNvSpPr/>
            <p:nvPr/>
          </p:nvSpPr>
          <p:spPr>
            <a:xfrm>
              <a:off x="4363974" y="2827878"/>
              <a:ext cx="3433572" cy="2795682"/>
            </a:xfrm>
            <a:prstGeom prst="roundRect">
              <a:avLst/>
            </a:prstGeom>
            <a:grpFill/>
            <a:ln>
              <a:solidFill>
                <a:srgbClr val="DCE5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400">
                <a:solidFill>
                  <a:srgbClr val="002060"/>
                </a:solidFill>
                <a:latin typeface="+mj-lt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663440" y="3044952"/>
              <a:ext cx="2843784" cy="830997"/>
            </a:xfrm>
            <a:prstGeom prst="rect">
              <a:avLst/>
            </a:prstGeom>
            <a:grpFill/>
          </p:spPr>
          <p:txBody>
            <a:bodyPr wrap="square" lIns="27432" rIns="27432">
              <a:spAutoFit/>
            </a:bodyPr>
            <a:lstStyle/>
            <a:p>
              <a:pPr algn="l">
                <a:defRPr sz="1600" b="1">
                  <a:solidFill>
                    <a:srgbClr val="1B3758"/>
                  </a:solidFill>
                  <a:latin typeface="Aptos"/>
                </a:defRPr>
              </a:pPr>
              <a:r>
                <a:rPr sz="2400" dirty="0">
                  <a:solidFill>
                    <a:srgbClr val="002060"/>
                  </a:solidFill>
                  <a:latin typeface="+mj-lt"/>
                </a:rPr>
                <a:t>Analytical performance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658868" y="4040542"/>
              <a:ext cx="2843784" cy="132856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342900" indent="-342900">
                <a:spcAft>
                  <a:spcPts val="500"/>
                </a:spcAft>
                <a:buFont typeface="Arial" panose="020B0604020202020204" pitchFamily="34" charset="0"/>
                <a:buChar char="•"/>
                <a:defRPr sz="1500">
                  <a:solidFill>
                    <a:srgbClr val="2C3136"/>
                  </a:solidFill>
                  <a:latin typeface="Aptos"/>
                </a:defRPr>
              </a:pPr>
              <a:r>
                <a:rPr sz="2400" dirty="0">
                  <a:solidFill>
                    <a:srgbClr val="002060"/>
                  </a:solidFill>
                  <a:latin typeface="+mj-lt"/>
                </a:rPr>
                <a:t>Linearity</a:t>
              </a:r>
            </a:p>
            <a:p>
              <a:pPr marL="342900" indent="-342900">
                <a:spcAft>
                  <a:spcPts val="500"/>
                </a:spcAft>
                <a:buFont typeface="Arial" panose="020B0604020202020204" pitchFamily="34" charset="0"/>
                <a:buChar char="•"/>
                <a:defRPr sz="1500">
                  <a:solidFill>
                    <a:srgbClr val="2C3136"/>
                  </a:solidFill>
                  <a:latin typeface="Aptos"/>
                </a:defRPr>
              </a:pPr>
              <a:r>
                <a:rPr sz="2400" dirty="0">
                  <a:solidFill>
                    <a:srgbClr val="002060"/>
                  </a:solidFill>
                  <a:latin typeface="+mj-lt"/>
                </a:rPr>
                <a:t>Sensitivity</a:t>
              </a:r>
            </a:p>
            <a:p>
              <a:pPr marL="342900" indent="-342900">
                <a:spcAft>
                  <a:spcPts val="500"/>
                </a:spcAft>
                <a:buFont typeface="Arial" panose="020B0604020202020204" pitchFamily="34" charset="0"/>
                <a:buChar char="•"/>
                <a:defRPr sz="1500">
                  <a:solidFill>
                    <a:srgbClr val="2C3136"/>
                  </a:solidFill>
                  <a:latin typeface="Aptos"/>
                </a:defRPr>
              </a:pPr>
              <a:r>
                <a:rPr sz="2400" dirty="0">
                  <a:solidFill>
                    <a:srgbClr val="002060"/>
                  </a:solidFill>
                  <a:latin typeface="+mj-lt"/>
                </a:rPr>
                <a:t>Precision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8128579" y="2580543"/>
            <a:ext cx="3515216" cy="2795682"/>
            <a:chOff x="8128579" y="2827878"/>
            <a:chExt cx="3515216" cy="2795682"/>
          </a:xfrm>
          <a:solidFill>
            <a:schemeClr val="bg1"/>
          </a:solidFill>
        </p:grpSpPr>
        <p:sp>
          <p:nvSpPr>
            <p:cNvPr id="43" name="Rounded Rectangle 42"/>
            <p:cNvSpPr/>
            <p:nvPr/>
          </p:nvSpPr>
          <p:spPr>
            <a:xfrm>
              <a:off x="8128579" y="2827878"/>
              <a:ext cx="3515216" cy="2795682"/>
            </a:xfrm>
            <a:prstGeom prst="roundRect">
              <a:avLst/>
            </a:prstGeom>
            <a:grpFill/>
            <a:ln>
              <a:solidFill>
                <a:srgbClr val="DCE5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400">
                <a:solidFill>
                  <a:srgbClr val="002060"/>
                </a:solidFill>
                <a:latin typeface="+mj-lt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463097" y="3043261"/>
              <a:ext cx="2843784" cy="461665"/>
            </a:xfrm>
            <a:prstGeom prst="rect">
              <a:avLst/>
            </a:prstGeom>
            <a:grpFill/>
          </p:spPr>
          <p:txBody>
            <a:bodyPr wrap="square" lIns="27432" rIns="27432">
              <a:spAutoFit/>
            </a:bodyPr>
            <a:lstStyle/>
            <a:p>
              <a:pPr algn="l">
                <a:defRPr sz="1600" b="1">
                  <a:solidFill>
                    <a:srgbClr val="1B3758"/>
                  </a:solidFill>
                  <a:latin typeface="Aptos"/>
                </a:defRPr>
              </a:pPr>
              <a:r>
                <a:rPr sz="2400" dirty="0">
                  <a:solidFill>
                    <a:srgbClr val="002060"/>
                  </a:solidFill>
                  <a:latin typeface="+mj-lt"/>
                </a:rPr>
                <a:t>LLE evaluation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8207829" y="3837861"/>
              <a:ext cx="3354321" cy="163378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342900" indent="-342900">
                <a:spcAft>
                  <a:spcPts val="500"/>
                </a:spcAft>
                <a:buFont typeface="Arial" panose="020B0604020202020204" pitchFamily="34" charset="0"/>
                <a:buChar char="•"/>
                <a:defRPr sz="1500">
                  <a:solidFill>
                    <a:srgbClr val="2C3136"/>
                  </a:solidFill>
                  <a:latin typeface="Aptos"/>
                </a:defRPr>
              </a:pPr>
              <a:r>
                <a:rPr lang="en-US" sz="2400" dirty="0" smtClean="0">
                  <a:solidFill>
                    <a:srgbClr val="002060"/>
                  </a:solidFill>
                  <a:latin typeface="+mj-lt"/>
                </a:rPr>
                <a:t>Consistent </a:t>
              </a:r>
              <a:r>
                <a:rPr sz="2400" dirty="0" smtClean="0">
                  <a:solidFill>
                    <a:srgbClr val="002060"/>
                  </a:solidFill>
                  <a:latin typeface="+mj-lt"/>
                </a:rPr>
                <a:t>Recovery</a:t>
              </a:r>
              <a:endParaRPr sz="2400" dirty="0">
                <a:solidFill>
                  <a:srgbClr val="002060"/>
                </a:solidFill>
                <a:latin typeface="+mj-lt"/>
              </a:endParaRPr>
            </a:p>
            <a:p>
              <a:pPr marL="342900" indent="-342900">
                <a:spcAft>
                  <a:spcPts val="500"/>
                </a:spcAft>
                <a:buFont typeface="Arial" panose="020B0604020202020204" pitchFamily="34" charset="0"/>
                <a:buChar char="•"/>
                <a:defRPr sz="1500">
                  <a:solidFill>
                    <a:srgbClr val="2C3136"/>
                  </a:solidFill>
                  <a:latin typeface="Aptos"/>
                </a:defRPr>
              </a:pPr>
              <a:r>
                <a:rPr lang="en-US" sz="2400" dirty="0" smtClean="0">
                  <a:solidFill>
                    <a:srgbClr val="002060"/>
                  </a:solidFill>
                  <a:latin typeface="+mj-lt"/>
                </a:rPr>
                <a:t>Comparable </a:t>
              </a:r>
              <a:r>
                <a:rPr lang="en-US" sz="2400" dirty="0">
                  <a:solidFill>
                    <a:srgbClr val="002060"/>
                  </a:solidFill>
                  <a:latin typeface="+mj-lt"/>
                </a:rPr>
                <a:t>assessment of LLE efficiency</a:t>
              </a:r>
              <a:endParaRPr sz="2400" dirty="0">
                <a:solidFill>
                  <a:srgbClr val="002060"/>
                </a:solidFill>
                <a:latin typeface="+mj-lt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534886" y="5872775"/>
            <a:ext cx="8839200" cy="461665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 algn="ctr">
              <a:defRPr sz="1800" b="1">
                <a:solidFill>
                  <a:srgbClr val="277E87"/>
                </a:solidFill>
                <a:latin typeface="Aptos"/>
              </a:defRPr>
            </a:pPr>
            <a:r>
              <a:rPr sz="2400" dirty="0">
                <a:solidFill>
                  <a:srgbClr val="002060"/>
                </a:solidFill>
                <a:latin typeface="+mj-lt"/>
              </a:rPr>
              <a:t>5 pesticides  ×  4 extraction solvents  ×  3 RP-HPLC methods</a:t>
            </a:r>
          </a:p>
        </p:txBody>
      </p:sp>
    </p:spTree>
    <p:extLst>
      <p:ext uri="{BB962C8B-B14F-4D97-AF65-F5344CB8AC3E}">
        <p14:creationId xmlns:p14="http://schemas.microsoft.com/office/powerpoint/2010/main" val="2453739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8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5699876" y="903087"/>
            <a:ext cx="6213698" cy="2594513"/>
            <a:chOff x="5479411" y="1308995"/>
            <a:chExt cx="6355080" cy="2594513"/>
          </a:xfrm>
        </p:grpSpPr>
        <p:sp>
          <p:nvSpPr>
            <p:cNvPr id="26" name="Rounded Rectangle 25"/>
            <p:cNvSpPr/>
            <p:nvPr/>
          </p:nvSpPr>
          <p:spPr>
            <a:xfrm>
              <a:off x="5479411" y="1308995"/>
              <a:ext cx="6355080" cy="2594513"/>
            </a:xfrm>
            <a:prstGeom prst="roundRect">
              <a:avLst/>
            </a:prstGeom>
            <a:solidFill>
              <a:srgbClr val="F3F7F9"/>
            </a:solidFill>
            <a:ln>
              <a:solidFill>
                <a:srgbClr val="DCE5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400">
                <a:latin typeface="+mj-lt"/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5650992" y="1404253"/>
              <a:ext cx="5952744" cy="2098370"/>
              <a:chOff x="5650992" y="1404253"/>
              <a:chExt cx="5952744" cy="2098370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5758199" y="1404253"/>
                <a:ext cx="5117936" cy="461665"/>
              </a:xfrm>
              <a:prstGeom prst="rect">
                <a:avLst/>
              </a:prstGeom>
              <a:noFill/>
            </p:spPr>
            <p:txBody>
              <a:bodyPr wrap="square" lIns="27432" rIns="27432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§"/>
                  <a:defRPr sz="1600" b="1">
                    <a:solidFill>
                      <a:srgbClr val="277E87"/>
                    </a:solidFill>
                    <a:latin typeface="Aptos"/>
                  </a:defRPr>
                </a:pPr>
                <a:r>
                  <a:rPr lang="en-US" sz="2400" dirty="0">
                    <a:solidFill>
                      <a:srgbClr val="009999"/>
                    </a:solidFill>
                    <a:latin typeface="+mj-lt"/>
                  </a:rPr>
                  <a:t>Instrumentation</a:t>
                </a:r>
                <a:endParaRPr sz="2400" dirty="0">
                  <a:solidFill>
                    <a:srgbClr val="009999"/>
                  </a:solidFill>
                  <a:latin typeface="+mj-lt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5650992" y="1961175"/>
                <a:ext cx="5952744" cy="15414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spcAft>
                    <a:spcPts val="500"/>
                  </a:spcAft>
                  <a:buFont typeface="Arial" panose="020B0604020202020204" pitchFamily="34" charset="0"/>
                  <a:buChar char="•"/>
                  <a:defRPr sz="1700">
                    <a:solidFill>
                      <a:srgbClr val="2C3136"/>
                    </a:solidFill>
                    <a:latin typeface="Aptos"/>
                  </a:defRPr>
                </a:pPr>
                <a:r>
                  <a:rPr sz="2400" b="1" dirty="0">
                    <a:solidFill>
                      <a:srgbClr val="002060"/>
                    </a:solidFill>
                    <a:latin typeface="+mj-lt"/>
                  </a:rPr>
                  <a:t>Agilent 1260 Infinity RRLC</a:t>
                </a:r>
              </a:p>
              <a:p>
                <a:pPr>
                  <a:spcAft>
                    <a:spcPts val="500"/>
                  </a:spcAft>
                  <a:defRPr sz="1700">
                    <a:solidFill>
                      <a:srgbClr val="2C3136"/>
                    </a:solidFill>
                    <a:latin typeface="Aptos"/>
                  </a:defRPr>
                </a:pPr>
                <a:r>
                  <a:rPr sz="2200" b="1" dirty="0">
                    <a:solidFill>
                      <a:srgbClr val="002060"/>
                    </a:solidFill>
                    <a:latin typeface="+mj-lt"/>
                  </a:rPr>
                  <a:t>Binary </a:t>
                </a:r>
                <a:r>
                  <a:rPr sz="2200" b="1" dirty="0" smtClean="0">
                    <a:solidFill>
                      <a:srgbClr val="002060"/>
                    </a:solidFill>
                    <a:latin typeface="+mj-lt"/>
                  </a:rPr>
                  <a:t>pump</a:t>
                </a:r>
                <a:r>
                  <a:rPr lang="mk-MK" sz="2200" b="1" dirty="0" smtClean="0">
                    <a:solidFill>
                      <a:srgbClr val="002060"/>
                    </a:solidFill>
                    <a:latin typeface="+mj-lt"/>
                  </a:rPr>
                  <a:t>, </a:t>
                </a:r>
                <a:r>
                  <a:rPr sz="2200" b="1" dirty="0" err="1" smtClean="0">
                    <a:solidFill>
                      <a:srgbClr val="002060"/>
                    </a:solidFill>
                    <a:latin typeface="+mj-lt"/>
                  </a:rPr>
                  <a:t>Autosampler</a:t>
                </a:r>
                <a:r>
                  <a:rPr lang="mk-MK" sz="2200" b="1" dirty="0" smtClean="0">
                    <a:solidFill>
                      <a:srgbClr val="002060"/>
                    </a:solidFill>
                    <a:latin typeface="+mj-lt"/>
                  </a:rPr>
                  <a:t>, </a:t>
                </a:r>
                <a:r>
                  <a:rPr sz="2200" b="1" dirty="0" err="1" smtClean="0">
                    <a:solidFill>
                      <a:srgbClr val="002060"/>
                    </a:solidFill>
                    <a:latin typeface="+mj-lt"/>
                  </a:rPr>
                  <a:t>Thermostatted</a:t>
                </a:r>
                <a:r>
                  <a:rPr sz="2200" b="1" dirty="0" smtClean="0">
                    <a:solidFill>
                      <a:srgbClr val="002060"/>
                    </a:solidFill>
                    <a:latin typeface="+mj-lt"/>
                  </a:rPr>
                  <a:t> </a:t>
                </a:r>
                <a:r>
                  <a:rPr sz="2200" b="1" dirty="0">
                    <a:solidFill>
                      <a:srgbClr val="002060"/>
                    </a:solidFill>
                    <a:latin typeface="+mj-lt"/>
                  </a:rPr>
                  <a:t>column </a:t>
                </a:r>
                <a:r>
                  <a:rPr sz="2200" b="1" dirty="0" smtClean="0">
                    <a:solidFill>
                      <a:srgbClr val="002060"/>
                    </a:solidFill>
                    <a:latin typeface="+mj-lt"/>
                  </a:rPr>
                  <a:t>compartment</a:t>
                </a:r>
                <a:r>
                  <a:rPr lang="mk-MK" sz="2200" b="1" dirty="0" smtClean="0">
                    <a:solidFill>
                      <a:srgbClr val="002060"/>
                    </a:solidFill>
                    <a:latin typeface="+mj-lt"/>
                  </a:rPr>
                  <a:t>, </a:t>
                </a:r>
                <a:r>
                  <a:rPr sz="2200" b="1" dirty="0" smtClean="0">
                    <a:solidFill>
                      <a:srgbClr val="002060"/>
                    </a:solidFill>
                    <a:latin typeface="+mj-lt"/>
                  </a:rPr>
                  <a:t>UV-Vis DAD</a:t>
                </a:r>
                <a:r>
                  <a:rPr lang="mk-MK" sz="2200" b="1" dirty="0" smtClean="0">
                    <a:solidFill>
                      <a:srgbClr val="002060"/>
                    </a:solidFill>
                    <a:latin typeface="+mj-lt"/>
                  </a:rPr>
                  <a:t>, </a:t>
                </a:r>
                <a:r>
                  <a:rPr sz="2200" b="1" dirty="0" err="1" smtClean="0">
                    <a:solidFill>
                      <a:srgbClr val="002060"/>
                    </a:solidFill>
                    <a:latin typeface="+mj-lt"/>
                  </a:rPr>
                  <a:t>ChemStation</a:t>
                </a:r>
                <a:r>
                  <a:rPr lang="mk-MK" sz="2200" b="1" dirty="0" smtClean="0">
                    <a:solidFill>
                      <a:srgbClr val="002060"/>
                    </a:solidFill>
                    <a:latin typeface="+mj-lt"/>
                  </a:rPr>
                  <a:t> </a:t>
                </a:r>
                <a:r>
                  <a:rPr lang="en-US" sz="2200" b="1" dirty="0" smtClean="0">
                    <a:solidFill>
                      <a:srgbClr val="002060"/>
                    </a:solidFill>
                    <a:latin typeface="+mj-lt"/>
                  </a:rPr>
                  <a:t>software</a:t>
                </a:r>
                <a:endParaRPr sz="2200" b="1" dirty="0">
                  <a:solidFill>
                    <a:srgbClr val="002060"/>
                  </a:solidFill>
                  <a:latin typeface="+mj-lt"/>
                </a:endParaRPr>
              </a:p>
            </p:txBody>
          </p:sp>
        </p:grpSp>
      </p:grpSp>
      <p:grpSp>
        <p:nvGrpSpPr>
          <p:cNvPr id="32" name="Group 31"/>
          <p:cNvGrpSpPr/>
          <p:nvPr/>
        </p:nvGrpSpPr>
        <p:grpSpPr>
          <a:xfrm>
            <a:off x="237765" y="903087"/>
            <a:ext cx="5309401" cy="3905933"/>
            <a:chOff x="768683" y="1325880"/>
            <a:chExt cx="4479973" cy="3995001"/>
          </a:xfrm>
        </p:grpSpPr>
        <p:sp>
          <p:nvSpPr>
            <p:cNvPr id="23" name="Rounded Rectangle 22"/>
            <p:cNvSpPr/>
            <p:nvPr/>
          </p:nvSpPr>
          <p:spPr>
            <a:xfrm>
              <a:off x="777240" y="1325880"/>
              <a:ext cx="4471416" cy="3995001"/>
            </a:xfrm>
            <a:prstGeom prst="roundRect">
              <a:avLst/>
            </a:prstGeom>
            <a:solidFill>
              <a:srgbClr val="F3F7F9"/>
            </a:solidFill>
            <a:ln>
              <a:solidFill>
                <a:srgbClr val="DCE5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400">
                <a:latin typeface="+mj-l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78408" y="1490472"/>
              <a:ext cx="3438144" cy="461665"/>
            </a:xfrm>
            <a:prstGeom prst="rect">
              <a:avLst/>
            </a:prstGeom>
            <a:noFill/>
          </p:spPr>
          <p:txBody>
            <a:bodyPr wrap="square" lIns="27432" rIns="27432">
              <a:spAutoFit/>
            </a:bodyPr>
            <a:lstStyle/>
            <a:p>
              <a:pPr marL="342900" indent="-342900" algn="l">
                <a:buFont typeface="Arial" panose="020B0604020202020204" pitchFamily="34" charset="0"/>
                <a:buChar char="•"/>
                <a:defRPr sz="1600" b="1">
                  <a:solidFill>
                    <a:srgbClr val="277E87"/>
                  </a:solidFill>
                  <a:latin typeface="Aptos"/>
                </a:defRPr>
              </a:pPr>
              <a:r>
                <a:rPr sz="2400" dirty="0">
                  <a:solidFill>
                    <a:srgbClr val="009999"/>
                  </a:solidFill>
                  <a:latin typeface="+mj-lt"/>
                </a:rPr>
                <a:t>Analytical standards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81743" y="1947672"/>
              <a:ext cx="4005943" cy="7869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500"/>
                </a:spcAft>
                <a:defRPr sz="1700">
                  <a:solidFill>
                    <a:srgbClr val="2C3136"/>
                  </a:solidFill>
                  <a:latin typeface="Aptos"/>
                </a:defRPr>
              </a:pPr>
              <a:r>
                <a:rPr sz="2200" b="1" dirty="0" smtClean="0">
                  <a:solidFill>
                    <a:srgbClr val="002060"/>
                  </a:solidFill>
                  <a:latin typeface="+mj-lt"/>
                </a:rPr>
                <a:t>2,4-D</a:t>
              </a:r>
              <a:r>
                <a:rPr lang="mk-MK" sz="2200" b="1" dirty="0" smtClean="0">
                  <a:solidFill>
                    <a:srgbClr val="002060"/>
                  </a:solidFill>
                  <a:latin typeface="+mj-lt"/>
                </a:rPr>
                <a:t>, </a:t>
              </a:r>
              <a:r>
                <a:rPr sz="2200" b="1" dirty="0" smtClean="0">
                  <a:solidFill>
                    <a:srgbClr val="002060"/>
                  </a:solidFill>
                  <a:latin typeface="+mj-lt"/>
                </a:rPr>
                <a:t>Atrazine</a:t>
              </a:r>
              <a:r>
                <a:rPr lang="mk-MK" sz="2200" b="1" dirty="0" smtClean="0">
                  <a:solidFill>
                    <a:srgbClr val="002060"/>
                  </a:solidFill>
                  <a:latin typeface="+mj-lt"/>
                </a:rPr>
                <a:t>, </a:t>
              </a:r>
              <a:r>
                <a:rPr sz="2200" b="1" dirty="0" smtClean="0">
                  <a:solidFill>
                    <a:srgbClr val="002060"/>
                  </a:solidFill>
                  <a:latin typeface="+mj-lt"/>
                </a:rPr>
                <a:t>Malathion</a:t>
              </a:r>
              <a:r>
                <a:rPr lang="mk-MK" sz="2200" b="1" dirty="0" smtClean="0">
                  <a:solidFill>
                    <a:srgbClr val="002060"/>
                  </a:solidFill>
                  <a:latin typeface="+mj-lt"/>
                </a:rPr>
                <a:t>, </a:t>
              </a:r>
              <a:r>
                <a:rPr sz="2200" b="1" dirty="0" err="1" smtClean="0">
                  <a:solidFill>
                    <a:srgbClr val="002060"/>
                  </a:solidFill>
                  <a:latin typeface="+mj-lt"/>
                </a:rPr>
                <a:t>Fenitrothion</a:t>
              </a:r>
              <a:r>
                <a:rPr lang="mk-MK" sz="2200" b="1" dirty="0" smtClean="0">
                  <a:solidFill>
                    <a:srgbClr val="002060"/>
                  </a:solidFill>
                  <a:latin typeface="+mj-lt"/>
                </a:rPr>
                <a:t>, </a:t>
              </a:r>
              <a:r>
                <a:rPr sz="2200" b="1" dirty="0" smtClean="0">
                  <a:solidFill>
                    <a:srgbClr val="002060"/>
                  </a:solidFill>
                  <a:latin typeface="+mj-lt"/>
                </a:rPr>
                <a:t>Parathion</a:t>
              </a:r>
              <a:endParaRPr sz="2200" b="1" dirty="0">
                <a:solidFill>
                  <a:srgbClr val="002060"/>
                </a:solidFill>
                <a:latin typeface="+mj-lt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68683" y="2778669"/>
              <a:ext cx="4302697" cy="1857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mk-MK" sz="2400" b="1" dirty="0" smtClean="0">
                  <a:solidFill>
                    <a:srgbClr val="009999"/>
                  </a:solidFill>
                </a:rPr>
                <a:t> </a:t>
              </a:r>
              <a:r>
                <a:rPr lang="en-US" sz="2400" b="1" dirty="0" smtClean="0">
                  <a:solidFill>
                    <a:srgbClr val="009999"/>
                  </a:solidFill>
                </a:rPr>
                <a:t>Solvents </a:t>
              </a:r>
              <a:r>
                <a:rPr lang="en-US" sz="2400" b="1" dirty="0">
                  <a:solidFill>
                    <a:srgbClr val="009999"/>
                  </a:solidFill>
                </a:rPr>
                <a:t>and reagents</a:t>
              </a:r>
              <a:r>
                <a:rPr lang="en-US" sz="2400" dirty="0"/>
                <a:t/>
              </a:r>
              <a:br>
                <a:rPr lang="en-US" sz="2400" dirty="0"/>
              </a:br>
              <a:r>
                <a:rPr lang="en-US" sz="2200" b="1" dirty="0">
                  <a:solidFill>
                    <a:srgbClr val="002060"/>
                  </a:solidFill>
                </a:rPr>
                <a:t>HPLC-grade acetonitrile and </a:t>
              </a:r>
              <a:r>
                <a:rPr lang="en-US" sz="2200" b="1" dirty="0" smtClean="0">
                  <a:solidFill>
                    <a:srgbClr val="002060"/>
                  </a:solidFill>
                </a:rPr>
                <a:t>water</a:t>
              </a:r>
              <a:r>
                <a:rPr lang="en-US" sz="2200" b="1" dirty="0">
                  <a:solidFill>
                    <a:srgbClr val="002060"/>
                  </a:solidFill>
                </a:rPr>
                <a:t>;</a:t>
              </a:r>
              <a:br>
                <a:rPr lang="en-US" sz="2200" b="1" dirty="0">
                  <a:solidFill>
                    <a:srgbClr val="002060"/>
                  </a:solidFill>
                </a:rPr>
              </a:br>
              <a:r>
                <a:rPr lang="en-US" sz="2200" b="1" dirty="0">
                  <a:solidFill>
                    <a:srgbClr val="002060"/>
                  </a:solidFill>
                </a:rPr>
                <a:t>Dichloromethane, diethyl ether, petroleum </a:t>
              </a:r>
              <a:r>
                <a:rPr lang="en-US" sz="2200" b="1" dirty="0" err="1">
                  <a:solidFill>
                    <a:srgbClr val="002060"/>
                  </a:solidFill>
                </a:rPr>
                <a:t>benzine</a:t>
              </a:r>
              <a:r>
                <a:rPr lang="en-US" sz="2200" b="1" dirty="0">
                  <a:solidFill>
                    <a:srgbClr val="002060"/>
                  </a:solidFill>
                </a:rPr>
                <a:t>, </a:t>
              </a:r>
              <a:r>
                <a:rPr lang="en-US" sz="2200" b="1" i="1" dirty="0">
                  <a:solidFill>
                    <a:srgbClr val="002060"/>
                  </a:solidFill>
                </a:rPr>
                <a:t>n</a:t>
              </a:r>
              <a:r>
                <a:rPr lang="en-US" sz="2200" b="1" dirty="0">
                  <a:solidFill>
                    <a:srgbClr val="002060"/>
                  </a:solidFill>
                </a:rPr>
                <a:t>-hexane, acetone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699876" y="3592857"/>
            <a:ext cx="6213698" cy="2968762"/>
            <a:chOff x="5358630" y="1190584"/>
            <a:chExt cx="6355080" cy="3391882"/>
          </a:xfrm>
        </p:grpSpPr>
        <p:sp>
          <p:nvSpPr>
            <p:cNvPr id="36" name="Rounded Rectangle 35"/>
            <p:cNvSpPr/>
            <p:nvPr/>
          </p:nvSpPr>
          <p:spPr>
            <a:xfrm>
              <a:off x="5358630" y="1190584"/>
              <a:ext cx="6355080" cy="3391882"/>
            </a:xfrm>
            <a:prstGeom prst="roundRect">
              <a:avLst/>
            </a:prstGeom>
            <a:solidFill>
              <a:srgbClr val="F3F7F9"/>
            </a:solidFill>
            <a:ln>
              <a:solidFill>
                <a:srgbClr val="DCE5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400">
                <a:latin typeface="+mj-lt"/>
              </a:endParaRPr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5650992" y="1291905"/>
              <a:ext cx="5952744" cy="976238"/>
              <a:chOff x="5650992" y="1291905"/>
              <a:chExt cx="5952744" cy="976238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5670998" y="1291905"/>
                <a:ext cx="5117936" cy="624568"/>
              </a:xfrm>
              <a:prstGeom prst="rect">
                <a:avLst/>
              </a:prstGeom>
              <a:noFill/>
            </p:spPr>
            <p:txBody>
              <a:bodyPr wrap="square" lIns="27432" rIns="27432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§"/>
                  <a:defRPr sz="1600" b="1">
                    <a:solidFill>
                      <a:srgbClr val="277E87"/>
                    </a:solidFill>
                    <a:latin typeface="Aptos"/>
                  </a:defRPr>
                </a:pPr>
                <a:r>
                  <a:rPr lang="en-US" sz="2400" dirty="0" smtClean="0">
                    <a:solidFill>
                      <a:srgbClr val="009999"/>
                    </a:solidFill>
                    <a:latin typeface="+mj-lt"/>
                  </a:rPr>
                  <a:t>Chromatographic </a:t>
                </a:r>
                <a:r>
                  <a:rPr lang="en-US" sz="2400" dirty="0">
                    <a:solidFill>
                      <a:srgbClr val="009999"/>
                    </a:solidFill>
                    <a:latin typeface="+mj-lt"/>
                  </a:rPr>
                  <a:t>columns</a:t>
                </a:r>
                <a:endParaRPr sz="2400" dirty="0">
                  <a:solidFill>
                    <a:srgbClr val="009999"/>
                  </a:solidFill>
                  <a:latin typeface="+mj-lt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650992" y="1806478"/>
                <a:ext cx="595274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500"/>
                  </a:spcAft>
                  <a:defRPr sz="1700">
                    <a:solidFill>
                      <a:srgbClr val="2C3136"/>
                    </a:solidFill>
                    <a:latin typeface="Aptos"/>
                  </a:defRPr>
                </a:pPr>
                <a:endParaRPr sz="2400" b="1" dirty="0">
                  <a:solidFill>
                    <a:srgbClr val="002060"/>
                  </a:solidFill>
                  <a:latin typeface="+mj-lt"/>
                </a:endParaRPr>
              </a:p>
            </p:txBody>
          </p:sp>
        </p:grpSp>
      </p:grpSp>
      <p:sp>
        <p:nvSpPr>
          <p:cNvPr id="41" name="Rectangle 40"/>
          <p:cNvSpPr/>
          <p:nvPr/>
        </p:nvSpPr>
        <p:spPr>
          <a:xfrm>
            <a:off x="5867640" y="4111593"/>
            <a:ext cx="641480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2200" b="1" dirty="0" err="1">
                <a:solidFill>
                  <a:srgbClr val="002060"/>
                </a:solidFill>
                <a:ea typeface="Times New Roman" panose="02020603050405020304" pitchFamily="18" charset="0"/>
              </a:rPr>
              <a:t>LiChrospher</a:t>
            </a:r>
            <a:r>
              <a:rPr lang="en-US" sz="2200" b="1" dirty="0">
                <a:solidFill>
                  <a:srgbClr val="002060"/>
                </a:solidFill>
                <a:ea typeface="Times New Roman" panose="02020603050405020304" pitchFamily="18" charset="0"/>
              </a:rPr>
              <a:t> 60 RP-select B </a:t>
            </a:r>
            <a:endParaRPr lang="en-US" sz="2200" b="1" dirty="0" smtClean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r>
              <a:rPr lang="en-US" sz="2200" b="1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    (</a:t>
            </a:r>
            <a:r>
              <a:rPr lang="en-US" sz="2200" b="1" dirty="0">
                <a:solidFill>
                  <a:srgbClr val="002060"/>
                </a:solidFill>
                <a:ea typeface="Times New Roman" panose="02020603050405020304" pitchFamily="18" charset="0"/>
              </a:rPr>
              <a:t>125 </a:t>
            </a:r>
            <a:r>
              <a:rPr lang="en-US" sz="22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x </a:t>
            </a:r>
            <a:r>
              <a:rPr lang="en-US" sz="2200" b="1" dirty="0">
                <a:solidFill>
                  <a:srgbClr val="002060"/>
                </a:solidFill>
                <a:ea typeface="Times New Roman" panose="02020603050405020304" pitchFamily="18" charset="0"/>
              </a:rPr>
              <a:t>4 mm; 5 </a:t>
            </a:r>
            <a:r>
              <a:rPr lang="el-GR" sz="2200" b="1" dirty="0" smtClean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2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m</a:t>
            </a:r>
            <a:r>
              <a:rPr lang="en-US" sz="2200" b="1" dirty="0">
                <a:solidFill>
                  <a:srgbClr val="002060"/>
                </a:solidFill>
                <a:ea typeface="Times New Roman" panose="02020603050405020304" pitchFamily="18" charset="0"/>
              </a:rPr>
              <a:t>),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mk-MK" sz="2200" b="1" dirty="0">
                <a:solidFill>
                  <a:srgbClr val="002060"/>
                </a:solidFill>
                <a:ea typeface="Times New Roman" panose="02020603050405020304" pitchFamily="18" charset="0"/>
              </a:rPr>
              <a:t>LiChrospher 60 RP-select B </a:t>
            </a:r>
            <a:endParaRPr lang="en-US" sz="2200" b="1" dirty="0" smtClean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r>
              <a:rPr lang="en-US" sz="2200" b="1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    </a:t>
            </a:r>
            <a:r>
              <a:rPr lang="mk-MK" sz="22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(</a:t>
            </a:r>
            <a:r>
              <a:rPr lang="mk-MK" sz="2200" b="1" dirty="0">
                <a:solidFill>
                  <a:srgbClr val="002060"/>
                </a:solidFill>
                <a:ea typeface="Times New Roman" panose="02020603050405020304" pitchFamily="18" charset="0"/>
              </a:rPr>
              <a:t>250 </a:t>
            </a:r>
            <a:r>
              <a:rPr lang="mk-MK" sz="22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x </a:t>
            </a:r>
            <a:r>
              <a:rPr lang="mk-MK" sz="2200" b="1" dirty="0">
                <a:solidFill>
                  <a:srgbClr val="002060"/>
                </a:solidFill>
                <a:ea typeface="Times New Roman" panose="02020603050405020304" pitchFamily="18" charset="0"/>
              </a:rPr>
              <a:t>4 mm; 5 </a:t>
            </a:r>
            <a:r>
              <a:rPr lang="el-GR" sz="22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200" b="1" dirty="0">
                <a:solidFill>
                  <a:srgbClr val="002060"/>
                </a:solidFill>
                <a:ea typeface="Times New Roman" panose="02020603050405020304" pitchFamily="18" charset="0"/>
              </a:rPr>
              <a:t>m</a:t>
            </a:r>
            <a:r>
              <a:rPr lang="mk-MK" sz="2200" b="1" dirty="0">
                <a:solidFill>
                  <a:srgbClr val="002060"/>
                </a:solidFill>
                <a:ea typeface="Times New Roman" panose="02020603050405020304" pitchFamily="18" charset="0"/>
              </a:rPr>
              <a:t>), </a:t>
            </a:r>
            <a:endParaRPr lang="en-US" sz="22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174625" indent="-174625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mk-MK" sz="2200" b="1" dirty="0">
                <a:solidFill>
                  <a:srgbClr val="002060"/>
                </a:solidFill>
              </a:rPr>
              <a:t>Purospher </a:t>
            </a:r>
            <a:r>
              <a:rPr lang="mk-MK" sz="22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STAR </a:t>
            </a:r>
            <a:r>
              <a:rPr lang="mk-MK" sz="2200" b="1" dirty="0">
                <a:solidFill>
                  <a:srgbClr val="002060"/>
                </a:solidFill>
                <a:ea typeface="Times New Roman" panose="02020603050405020304" pitchFamily="18" charset="0"/>
              </a:rPr>
              <a:t>RP-8e </a:t>
            </a:r>
            <a:endParaRPr lang="en-US" sz="2200" b="1" dirty="0" smtClean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200" b="1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     </a:t>
            </a:r>
            <a:r>
              <a:rPr lang="mk-MK" sz="22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(</a:t>
            </a:r>
            <a:r>
              <a:rPr lang="mk-MK" sz="2200" b="1" dirty="0">
                <a:solidFill>
                  <a:srgbClr val="002060"/>
                </a:solidFill>
                <a:ea typeface="Times New Roman" panose="02020603050405020304" pitchFamily="18" charset="0"/>
              </a:rPr>
              <a:t>30 </a:t>
            </a:r>
            <a:r>
              <a:rPr lang="mk-MK" sz="22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x </a:t>
            </a:r>
            <a:r>
              <a:rPr lang="mk-MK" sz="2200" b="1" dirty="0">
                <a:solidFill>
                  <a:srgbClr val="002060"/>
                </a:solidFill>
                <a:ea typeface="Times New Roman" panose="02020603050405020304" pitchFamily="18" charset="0"/>
              </a:rPr>
              <a:t>4 mm; 3 </a:t>
            </a:r>
            <a:r>
              <a:rPr lang="mk-MK" sz="2200" b="1" dirty="0">
                <a:solidFill>
                  <a:srgbClr val="002060"/>
                </a:solidFill>
                <a:ea typeface="Times New Roman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mk-MK" sz="2200" b="1" dirty="0">
                <a:solidFill>
                  <a:srgbClr val="002060"/>
                </a:solidFill>
                <a:ea typeface="Times New Roman" panose="02020603050405020304" pitchFamily="18" charset="0"/>
              </a:rPr>
              <a:t>m</a:t>
            </a:r>
            <a:r>
              <a:rPr lang="mk-MK" sz="22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)</a:t>
            </a:r>
            <a:endParaRPr lang="en-US" sz="22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319" y="4152536"/>
            <a:ext cx="4923881" cy="256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66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8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9876" y="824837"/>
            <a:ext cx="349967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B3758"/>
                </a:solidFill>
                <a:latin typeface="Aptos Display"/>
              </a:defRPr>
            </a:pPr>
            <a:r>
              <a:rPr sz="2400" b="1" dirty="0">
                <a:solidFill>
                  <a:srgbClr val="002060"/>
                </a:solidFill>
                <a:latin typeface="+mj-lt"/>
              </a:rPr>
              <a:t>RP-HPLC Methods I–III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9876" y="1357068"/>
            <a:ext cx="896751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F676E"/>
                </a:solidFill>
                <a:latin typeface="Aptos"/>
              </a:defRPr>
            </a:pPr>
            <a:r>
              <a:rPr sz="2400" b="1" dirty="0">
                <a:solidFill>
                  <a:srgbClr val="002060"/>
                </a:solidFill>
                <a:latin typeface="+mj-lt"/>
              </a:rPr>
              <a:t>Previously established under optimized isocratic conditions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776540"/>
              </p:ext>
            </p:extLst>
          </p:nvPr>
        </p:nvGraphicFramePr>
        <p:xfrm>
          <a:off x="332014" y="2142390"/>
          <a:ext cx="11527971" cy="40611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1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33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64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4855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sz="2400" b="1" dirty="0">
                          <a:latin typeface="+mj-lt"/>
                        </a:rPr>
                        <a:t>Parameter</a:t>
                      </a:r>
                    </a:p>
                  </a:txBody>
                  <a:tcPr anchor="ctr">
                    <a:solidFill>
                      <a:srgbClr val="1B375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sz="2400" b="1">
                          <a:latin typeface="+mj-lt"/>
                        </a:rPr>
                        <a:t>Method I</a:t>
                      </a:r>
                    </a:p>
                  </a:txBody>
                  <a:tcPr anchor="ctr">
                    <a:solidFill>
                      <a:srgbClr val="1B375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sz="2400" b="1">
                          <a:latin typeface="+mj-lt"/>
                        </a:rPr>
                        <a:t>Method II</a:t>
                      </a:r>
                    </a:p>
                  </a:txBody>
                  <a:tcPr anchor="ctr">
                    <a:solidFill>
                      <a:srgbClr val="1B375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sz="2400" b="1" dirty="0">
                          <a:latin typeface="+mj-lt"/>
                        </a:rPr>
                        <a:t>Method III</a:t>
                      </a:r>
                    </a:p>
                  </a:txBody>
                  <a:tcPr anchor="ctr">
                    <a:solidFill>
                      <a:srgbClr val="1B37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855"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 dirty="0">
                          <a:solidFill>
                            <a:srgbClr val="002060"/>
                          </a:solidFill>
                          <a:latin typeface="+mj-lt"/>
                        </a:rPr>
                        <a:t>Column</a:t>
                      </a:r>
                    </a:p>
                  </a:txBody>
                  <a:tcPr anchor="ctr">
                    <a:solidFill>
                      <a:srgbClr val="E8F2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 dirty="0">
                          <a:solidFill>
                            <a:srgbClr val="002060"/>
                          </a:solidFill>
                          <a:latin typeface="+mj-lt"/>
                        </a:rPr>
                        <a:t>125 × 4 mm, 5 µm</a:t>
                      </a:r>
                    </a:p>
                  </a:txBody>
                  <a:tcPr anchor="ctr">
                    <a:solidFill>
                      <a:srgbClr val="E8F2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>
                          <a:solidFill>
                            <a:srgbClr val="002060"/>
                          </a:solidFill>
                          <a:latin typeface="+mj-lt"/>
                        </a:rPr>
                        <a:t>250 × 4 mm, 5 µm</a:t>
                      </a:r>
                    </a:p>
                  </a:txBody>
                  <a:tcPr anchor="ctr">
                    <a:solidFill>
                      <a:srgbClr val="E8F2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>
                          <a:solidFill>
                            <a:srgbClr val="002060"/>
                          </a:solidFill>
                          <a:latin typeface="+mj-lt"/>
                        </a:rPr>
                        <a:t>30 × 4 mm, 3 µm</a:t>
                      </a:r>
                    </a:p>
                  </a:txBody>
                  <a:tcPr anchor="ctr">
                    <a:solidFill>
                      <a:srgbClr val="E8F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855"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 dirty="0">
                          <a:solidFill>
                            <a:srgbClr val="002060"/>
                          </a:solidFill>
                          <a:latin typeface="+mj-lt"/>
                        </a:rPr>
                        <a:t>Stationary phase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 dirty="0">
                          <a:solidFill>
                            <a:srgbClr val="002060"/>
                          </a:solidFill>
                          <a:latin typeface="+mj-lt"/>
                        </a:rPr>
                        <a:t>RP-8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 dirty="0">
                          <a:solidFill>
                            <a:srgbClr val="002060"/>
                          </a:solidFill>
                          <a:latin typeface="+mj-lt"/>
                        </a:rPr>
                        <a:t>RP-8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>
                          <a:solidFill>
                            <a:srgbClr val="002060"/>
                          </a:solidFill>
                          <a:latin typeface="+mj-lt"/>
                        </a:rPr>
                        <a:t>RP-8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855"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 dirty="0">
                          <a:solidFill>
                            <a:srgbClr val="002060"/>
                          </a:solidFill>
                          <a:latin typeface="+mj-lt"/>
                        </a:rPr>
                        <a:t>ACN/H₂O </a:t>
                      </a:r>
                      <a:r>
                        <a:rPr sz="2400" b="1" dirty="0" smtClean="0">
                          <a:solidFill>
                            <a:srgbClr val="002060"/>
                          </a:solidFill>
                          <a:latin typeface="+mj-lt"/>
                        </a:rPr>
                        <a:t>(</a:t>
                      </a:r>
                      <a:r>
                        <a:rPr lang="en-US" sz="2400" b="1" i="1" dirty="0" smtClean="0">
                          <a:solidFill>
                            <a:srgbClr val="002060"/>
                          </a:solidFill>
                          <a:latin typeface="+mj-lt"/>
                        </a:rPr>
                        <a:t>V/V</a:t>
                      </a:r>
                      <a:r>
                        <a:rPr sz="2400" b="1" dirty="0" smtClean="0">
                          <a:solidFill>
                            <a:srgbClr val="002060"/>
                          </a:solidFill>
                          <a:latin typeface="+mj-lt"/>
                        </a:rPr>
                        <a:t>)</a:t>
                      </a:r>
                      <a:endParaRPr sz="2400" b="1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 dirty="0">
                          <a:solidFill>
                            <a:srgbClr val="002060"/>
                          </a:solidFill>
                          <a:latin typeface="+mj-lt"/>
                        </a:rPr>
                        <a:t>55:45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 dirty="0">
                          <a:solidFill>
                            <a:srgbClr val="002060"/>
                          </a:solidFill>
                          <a:latin typeface="+mj-lt"/>
                        </a:rPr>
                        <a:t>60:40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 dirty="0">
                          <a:solidFill>
                            <a:srgbClr val="002060"/>
                          </a:solidFill>
                          <a:latin typeface="+mj-lt"/>
                        </a:rPr>
                        <a:t>45:55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855"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 dirty="0">
                          <a:solidFill>
                            <a:srgbClr val="002060"/>
                          </a:solidFill>
                          <a:latin typeface="+mj-lt"/>
                        </a:rPr>
                        <a:t>Flow </a:t>
                      </a:r>
                      <a:r>
                        <a:rPr sz="2400" b="1" dirty="0" smtClean="0">
                          <a:solidFill>
                            <a:srgbClr val="002060"/>
                          </a:solidFill>
                          <a:latin typeface="+mj-lt"/>
                        </a:rPr>
                        <a:t>rate</a:t>
                      </a:r>
                      <a:endParaRPr sz="2400" b="1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>
                          <a:solidFill>
                            <a:srgbClr val="002060"/>
                          </a:solidFill>
                          <a:latin typeface="+mj-lt"/>
                        </a:rPr>
                        <a:t>1.0 mL/min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 dirty="0">
                          <a:solidFill>
                            <a:srgbClr val="002060"/>
                          </a:solidFill>
                          <a:latin typeface="+mj-lt"/>
                        </a:rPr>
                        <a:t>1.0 mL/min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 dirty="0">
                          <a:solidFill>
                            <a:srgbClr val="002060"/>
                          </a:solidFill>
                          <a:latin typeface="+mj-lt"/>
                        </a:rPr>
                        <a:t>1.0 mL/min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855"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 dirty="0">
                          <a:solidFill>
                            <a:srgbClr val="002060"/>
                          </a:solidFill>
                          <a:latin typeface="+mj-lt"/>
                        </a:rPr>
                        <a:t>Temperature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 dirty="0">
                          <a:solidFill>
                            <a:srgbClr val="002060"/>
                          </a:solidFill>
                          <a:latin typeface="+mj-lt"/>
                        </a:rPr>
                        <a:t>25 °C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 dirty="0">
                          <a:solidFill>
                            <a:srgbClr val="002060"/>
                          </a:solidFill>
                          <a:latin typeface="+mj-lt"/>
                        </a:rPr>
                        <a:t>25 °C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 dirty="0">
                          <a:solidFill>
                            <a:srgbClr val="002060"/>
                          </a:solidFill>
                          <a:latin typeface="+mj-lt"/>
                        </a:rPr>
                        <a:t>25 °C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855"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 dirty="0">
                          <a:solidFill>
                            <a:srgbClr val="002060"/>
                          </a:solidFill>
                          <a:latin typeface="+mj-lt"/>
                        </a:rPr>
                        <a:t>Detection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>
                          <a:solidFill>
                            <a:srgbClr val="002060"/>
                          </a:solidFill>
                          <a:latin typeface="+mj-lt"/>
                        </a:rPr>
                        <a:t>220 / 270 nm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>
                          <a:solidFill>
                            <a:srgbClr val="002060"/>
                          </a:solidFill>
                          <a:latin typeface="+mj-lt"/>
                        </a:rPr>
                        <a:t>220 / 270 nm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 dirty="0">
                          <a:solidFill>
                            <a:srgbClr val="002060"/>
                          </a:solidFill>
                          <a:latin typeface="+mj-lt"/>
                        </a:rPr>
                        <a:t>220 / 270 nm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7595"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 dirty="0">
                          <a:solidFill>
                            <a:srgbClr val="002060"/>
                          </a:solidFill>
                          <a:latin typeface="+mj-lt"/>
                        </a:rPr>
                        <a:t>Injection volume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>
                          <a:solidFill>
                            <a:srgbClr val="002060"/>
                          </a:solidFill>
                          <a:latin typeface="+mj-lt"/>
                        </a:rPr>
                        <a:t>5 µL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>
                          <a:solidFill>
                            <a:srgbClr val="002060"/>
                          </a:solidFill>
                          <a:latin typeface="+mj-lt"/>
                        </a:rPr>
                        <a:t>5 µL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400" b="1" dirty="0">
                          <a:solidFill>
                            <a:srgbClr val="002060"/>
                          </a:solidFill>
                          <a:latin typeface="+mj-lt"/>
                        </a:rPr>
                        <a:t>5 µL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331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8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0446" y="802171"/>
            <a:ext cx="487184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  <a:defRPr sz="2600" b="1">
                <a:solidFill>
                  <a:srgbClr val="1B3758"/>
                </a:solidFill>
                <a:latin typeface="Aptos Display"/>
              </a:defRPr>
            </a:pPr>
            <a:r>
              <a:rPr sz="2400" dirty="0">
                <a:latin typeface="+mj-lt"/>
              </a:rPr>
              <a:t>Experimental Design and LLE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9907031"/>
              </p:ext>
            </p:extLst>
          </p:nvPr>
        </p:nvGraphicFramePr>
        <p:xfrm>
          <a:off x="392445" y="1852321"/>
          <a:ext cx="4760729" cy="3680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2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78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sz="2400" dirty="0">
                          <a:latin typeface="+mj-lt"/>
                        </a:rPr>
                        <a:t>Pesticide</a:t>
                      </a:r>
                    </a:p>
                  </a:txBody>
                  <a:tcPr anchor="ctr">
                    <a:solidFill>
                      <a:srgbClr val="1B375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sz="2400" dirty="0">
                          <a:latin typeface="+mj-lt"/>
                        </a:rPr>
                        <a:t>Fortification levels (mg/L)</a:t>
                      </a:r>
                    </a:p>
                  </a:txBody>
                  <a:tcPr anchor="ctr">
                    <a:solidFill>
                      <a:srgbClr val="1B37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 dirty="0">
                          <a:solidFill>
                            <a:srgbClr val="002060"/>
                          </a:solidFill>
                          <a:latin typeface="+mj-lt"/>
                        </a:rPr>
                        <a:t>2,4-D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 dirty="0">
                          <a:solidFill>
                            <a:srgbClr val="002060"/>
                          </a:solidFill>
                          <a:latin typeface="+mj-lt"/>
                        </a:rPr>
                        <a:t>0.010 · 0.020 · 0.050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 dirty="0">
                          <a:solidFill>
                            <a:srgbClr val="002060"/>
                          </a:solidFill>
                          <a:latin typeface="+mj-lt"/>
                        </a:rPr>
                        <a:t>Atrazine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 dirty="0">
                          <a:solidFill>
                            <a:srgbClr val="002060"/>
                          </a:solidFill>
                          <a:latin typeface="+mj-lt"/>
                        </a:rPr>
                        <a:t>0.005 · 0.010 · 0.025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 dirty="0">
                          <a:solidFill>
                            <a:srgbClr val="002060"/>
                          </a:solidFill>
                          <a:latin typeface="+mj-lt"/>
                        </a:rPr>
                        <a:t>Malathion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 dirty="0">
                          <a:solidFill>
                            <a:srgbClr val="002060"/>
                          </a:solidFill>
                          <a:latin typeface="+mj-lt"/>
                        </a:rPr>
                        <a:t>0.010 · 0.020 · 0.050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>
                          <a:solidFill>
                            <a:srgbClr val="002060"/>
                          </a:solidFill>
                          <a:latin typeface="+mj-lt"/>
                        </a:rPr>
                        <a:t>Fenitrothion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 dirty="0">
                          <a:solidFill>
                            <a:srgbClr val="002060"/>
                          </a:solidFill>
                          <a:latin typeface="+mj-lt"/>
                        </a:rPr>
                        <a:t>0.001 · 0.002 · 0.005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>
                          <a:solidFill>
                            <a:srgbClr val="002060"/>
                          </a:solidFill>
                          <a:latin typeface="+mj-lt"/>
                        </a:rPr>
                        <a:t>Parathion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 dirty="0">
                          <a:solidFill>
                            <a:srgbClr val="002060"/>
                          </a:solidFill>
                          <a:latin typeface="+mj-lt"/>
                        </a:rPr>
                        <a:t>0.005 · 0.010 · 0.025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5524282" y="1057946"/>
            <a:ext cx="5943600" cy="859429"/>
          </a:xfrm>
          <a:prstGeom prst="roundRect">
            <a:avLst/>
          </a:prstGeom>
          <a:solidFill>
            <a:schemeClr val="bg1"/>
          </a:solidFill>
          <a:ln>
            <a:solidFill>
              <a:srgbClr val="DC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12122" y="1099870"/>
            <a:ext cx="3726398" cy="461665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 algn="l">
              <a:defRPr sz="1600" b="1">
                <a:solidFill>
                  <a:srgbClr val="277E87"/>
                </a:solidFill>
                <a:latin typeface="Aptos"/>
              </a:defRPr>
            </a:pPr>
            <a:r>
              <a:rPr sz="2400" dirty="0">
                <a:latin typeface="+mj-lt"/>
              </a:rPr>
              <a:t>Fortified distilled water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5130" y="1440397"/>
            <a:ext cx="34107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250">
                <a:solidFill>
                  <a:srgbClr val="2C3136"/>
                </a:solidFill>
                <a:latin typeface="Aptos"/>
              </a:defRPr>
            </a:pPr>
            <a:r>
              <a:rPr sz="2400" b="1" dirty="0">
                <a:solidFill>
                  <a:srgbClr val="002060"/>
                </a:solidFill>
                <a:latin typeface="+mj-lt"/>
              </a:rPr>
              <a:t>3 levels per pesticide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517751" y="2200545"/>
            <a:ext cx="5943600" cy="777240"/>
          </a:xfrm>
          <a:prstGeom prst="roundRect">
            <a:avLst/>
          </a:prstGeom>
          <a:solidFill>
            <a:schemeClr val="bg1"/>
          </a:solidFill>
          <a:ln>
            <a:solidFill>
              <a:srgbClr val="DC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8711" y="2380118"/>
            <a:ext cx="5541264" cy="461665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 algn="l">
              <a:defRPr sz="1600" b="1">
                <a:solidFill>
                  <a:srgbClr val="277E87"/>
                </a:solidFill>
                <a:latin typeface="Aptos"/>
              </a:defRPr>
            </a:pPr>
            <a:r>
              <a:rPr sz="2400" dirty="0">
                <a:solidFill>
                  <a:srgbClr val="009999"/>
                </a:solidFill>
                <a:latin typeface="+mj-lt"/>
              </a:rPr>
              <a:t>n = 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12122" y="2350469"/>
            <a:ext cx="47078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250">
                <a:solidFill>
                  <a:srgbClr val="2C3136"/>
                </a:solidFill>
                <a:latin typeface="Aptos"/>
              </a:defRPr>
            </a:pPr>
            <a:r>
              <a:rPr sz="2400" b="1" dirty="0">
                <a:solidFill>
                  <a:srgbClr val="002060"/>
                </a:solidFill>
                <a:latin typeface="+mj-lt"/>
              </a:rPr>
              <a:t>Independent samples per level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517751" y="3176452"/>
            <a:ext cx="6018930" cy="882477"/>
            <a:chOff x="5517751" y="3154680"/>
            <a:chExt cx="6018930" cy="882477"/>
          </a:xfrm>
          <a:solidFill>
            <a:schemeClr val="bg1"/>
          </a:solidFill>
        </p:grpSpPr>
        <p:sp>
          <p:nvSpPr>
            <p:cNvPr id="19" name="Rounded Rectangle 18"/>
            <p:cNvSpPr/>
            <p:nvPr/>
          </p:nvSpPr>
          <p:spPr>
            <a:xfrm>
              <a:off x="5517751" y="3154680"/>
              <a:ext cx="5943600" cy="882477"/>
            </a:xfrm>
            <a:prstGeom prst="roundRect">
              <a:avLst/>
            </a:prstGeom>
            <a:grpFill/>
            <a:ln>
              <a:solidFill>
                <a:srgbClr val="DCE5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400">
                <a:latin typeface="+mj-l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42145" y="3373478"/>
              <a:ext cx="5541264" cy="461665"/>
            </a:xfrm>
            <a:prstGeom prst="rect">
              <a:avLst/>
            </a:prstGeom>
            <a:grpFill/>
          </p:spPr>
          <p:txBody>
            <a:bodyPr wrap="square" lIns="27432" rIns="27432">
              <a:spAutoFit/>
            </a:bodyPr>
            <a:lstStyle/>
            <a:p>
              <a:pPr algn="l">
                <a:defRPr sz="1600" b="1">
                  <a:solidFill>
                    <a:srgbClr val="277E87"/>
                  </a:solidFill>
                  <a:latin typeface="Aptos"/>
                </a:defRPr>
              </a:pPr>
              <a:r>
                <a:rPr sz="2400" dirty="0">
                  <a:latin typeface="+mj-lt"/>
                </a:rPr>
                <a:t>LLE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683829" y="3184990"/>
              <a:ext cx="4852852" cy="83099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spcAft>
                  <a:spcPts val="500"/>
                </a:spcAft>
                <a:defRPr sz="1250">
                  <a:solidFill>
                    <a:srgbClr val="2C3136"/>
                  </a:solidFill>
                  <a:latin typeface="Aptos"/>
                </a:defRPr>
              </a:pPr>
              <a:r>
                <a:rPr sz="2400" b="1" dirty="0">
                  <a:solidFill>
                    <a:srgbClr val="002060"/>
                  </a:solidFill>
                  <a:latin typeface="+mj-lt"/>
                </a:rPr>
                <a:t>DCM · </a:t>
              </a:r>
              <a:r>
                <a:rPr lang="en-US" sz="2400" b="1" dirty="0">
                  <a:solidFill>
                    <a:srgbClr val="002060"/>
                  </a:solidFill>
                  <a:latin typeface="+mj-lt"/>
                </a:rPr>
                <a:t>D</a:t>
              </a:r>
              <a:r>
                <a:rPr lang="en-US" sz="2400" b="1" dirty="0" smtClean="0">
                  <a:solidFill>
                    <a:srgbClr val="002060"/>
                  </a:solidFill>
                  <a:latin typeface="+mj-lt"/>
                </a:rPr>
                <a:t>iethyl e</a:t>
              </a:r>
              <a:r>
                <a:rPr sz="2400" b="1" dirty="0" smtClean="0">
                  <a:solidFill>
                    <a:srgbClr val="002060"/>
                  </a:solidFill>
                  <a:latin typeface="+mj-lt"/>
                </a:rPr>
                <a:t>ther </a:t>
              </a:r>
              <a:r>
                <a:rPr sz="2400" b="1" dirty="0">
                  <a:solidFill>
                    <a:srgbClr val="002060"/>
                  </a:solidFill>
                  <a:latin typeface="+mj-lt"/>
                </a:rPr>
                <a:t>· Petroleum </a:t>
              </a:r>
              <a:r>
                <a:rPr sz="2400" b="1" dirty="0" err="1">
                  <a:solidFill>
                    <a:srgbClr val="002060"/>
                  </a:solidFill>
                  <a:latin typeface="+mj-lt"/>
                </a:rPr>
                <a:t>benzine</a:t>
              </a:r>
              <a:r>
                <a:rPr sz="2400" b="1" dirty="0">
                  <a:solidFill>
                    <a:srgbClr val="002060"/>
                  </a:solidFill>
                  <a:latin typeface="+mj-lt"/>
                </a:rPr>
                <a:t> · </a:t>
              </a:r>
              <a:r>
                <a:rPr sz="2400" b="1" i="1" dirty="0" smtClean="0">
                  <a:solidFill>
                    <a:srgbClr val="002060"/>
                  </a:solidFill>
                  <a:latin typeface="+mj-lt"/>
                </a:rPr>
                <a:t>n</a:t>
              </a:r>
              <a:r>
                <a:rPr sz="2400" b="1" dirty="0" smtClean="0">
                  <a:solidFill>
                    <a:srgbClr val="002060"/>
                  </a:solidFill>
                  <a:latin typeface="+mj-lt"/>
                </a:rPr>
                <a:t>-</a:t>
              </a:r>
              <a:r>
                <a:rPr lang="en-US" sz="2400" b="1" dirty="0" smtClean="0">
                  <a:solidFill>
                    <a:srgbClr val="002060"/>
                  </a:solidFill>
                  <a:latin typeface="+mj-lt"/>
                </a:rPr>
                <a:t>h</a:t>
              </a:r>
              <a:r>
                <a:rPr sz="2400" b="1" dirty="0" smtClean="0">
                  <a:solidFill>
                    <a:srgbClr val="002060"/>
                  </a:solidFill>
                  <a:latin typeface="+mj-lt"/>
                </a:rPr>
                <a:t>exane/acetone</a:t>
              </a:r>
              <a:endParaRPr sz="2400" b="1" dirty="0">
                <a:solidFill>
                  <a:srgbClr val="002060"/>
                </a:solidFill>
                <a:latin typeface="+mj-lt"/>
              </a:endParaRPr>
            </a:p>
          </p:txBody>
        </p:sp>
      </p:grpSp>
      <p:sp>
        <p:nvSpPr>
          <p:cNvPr id="22" name="Down Arrow 21"/>
          <p:cNvSpPr/>
          <p:nvPr/>
        </p:nvSpPr>
        <p:spPr>
          <a:xfrm>
            <a:off x="8166463" y="4160800"/>
            <a:ext cx="365760" cy="256032"/>
          </a:xfrm>
          <a:prstGeom prst="downArrow">
            <a:avLst/>
          </a:prstGeom>
          <a:solidFill>
            <a:srgbClr val="DCE5EA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+mj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524282" y="4445045"/>
            <a:ext cx="5943600" cy="908465"/>
            <a:chOff x="5623560" y="4412635"/>
            <a:chExt cx="5943600" cy="908465"/>
          </a:xfrm>
          <a:solidFill>
            <a:schemeClr val="bg1"/>
          </a:solidFill>
        </p:grpSpPr>
        <p:sp>
          <p:nvSpPr>
            <p:cNvPr id="23" name="Rounded Rectangle 22"/>
            <p:cNvSpPr/>
            <p:nvPr/>
          </p:nvSpPr>
          <p:spPr>
            <a:xfrm>
              <a:off x="5623560" y="4412635"/>
              <a:ext cx="5943600" cy="908465"/>
            </a:xfrm>
            <a:prstGeom prst="roundRect">
              <a:avLst/>
            </a:prstGeom>
            <a:grpFill/>
            <a:ln>
              <a:solidFill>
                <a:srgbClr val="DCE5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400">
                <a:latin typeface="+mj-l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759196" y="4676798"/>
              <a:ext cx="2587752" cy="461665"/>
            </a:xfrm>
            <a:prstGeom prst="rect">
              <a:avLst/>
            </a:prstGeom>
            <a:grpFill/>
          </p:spPr>
          <p:txBody>
            <a:bodyPr wrap="square" lIns="27432" rIns="27432">
              <a:spAutoFit/>
            </a:bodyPr>
            <a:lstStyle/>
            <a:p>
              <a:pPr algn="l">
                <a:defRPr sz="1600" b="1">
                  <a:solidFill>
                    <a:srgbClr val="277E87"/>
                  </a:solidFill>
                  <a:latin typeface="Aptos"/>
                </a:defRPr>
              </a:pPr>
              <a:r>
                <a:rPr sz="2400" dirty="0">
                  <a:latin typeface="+mj-lt"/>
                </a:rPr>
                <a:t>Methods I–III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091569" y="4655271"/>
              <a:ext cx="3391118" cy="46166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spcAft>
                  <a:spcPts val="500"/>
                </a:spcAft>
                <a:defRPr sz="1250">
                  <a:solidFill>
                    <a:srgbClr val="2C3136"/>
                  </a:solidFill>
                  <a:latin typeface="Aptos"/>
                </a:defRPr>
              </a:pPr>
              <a:r>
                <a:rPr sz="2400" b="1" dirty="0">
                  <a:solidFill>
                    <a:srgbClr val="002060"/>
                  </a:solidFill>
                  <a:latin typeface="+mj-lt"/>
                </a:rPr>
                <a:t>Same LLE </a:t>
              </a:r>
              <a:r>
                <a:rPr sz="2400" b="1" dirty="0" smtClean="0">
                  <a:solidFill>
                    <a:srgbClr val="002060"/>
                  </a:solidFill>
                  <a:latin typeface="+mj-lt"/>
                </a:rPr>
                <a:t>approach</a:t>
              </a:r>
              <a:endParaRPr sz="2400" b="1" dirty="0">
                <a:solidFill>
                  <a:srgbClr val="002060"/>
                </a:solidFill>
                <a:latin typeface="+mj-lt"/>
              </a:endParaRPr>
            </a:p>
          </p:txBody>
        </p:sp>
      </p:grpSp>
      <p:sp>
        <p:nvSpPr>
          <p:cNvPr id="26" name="Down Arrow 25"/>
          <p:cNvSpPr/>
          <p:nvPr/>
        </p:nvSpPr>
        <p:spPr>
          <a:xfrm>
            <a:off x="8166463" y="5404765"/>
            <a:ext cx="365760" cy="256032"/>
          </a:xfrm>
          <a:prstGeom prst="downArrow">
            <a:avLst/>
          </a:prstGeom>
          <a:solidFill>
            <a:srgbClr val="DCE5EA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+mj-lt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5517751" y="5694479"/>
            <a:ext cx="5943600" cy="897143"/>
          </a:xfrm>
          <a:prstGeom prst="roundRect">
            <a:avLst/>
          </a:prstGeom>
          <a:solidFill>
            <a:schemeClr val="bg1"/>
          </a:solidFill>
          <a:ln>
            <a:solidFill>
              <a:srgbClr val="DC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292557" y="5694479"/>
            <a:ext cx="2091799" cy="461665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 algn="ctr">
              <a:defRPr sz="1600" b="1">
                <a:solidFill>
                  <a:srgbClr val="277E87"/>
                </a:solidFill>
                <a:latin typeface="Aptos"/>
              </a:defRPr>
            </a:pPr>
            <a:r>
              <a:rPr sz="2400" dirty="0">
                <a:latin typeface="+mj-lt"/>
              </a:rPr>
              <a:t>Comparison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20087" y="6108890"/>
            <a:ext cx="55412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250">
                <a:solidFill>
                  <a:srgbClr val="2C3136"/>
                </a:solidFill>
                <a:latin typeface="Aptos"/>
              </a:defRPr>
            </a:pPr>
            <a:r>
              <a:rPr sz="2400" b="1" dirty="0">
                <a:solidFill>
                  <a:srgbClr val="002060"/>
                </a:solidFill>
                <a:latin typeface="+mj-lt"/>
              </a:rPr>
              <a:t>Recovery results and consistency</a:t>
            </a:r>
          </a:p>
        </p:txBody>
      </p:sp>
      <p:sp>
        <p:nvSpPr>
          <p:cNvPr id="31" name="Down Arrow 30"/>
          <p:cNvSpPr/>
          <p:nvPr/>
        </p:nvSpPr>
        <p:spPr>
          <a:xfrm>
            <a:off x="8155578" y="2932595"/>
            <a:ext cx="365760" cy="256032"/>
          </a:xfrm>
          <a:prstGeom prst="downArrow">
            <a:avLst/>
          </a:prstGeom>
          <a:solidFill>
            <a:srgbClr val="DCE5EA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+mj-lt"/>
            </a:endParaRPr>
          </a:p>
        </p:txBody>
      </p:sp>
      <p:sp>
        <p:nvSpPr>
          <p:cNvPr id="32" name="Down Arrow 31"/>
          <p:cNvSpPr/>
          <p:nvPr/>
        </p:nvSpPr>
        <p:spPr>
          <a:xfrm>
            <a:off x="8157755" y="1909586"/>
            <a:ext cx="365760" cy="256032"/>
          </a:xfrm>
          <a:prstGeom prst="downArrow">
            <a:avLst/>
          </a:prstGeom>
          <a:solidFill>
            <a:srgbClr val="DCE5EA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198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8931" y="699008"/>
            <a:ext cx="688284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  <a:defRPr sz="2600" b="1">
                <a:solidFill>
                  <a:srgbClr val="1B3758"/>
                </a:solidFill>
                <a:latin typeface="Aptos Display"/>
              </a:defRPr>
            </a:pPr>
            <a:r>
              <a:rPr sz="2400" dirty="0">
                <a:solidFill>
                  <a:srgbClr val="002060"/>
                </a:solidFill>
                <a:latin typeface="+mj-lt"/>
              </a:rPr>
              <a:t>Chromatographic Separation and Run Time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62822" y="1150229"/>
            <a:ext cx="144783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277E87"/>
                </a:solidFill>
                <a:latin typeface="Aptos"/>
              </a:defRPr>
            </a:pPr>
            <a:r>
              <a:rPr sz="2400" dirty="0">
                <a:latin typeface="+mj-lt"/>
              </a:rPr>
              <a:t>Method 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45226" y="1148341"/>
            <a:ext cx="153279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277E87"/>
                </a:solidFill>
                <a:latin typeface="Aptos"/>
              </a:defRPr>
            </a:pPr>
            <a:r>
              <a:rPr sz="2400" dirty="0">
                <a:latin typeface="+mj-lt"/>
              </a:rPr>
              <a:t>Method II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302809" y="1174993"/>
            <a:ext cx="161775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277E87"/>
                </a:solidFill>
                <a:latin typeface="Aptos"/>
              </a:defRPr>
            </a:pPr>
            <a:r>
              <a:rPr sz="2400" dirty="0">
                <a:latin typeface="+mj-lt"/>
              </a:rPr>
              <a:t>Method III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95502" y="4474798"/>
            <a:ext cx="3154680" cy="1005840"/>
            <a:chOff x="502920" y="3858008"/>
            <a:chExt cx="3154680" cy="1005840"/>
          </a:xfrm>
          <a:solidFill>
            <a:schemeClr val="bg1"/>
          </a:solidFill>
        </p:grpSpPr>
        <p:sp>
          <p:nvSpPr>
            <p:cNvPr id="34" name="Rounded Rectangle 33"/>
            <p:cNvSpPr/>
            <p:nvPr/>
          </p:nvSpPr>
          <p:spPr>
            <a:xfrm>
              <a:off x="502920" y="3858008"/>
              <a:ext cx="3154680" cy="1005840"/>
            </a:xfrm>
            <a:prstGeom prst="roundRect">
              <a:avLst/>
            </a:prstGeom>
            <a:grpFill/>
            <a:ln>
              <a:solidFill>
                <a:srgbClr val="DCE5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400">
                <a:latin typeface="+mj-lt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78112" y="3980180"/>
              <a:ext cx="1356462" cy="46166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l">
                <a:defRPr sz="1400" b="1">
                  <a:solidFill>
                    <a:srgbClr val="277E87"/>
                  </a:solidFill>
                  <a:latin typeface="Aptos"/>
                </a:defRPr>
              </a:pPr>
              <a:r>
                <a:rPr sz="2400" dirty="0" err="1">
                  <a:latin typeface="+mj-lt"/>
                </a:rPr>
                <a:t>Rs</a:t>
              </a:r>
              <a:r>
                <a:rPr sz="2400" dirty="0">
                  <a:latin typeface="+mj-lt"/>
                </a:rPr>
                <a:t> = 1.7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67512" y="4389120"/>
              <a:ext cx="2653290" cy="46166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spcAft>
                  <a:spcPts val="700"/>
                </a:spcAft>
                <a:defRPr sz="1250">
                  <a:solidFill>
                    <a:srgbClr val="2C3136"/>
                  </a:solidFill>
                  <a:latin typeface="Aptos"/>
                </a:defRPr>
              </a:pPr>
              <a:r>
                <a:rPr sz="2400" b="1" dirty="0">
                  <a:solidFill>
                    <a:srgbClr val="002060"/>
                  </a:solidFill>
                  <a:latin typeface="+mj-lt"/>
                </a:rPr>
                <a:t>Run time &lt; 7 min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495805" y="4455649"/>
            <a:ext cx="3154680" cy="1015744"/>
            <a:chOff x="3977639" y="3858008"/>
            <a:chExt cx="3154680" cy="1015744"/>
          </a:xfrm>
          <a:solidFill>
            <a:schemeClr val="bg1"/>
          </a:solidFill>
        </p:grpSpPr>
        <p:sp>
          <p:nvSpPr>
            <p:cNvPr id="37" name="Rounded Rectangle 36"/>
            <p:cNvSpPr/>
            <p:nvPr/>
          </p:nvSpPr>
          <p:spPr>
            <a:xfrm>
              <a:off x="3977639" y="3858008"/>
              <a:ext cx="3154680" cy="1015744"/>
            </a:xfrm>
            <a:prstGeom prst="roundRect">
              <a:avLst/>
            </a:prstGeom>
            <a:grpFill/>
            <a:ln>
              <a:solidFill>
                <a:srgbClr val="DCE5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400">
                <a:latin typeface="+mj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142231" y="4012161"/>
              <a:ext cx="1356462" cy="46166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l">
                <a:defRPr sz="1400" b="1">
                  <a:solidFill>
                    <a:srgbClr val="277E87"/>
                  </a:solidFill>
                  <a:latin typeface="Aptos"/>
                </a:defRPr>
              </a:pPr>
              <a:r>
                <a:rPr sz="2400" dirty="0" err="1">
                  <a:latin typeface="+mj-lt"/>
                </a:rPr>
                <a:t>Rs</a:t>
              </a:r>
              <a:r>
                <a:rPr sz="2400" dirty="0">
                  <a:latin typeface="+mj-lt"/>
                </a:rPr>
                <a:t> = 2.1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142231" y="4389120"/>
              <a:ext cx="2824812" cy="46166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spcAft>
                  <a:spcPts val="700"/>
                </a:spcAft>
                <a:defRPr sz="1250">
                  <a:solidFill>
                    <a:srgbClr val="2C3136"/>
                  </a:solidFill>
                  <a:latin typeface="Aptos"/>
                </a:defRPr>
              </a:pPr>
              <a:r>
                <a:rPr sz="2400" b="1">
                  <a:solidFill>
                    <a:srgbClr val="002060"/>
                  </a:solidFill>
                  <a:latin typeface="+mj-lt"/>
                </a:rPr>
                <a:t>Run time &lt; 10 min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8537622" y="4426588"/>
            <a:ext cx="3154680" cy="1015744"/>
            <a:chOff x="7452360" y="3858008"/>
            <a:chExt cx="3154680" cy="1015744"/>
          </a:xfrm>
          <a:solidFill>
            <a:schemeClr val="bg1"/>
          </a:solidFill>
        </p:grpSpPr>
        <p:sp>
          <p:nvSpPr>
            <p:cNvPr id="40" name="Rounded Rectangle 39"/>
            <p:cNvSpPr/>
            <p:nvPr/>
          </p:nvSpPr>
          <p:spPr>
            <a:xfrm>
              <a:off x="7452360" y="3858008"/>
              <a:ext cx="3154680" cy="1015744"/>
            </a:xfrm>
            <a:prstGeom prst="roundRect">
              <a:avLst/>
            </a:prstGeom>
            <a:grpFill/>
            <a:ln>
              <a:solidFill>
                <a:srgbClr val="DCE5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400">
                <a:latin typeface="+mj-lt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608083" y="4003346"/>
              <a:ext cx="1356462" cy="46166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l">
                <a:defRPr sz="1400" b="1">
                  <a:solidFill>
                    <a:srgbClr val="277E87"/>
                  </a:solidFill>
                  <a:latin typeface="Aptos"/>
                </a:defRPr>
              </a:pPr>
              <a:r>
                <a:rPr sz="2400" dirty="0" err="1">
                  <a:latin typeface="+mj-lt"/>
                </a:rPr>
                <a:t>Rs</a:t>
              </a:r>
              <a:r>
                <a:rPr sz="2400" dirty="0">
                  <a:latin typeface="+mj-lt"/>
                </a:rPr>
                <a:t> = 1.5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616952" y="4389120"/>
              <a:ext cx="2653290" cy="46166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spcAft>
                  <a:spcPts val="700"/>
                </a:spcAft>
                <a:defRPr sz="1250">
                  <a:solidFill>
                    <a:srgbClr val="2C3136"/>
                  </a:solidFill>
                  <a:latin typeface="Aptos"/>
                </a:defRPr>
              </a:pPr>
              <a:r>
                <a:rPr sz="2400" b="1">
                  <a:solidFill>
                    <a:srgbClr val="002060"/>
                  </a:solidFill>
                  <a:latin typeface="+mj-lt"/>
                </a:rPr>
                <a:t>Run time &lt; 4 min</a:t>
              </a: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3238859" y="5771538"/>
            <a:ext cx="546335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1B3758"/>
                </a:solidFill>
                <a:latin typeface="Aptos"/>
              </a:defRPr>
            </a:pPr>
            <a:r>
              <a:rPr sz="2400" dirty="0">
                <a:solidFill>
                  <a:srgbClr val="002060"/>
                </a:solidFill>
                <a:latin typeface="+mj-lt"/>
              </a:rPr>
              <a:t>Critical pair: Malathion–</a:t>
            </a:r>
            <a:r>
              <a:rPr sz="2400" dirty="0" err="1">
                <a:solidFill>
                  <a:srgbClr val="002060"/>
                </a:solidFill>
                <a:latin typeface="+mj-lt"/>
              </a:rPr>
              <a:t>Fenitrothion</a:t>
            </a:r>
            <a:endParaRPr sz="2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14297" y="6276270"/>
            <a:ext cx="119120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277E87"/>
                </a:solidFill>
                <a:latin typeface="Aptos"/>
              </a:defRPr>
            </a:pPr>
            <a:r>
              <a:rPr sz="2400" dirty="0">
                <a:latin typeface="+mj-lt"/>
              </a:rPr>
              <a:t>Method II → </a:t>
            </a:r>
            <a:r>
              <a:rPr sz="2400" dirty="0" smtClean="0">
                <a:latin typeface="+mj-lt"/>
              </a:rPr>
              <a:t>highe</a:t>
            </a:r>
            <a:r>
              <a:rPr lang="en-US" sz="2400" dirty="0" smtClean="0">
                <a:latin typeface="+mj-lt"/>
              </a:rPr>
              <a:t>st</a:t>
            </a:r>
            <a:r>
              <a:rPr sz="2400" dirty="0" smtClean="0">
                <a:latin typeface="+mj-lt"/>
              </a:rPr>
              <a:t> </a:t>
            </a:r>
            <a:r>
              <a:rPr sz="2400" dirty="0">
                <a:latin typeface="+mj-lt"/>
              </a:rPr>
              <a:t>resolution </a:t>
            </a:r>
            <a:r>
              <a:rPr sz="2400" dirty="0" smtClean="0">
                <a:latin typeface="+mj-lt"/>
              </a:rPr>
              <a:t>| Method </a:t>
            </a:r>
            <a:r>
              <a:rPr sz="2400" dirty="0">
                <a:latin typeface="+mj-lt"/>
              </a:rPr>
              <a:t>III → shortest chromatographic run time</a:t>
            </a:r>
          </a:p>
        </p:txBody>
      </p:sp>
      <p:pic>
        <p:nvPicPr>
          <p:cNvPr id="47" name="Picture 23" descr="sl 10 a optimal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4" y="1642318"/>
            <a:ext cx="3682538" cy="2624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33" descr="sl 23 a rp 250 optimal 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316" y="1642319"/>
            <a:ext cx="4131558" cy="262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21" descr="sl 35 a optimal a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460" y="1642319"/>
            <a:ext cx="3968268" cy="262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5321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4246" y="690479"/>
            <a:ext cx="395332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  <a:defRPr sz="2600" b="1">
                <a:solidFill>
                  <a:srgbClr val="1B3758"/>
                </a:solidFill>
                <a:latin typeface="Aptos Display"/>
              </a:defRPr>
            </a:pPr>
            <a:r>
              <a:rPr sz="2400" dirty="0">
                <a:solidFill>
                  <a:srgbClr val="002060"/>
                </a:solidFill>
                <a:latin typeface="+mj-lt"/>
              </a:rPr>
              <a:t>Analytical Performance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90866" y="1234439"/>
            <a:ext cx="3836997" cy="2255572"/>
            <a:chOff x="121006" y="1234439"/>
            <a:chExt cx="3836997" cy="2255572"/>
          </a:xfrm>
          <a:solidFill>
            <a:schemeClr val="bg1"/>
          </a:solidFill>
        </p:grpSpPr>
        <p:sp>
          <p:nvSpPr>
            <p:cNvPr id="5" name="Rounded Rectangle 4"/>
            <p:cNvSpPr/>
            <p:nvPr/>
          </p:nvSpPr>
          <p:spPr>
            <a:xfrm>
              <a:off x="121006" y="1234439"/>
              <a:ext cx="3628034" cy="2255572"/>
            </a:xfrm>
            <a:prstGeom prst="roundRect">
              <a:avLst/>
            </a:prstGeom>
            <a:grpFill/>
            <a:ln>
              <a:solidFill>
                <a:srgbClr val="DCE5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400">
                <a:latin typeface="+mj-lt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93797" y="1298392"/>
              <a:ext cx="1453461" cy="461665"/>
            </a:xfrm>
            <a:prstGeom prst="rect">
              <a:avLst/>
            </a:prstGeom>
            <a:grpFill/>
          </p:spPr>
          <p:txBody>
            <a:bodyPr wrap="square" lIns="27432" rIns="27432">
              <a:spAutoFit/>
            </a:bodyPr>
            <a:lstStyle/>
            <a:p>
              <a:pPr algn="l">
                <a:defRPr sz="1600" b="1">
                  <a:solidFill>
                    <a:srgbClr val="277E87"/>
                  </a:solidFill>
                  <a:latin typeface="Aptos"/>
                </a:defRPr>
              </a:pPr>
              <a:r>
                <a:rPr sz="2400" dirty="0">
                  <a:latin typeface="+mj-lt"/>
                </a:rPr>
                <a:t>Linearity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56031" y="1856232"/>
              <a:ext cx="3701972" cy="132856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spcAft>
                  <a:spcPts val="500"/>
                </a:spcAft>
                <a:defRPr sz="1400">
                  <a:solidFill>
                    <a:srgbClr val="2C3136"/>
                  </a:solidFill>
                  <a:latin typeface="Aptos"/>
                </a:defRPr>
              </a:pPr>
              <a:r>
                <a:rPr sz="2400" b="1" dirty="0">
                  <a:solidFill>
                    <a:srgbClr val="002060"/>
                  </a:solidFill>
                  <a:latin typeface="+mj-lt"/>
                </a:rPr>
                <a:t>Method I: </a:t>
              </a:r>
              <a:r>
                <a:rPr sz="2400" b="1" i="1" dirty="0">
                  <a:solidFill>
                    <a:srgbClr val="002060"/>
                  </a:solidFill>
                  <a:latin typeface="+mj-lt"/>
                </a:rPr>
                <a:t>R</a:t>
              </a:r>
              <a:r>
                <a:rPr sz="2400" b="1" dirty="0">
                  <a:solidFill>
                    <a:srgbClr val="002060"/>
                  </a:solidFill>
                  <a:latin typeface="+mj-lt"/>
                </a:rPr>
                <a:t>² ≥ 0.9990</a:t>
              </a:r>
            </a:p>
            <a:p>
              <a:pPr>
                <a:spcAft>
                  <a:spcPts val="500"/>
                </a:spcAft>
                <a:defRPr sz="1400">
                  <a:solidFill>
                    <a:srgbClr val="2C3136"/>
                  </a:solidFill>
                  <a:latin typeface="Aptos"/>
                </a:defRPr>
              </a:pPr>
              <a:r>
                <a:rPr sz="2400" b="1" dirty="0">
                  <a:solidFill>
                    <a:srgbClr val="002060"/>
                  </a:solidFill>
                  <a:latin typeface="+mj-lt"/>
                </a:rPr>
                <a:t>Method II: </a:t>
              </a:r>
              <a:r>
                <a:rPr sz="2400" b="1" i="1" dirty="0">
                  <a:solidFill>
                    <a:srgbClr val="002060"/>
                  </a:solidFill>
                  <a:latin typeface="+mj-lt"/>
                </a:rPr>
                <a:t>R</a:t>
              </a:r>
              <a:r>
                <a:rPr sz="2400" b="1" dirty="0">
                  <a:solidFill>
                    <a:srgbClr val="002060"/>
                  </a:solidFill>
                  <a:latin typeface="+mj-lt"/>
                </a:rPr>
                <a:t>² ≥ 0.9999</a:t>
              </a:r>
            </a:p>
            <a:p>
              <a:pPr>
                <a:spcAft>
                  <a:spcPts val="500"/>
                </a:spcAft>
                <a:defRPr sz="1400">
                  <a:solidFill>
                    <a:srgbClr val="2C3136"/>
                  </a:solidFill>
                  <a:latin typeface="Aptos"/>
                </a:defRPr>
              </a:pPr>
              <a:r>
                <a:rPr sz="2400" b="1" dirty="0">
                  <a:solidFill>
                    <a:srgbClr val="002060"/>
                  </a:solidFill>
                  <a:latin typeface="+mj-lt"/>
                </a:rPr>
                <a:t>Method III: </a:t>
              </a:r>
              <a:r>
                <a:rPr sz="2400" b="1" i="1" dirty="0">
                  <a:solidFill>
                    <a:srgbClr val="002060"/>
                  </a:solidFill>
                  <a:latin typeface="+mj-lt"/>
                </a:rPr>
                <a:t>R</a:t>
              </a:r>
              <a:r>
                <a:rPr sz="2400" b="1" dirty="0">
                  <a:solidFill>
                    <a:srgbClr val="002060"/>
                  </a:solidFill>
                  <a:latin typeface="+mj-lt"/>
                </a:rPr>
                <a:t>² ≥ 0.9992</a:t>
              </a:r>
            </a:p>
          </p:txBody>
        </p:sp>
      </p:grpSp>
      <p:sp>
        <p:nvSpPr>
          <p:cNvPr id="9" name="Rounded Rectangle 8"/>
          <p:cNvSpPr/>
          <p:nvPr/>
        </p:nvSpPr>
        <p:spPr>
          <a:xfrm>
            <a:off x="4127863" y="1234439"/>
            <a:ext cx="3132908" cy="2255573"/>
          </a:xfrm>
          <a:prstGeom prst="roundRect">
            <a:avLst/>
          </a:prstGeom>
          <a:solidFill>
            <a:schemeClr val="bg1"/>
          </a:solidFill>
          <a:ln>
            <a:solidFill>
              <a:srgbClr val="DC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55032" y="1347449"/>
            <a:ext cx="1827879" cy="461665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 algn="l">
              <a:defRPr sz="1600" b="1">
                <a:solidFill>
                  <a:srgbClr val="277E87"/>
                </a:solidFill>
                <a:latin typeface="Aptos"/>
              </a:defRPr>
            </a:pPr>
            <a:r>
              <a:rPr sz="2400" dirty="0">
                <a:latin typeface="+mj-lt"/>
              </a:rPr>
              <a:t>Precision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05724" y="1930325"/>
            <a:ext cx="2177187" cy="1264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2C3136"/>
                </a:solidFill>
                <a:latin typeface="Aptos"/>
              </a:defRPr>
            </a:pPr>
            <a:r>
              <a:rPr sz="2400" b="1" dirty="0" smtClean="0">
                <a:solidFill>
                  <a:srgbClr val="002060"/>
                </a:solidFill>
                <a:latin typeface="+mj-lt"/>
              </a:rPr>
              <a:t>RSD </a:t>
            </a:r>
            <a:r>
              <a:rPr sz="2400" b="1" dirty="0">
                <a:solidFill>
                  <a:srgbClr val="002060"/>
                </a:solidFill>
                <a:latin typeface="+mj-lt"/>
              </a:rPr>
              <a:t>≤ 1.8%</a:t>
            </a:r>
          </a:p>
          <a:p>
            <a:pPr>
              <a:spcAft>
                <a:spcPts val="500"/>
              </a:spcAft>
              <a:defRPr sz="1400">
                <a:solidFill>
                  <a:srgbClr val="2C3136"/>
                </a:solidFill>
                <a:latin typeface="Aptos"/>
              </a:defRPr>
            </a:pPr>
            <a:r>
              <a:rPr sz="2400" b="1" dirty="0">
                <a:solidFill>
                  <a:srgbClr val="002060"/>
                </a:solidFill>
                <a:latin typeface="+mj-lt"/>
              </a:rPr>
              <a:t>Satisfactory </a:t>
            </a:r>
            <a:r>
              <a:rPr sz="2400" b="1" dirty="0" smtClean="0">
                <a:solidFill>
                  <a:srgbClr val="002060"/>
                </a:solidFill>
                <a:latin typeface="+mj-lt"/>
              </a:rPr>
              <a:t>precision</a:t>
            </a:r>
            <a:endParaRPr sz="24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469734" y="1230135"/>
            <a:ext cx="4160520" cy="2255573"/>
          </a:xfrm>
          <a:prstGeom prst="roundRect">
            <a:avLst/>
          </a:prstGeom>
          <a:solidFill>
            <a:schemeClr val="bg1"/>
          </a:solidFill>
          <a:ln>
            <a:solidFill>
              <a:srgbClr val="DC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26232" y="1298391"/>
            <a:ext cx="1847524" cy="461665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 algn="l">
              <a:defRPr sz="1600" b="1">
                <a:solidFill>
                  <a:srgbClr val="277E87"/>
                </a:solidFill>
                <a:latin typeface="Aptos"/>
              </a:defRPr>
            </a:pPr>
            <a:r>
              <a:rPr sz="2400" dirty="0">
                <a:latin typeface="+mj-lt"/>
              </a:rPr>
              <a:t>Sensitivity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78697" y="1805369"/>
            <a:ext cx="3983011" cy="1633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2C3136"/>
                </a:solidFill>
                <a:latin typeface="Aptos"/>
              </a:defRPr>
            </a:pPr>
            <a:r>
              <a:rPr sz="2400" b="1" dirty="0">
                <a:solidFill>
                  <a:srgbClr val="002060"/>
                </a:solidFill>
                <a:latin typeface="+mj-lt"/>
              </a:rPr>
              <a:t>LOD and LOQ determined for all </a:t>
            </a:r>
            <a:r>
              <a:rPr sz="2400" b="1" dirty="0" err="1">
                <a:solidFill>
                  <a:srgbClr val="002060"/>
                </a:solidFill>
                <a:latin typeface="+mj-lt"/>
              </a:rPr>
              <a:t>analytes</a:t>
            </a:r>
            <a:endParaRPr sz="2400" b="1" dirty="0">
              <a:solidFill>
                <a:srgbClr val="002060"/>
              </a:solidFill>
              <a:latin typeface="+mj-lt"/>
            </a:endParaRPr>
          </a:p>
          <a:p>
            <a:pPr>
              <a:spcAft>
                <a:spcPts val="500"/>
              </a:spcAft>
              <a:defRPr sz="1400">
                <a:solidFill>
                  <a:srgbClr val="2C3136"/>
                </a:solidFill>
                <a:latin typeface="Aptos"/>
              </a:defRPr>
            </a:pPr>
            <a:r>
              <a:rPr sz="2400" b="1" dirty="0">
                <a:solidFill>
                  <a:srgbClr val="002060"/>
                </a:solidFill>
                <a:latin typeface="+mj-lt"/>
              </a:rPr>
              <a:t>No systematic sensitivity loss with Method III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084895"/>
              </p:ext>
            </p:extLst>
          </p:nvPr>
        </p:nvGraphicFramePr>
        <p:xfrm>
          <a:off x="123161" y="3806594"/>
          <a:ext cx="9993446" cy="2664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03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1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71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58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1439">
                <a:tc>
                  <a:txBody>
                    <a:bodyPr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sz="2400" dirty="0" err="1">
                          <a:solidFill>
                            <a:schemeClr val="bg1"/>
                          </a:solidFill>
                          <a:latin typeface="+mj-lt"/>
                        </a:rPr>
                        <a:t>Analyte</a:t>
                      </a:r>
                      <a:endParaRPr sz="24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rgbClr val="1B375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sz="2400" dirty="0">
                          <a:solidFill>
                            <a:schemeClr val="bg1"/>
                          </a:solidFill>
                          <a:latin typeface="+mj-lt"/>
                        </a:rPr>
                        <a:t>M </a:t>
                      </a:r>
                      <a:r>
                        <a:rPr sz="2400" dirty="0" smtClean="0">
                          <a:solidFill>
                            <a:schemeClr val="bg1"/>
                          </a:solidFill>
                          <a:latin typeface="+mj-lt"/>
                        </a:rPr>
                        <a:t>I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+mj-lt"/>
                        </a:rPr>
                        <a:t> (</a:t>
                      </a:r>
                      <a:r>
                        <a:rPr lang="en-US" sz="2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LOD / LOQ) </a:t>
                      </a:r>
                      <a:endParaRPr sz="24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rgbClr val="1B375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sz="2400" dirty="0">
                          <a:solidFill>
                            <a:schemeClr val="bg1"/>
                          </a:solidFill>
                          <a:latin typeface="+mj-lt"/>
                        </a:rPr>
                        <a:t>M </a:t>
                      </a:r>
                      <a:r>
                        <a:rPr sz="2400" dirty="0" smtClean="0">
                          <a:solidFill>
                            <a:schemeClr val="bg1"/>
                          </a:solidFill>
                          <a:latin typeface="+mj-lt"/>
                        </a:rPr>
                        <a:t>II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2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(LOD / LOQ) </a:t>
                      </a:r>
                      <a:endParaRPr sz="24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rgbClr val="1B375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sz="2400" dirty="0">
                          <a:solidFill>
                            <a:schemeClr val="bg1"/>
                          </a:solidFill>
                          <a:latin typeface="+mj-lt"/>
                        </a:rPr>
                        <a:t>M </a:t>
                      </a:r>
                      <a:r>
                        <a:rPr sz="2400" dirty="0" smtClean="0">
                          <a:solidFill>
                            <a:schemeClr val="bg1"/>
                          </a:solidFill>
                          <a:latin typeface="+mj-lt"/>
                        </a:rPr>
                        <a:t>III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2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(LOD / LOQ) </a:t>
                      </a:r>
                      <a:endParaRPr sz="24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rgbClr val="1B37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39"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 dirty="0">
                          <a:solidFill>
                            <a:srgbClr val="002060"/>
                          </a:solidFill>
                          <a:latin typeface="+mj-lt"/>
                        </a:rPr>
                        <a:t>2,4-D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 dirty="0">
                          <a:solidFill>
                            <a:srgbClr val="002060"/>
                          </a:solidFill>
                          <a:latin typeface="+mj-lt"/>
                        </a:rPr>
                        <a:t>0.314 / 0.953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 dirty="0">
                          <a:solidFill>
                            <a:srgbClr val="002060"/>
                          </a:solidFill>
                          <a:latin typeface="+mj-lt"/>
                        </a:rPr>
                        <a:t>0.251 / 0.760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 dirty="0">
                          <a:solidFill>
                            <a:srgbClr val="002060"/>
                          </a:solidFill>
                          <a:latin typeface="+mj-lt"/>
                        </a:rPr>
                        <a:t>0.112 / 0.338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439"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>
                          <a:solidFill>
                            <a:srgbClr val="002060"/>
                          </a:solidFill>
                          <a:latin typeface="+mj-lt"/>
                        </a:rPr>
                        <a:t>Atrazine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 dirty="0">
                          <a:solidFill>
                            <a:srgbClr val="002060"/>
                          </a:solidFill>
                          <a:latin typeface="+mj-lt"/>
                        </a:rPr>
                        <a:t>0.032 / 0.096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 dirty="0">
                          <a:solidFill>
                            <a:srgbClr val="002060"/>
                          </a:solidFill>
                          <a:latin typeface="+mj-lt"/>
                        </a:rPr>
                        <a:t>0.025 / 0.077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>
                          <a:solidFill>
                            <a:srgbClr val="002060"/>
                          </a:solidFill>
                          <a:latin typeface="+mj-lt"/>
                        </a:rPr>
                        <a:t>0.028 / 0.086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439"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>
                          <a:solidFill>
                            <a:srgbClr val="002060"/>
                          </a:solidFill>
                          <a:latin typeface="+mj-lt"/>
                        </a:rPr>
                        <a:t>Malathion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>
                          <a:solidFill>
                            <a:srgbClr val="002060"/>
                          </a:solidFill>
                          <a:latin typeface="+mj-lt"/>
                        </a:rPr>
                        <a:t>0.357 / 1.083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 dirty="0">
                          <a:solidFill>
                            <a:srgbClr val="002060"/>
                          </a:solidFill>
                          <a:latin typeface="+mj-lt"/>
                        </a:rPr>
                        <a:t>0.457 / 1.385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 dirty="0">
                          <a:solidFill>
                            <a:srgbClr val="002060"/>
                          </a:solidFill>
                          <a:latin typeface="+mj-lt"/>
                        </a:rPr>
                        <a:t>0.326 / 0.986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439"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>
                          <a:solidFill>
                            <a:srgbClr val="002060"/>
                          </a:solidFill>
                          <a:latin typeface="+mj-lt"/>
                        </a:rPr>
                        <a:t>Fenitrothion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>
                          <a:solidFill>
                            <a:srgbClr val="002060"/>
                          </a:solidFill>
                          <a:latin typeface="+mj-lt"/>
                        </a:rPr>
                        <a:t>0.227 / 0.689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 dirty="0">
                          <a:solidFill>
                            <a:srgbClr val="002060"/>
                          </a:solidFill>
                          <a:latin typeface="+mj-lt"/>
                        </a:rPr>
                        <a:t>0.293 / 0.888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 dirty="0">
                          <a:solidFill>
                            <a:srgbClr val="002060"/>
                          </a:solidFill>
                          <a:latin typeface="+mj-lt"/>
                        </a:rPr>
                        <a:t>0.280 / 0.847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439"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>
                          <a:solidFill>
                            <a:srgbClr val="002060"/>
                          </a:solidFill>
                          <a:latin typeface="+mj-lt"/>
                        </a:rPr>
                        <a:t>Parathion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 dirty="0">
                          <a:solidFill>
                            <a:srgbClr val="002060"/>
                          </a:solidFill>
                          <a:latin typeface="+mj-lt"/>
                        </a:rPr>
                        <a:t>0.347 / 1.052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 dirty="0">
                          <a:solidFill>
                            <a:srgbClr val="002060"/>
                          </a:solidFill>
                          <a:latin typeface="+mj-lt"/>
                        </a:rPr>
                        <a:t>0.411 / 1.245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C3136"/>
                          </a:solidFill>
                          <a:latin typeface="Aptos"/>
                        </a:defRPr>
                      </a:pPr>
                      <a:r>
                        <a:rPr sz="2200" dirty="0">
                          <a:solidFill>
                            <a:srgbClr val="002060"/>
                          </a:solidFill>
                          <a:latin typeface="+mj-lt"/>
                        </a:rPr>
                        <a:t>0.304 / 0.921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0116607" y="4107501"/>
            <a:ext cx="2007748" cy="1785104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 algn="ctr">
              <a:defRPr sz="1000" b="0">
                <a:solidFill>
                  <a:srgbClr val="5F676E"/>
                </a:solidFill>
                <a:latin typeface="Aptos"/>
              </a:defRPr>
            </a:pPr>
            <a:r>
              <a:rPr sz="2200" b="1" dirty="0">
                <a:solidFill>
                  <a:srgbClr val="002060"/>
                </a:solidFill>
                <a:latin typeface="+mj-lt"/>
              </a:rPr>
              <a:t>LOD / LOQ expressed as injected </a:t>
            </a:r>
            <a:r>
              <a:rPr sz="2200" b="1" dirty="0" err="1">
                <a:solidFill>
                  <a:srgbClr val="002060"/>
                </a:solidFill>
                <a:latin typeface="+mj-lt"/>
              </a:rPr>
              <a:t>analyte</a:t>
            </a:r>
            <a:r>
              <a:rPr sz="2200" b="1" dirty="0">
                <a:solidFill>
                  <a:srgbClr val="002060"/>
                </a:solidFill>
                <a:latin typeface="+mj-lt"/>
              </a:rPr>
              <a:t> mass (ng</a:t>
            </a:r>
            <a:r>
              <a:rPr sz="2200" b="1" dirty="0" smtClean="0">
                <a:solidFill>
                  <a:srgbClr val="002060"/>
                </a:solidFill>
                <a:latin typeface="+mj-lt"/>
              </a:rPr>
              <a:t>)</a:t>
            </a:r>
            <a:endParaRPr sz="22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9309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2283" y="393596"/>
            <a:ext cx="6593472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  <a:defRPr sz="2600" b="1">
                <a:solidFill>
                  <a:srgbClr val="1B3758"/>
                </a:solidFill>
                <a:latin typeface="Aptos Display"/>
              </a:defRPr>
            </a:pPr>
            <a:r>
              <a:rPr sz="22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Recovery Patterns across the Three Methods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23431" y="775620"/>
            <a:ext cx="8425705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F676E"/>
                </a:solidFill>
                <a:latin typeface="Aptos"/>
              </a:defRPr>
            </a:pPr>
            <a:r>
              <a:rPr sz="2100" b="1" dirty="0">
                <a:solidFill>
                  <a:srgbClr val="002060"/>
                </a:solidFill>
                <a:latin typeface="+mj-lt"/>
              </a:rPr>
              <a:t>Mean recovery values across the investigated fortification </a:t>
            </a:r>
            <a:r>
              <a:rPr sz="2100" b="1" dirty="0" smtClean="0">
                <a:solidFill>
                  <a:srgbClr val="002060"/>
                </a:solidFill>
                <a:latin typeface="+mj-lt"/>
              </a:rPr>
              <a:t>levels</a:t>
            </a:r>
            <a:endParaRPr sz="21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9" name="Picture 8" descr="slide9_char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904" y="1191118"/>
            <a:ext cx="10563470" cy="474912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90241" y="5979382"/>
            <a:ext cx="1182079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>
                <a:solidFill>
                  <a:srgbClr val="002060"/>
                </a:solidFill>
              </a:rPr>
              <a:t>It is evident </a:t>
            </a:r>
            <a:r>
              <a:rPr lang="en-US" sz="2200" b="1" dirty="0">
                <a:solidFill>
                  <a:srgbClr val="002060"/>
                </a:solidFill>
              </a:rPr>
              <a:t>that the overall evaluation of extraction performance was generally consistent across the three RP-HPLC methods.</a:t>
            </a:r>
          </a:p>
        </p:txBody>
      </p:sp>
      <p:sp>
        <p:nvSpPr>
          <p:cNvPr id="10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83" y="-36031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</p:spTree>
    <p:extLst>
      <p:ext uri="{BB962C8B-B14F-4D97-AF65-F5344CB8AC3E}">
        <p14:creationId xmlns:p14="http://schemas.microsoft.com/office/powerpoint/2010/main" val="386818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0506" y="685557"/>
            <a:ext cx="521809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  <a:defRPr sz="2600" b="1">
                <a:solidFill>
                  <a:srgbClr val="1B3758"/>
                </a:solidFill>
                <a:latin typeface="Aptos Display"/>
              </a:defRPr>
            </a:pPr>
            <a:r>
              <a:rPr sz="2400" dirty="0">
                <a:solidFill>
                  <a:srgbClr val="009999"/>
                </a:solidFill>
                <a:latin typeface="+mj-lt"/>
              </a:rPr>
              <a:t>Correlation of Recovery Results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0506" y="1089598"/>
            <a:ext cx="1003672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F676E"/>
                </a:solidFill>
                <a:latin typeface="Aptos"/>
              </a:defRPr>
            </a:pPr>
            <a:r>
              <a:rPr sz="2400" b="1" dirty="0">
                <a:solidFill>
                  <a:srgbClr val="002060"/>
                </a:solidFill>
                <a:latin typeface="+mj-lt"/>
              </a:rPr>
              <a:t>Pairwise comparison of 20 mean pesticide–solvent recovery values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0506" y="5915297"/>
            <a:ext cx="11481380" cy="830997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  <a:defRPr sz="1700" b="1">
                <a:solidFill>
                  <a:srgbClr val="277E87"/>
                </a:solidFill>
                <a:latin typeface="Aptos"/>
              </a:defRPr>
            </a:pPr>
            <a:r>
              <a:rPr sz="2400" dirty="0">
                <a:solidFill>
                  <a:srgbClr val="002060"/>
                </a:solidFill>
                <a:latin typeface="+mj-lt"/>
              </a:rPr>
              <a:t>Strong correlations indicate consistent recovery patterns across the </a:t>
            </a:r>
            <a:r>
              <a:rPr sz="2400" dirty="0" smtClean="0">
                <a:solidFill>
                  <a:srgbClr val="002060"/>
                </a:solidFill>
                <a:latin typeface="+mj-lt"/>
              </a:rPr>
              <a:t>three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 RP-HPLC</a:t>
            </a:r>
            <a:r>
              <a:rPr sz="2400" dirty="0" smtClean="0">
                <a:solidFill>
                  <a:srgbClr val="002060"/>
                </a:solidFill>
                <a:latin typeface="+mj-lt"/>
              </a:rPr>
              <a:t> methods</a:t>
            </a:r>
            <a:r>
              <a:rPr sz="2400" dirty="0">
                <a:solidFill>
                  <a:srgbClr val="002060"/>
                </a:solidFill>
                <a:latin typeface="+mj-lt"/>
              </a:rPr>
              <a:t>.</a:t>
            </a:r>
          </a:p>
        </p:txBody>
      </p:sp>
      <p:pic>
        <p:nvPicPr>
          <p:cNvPr id="9" name="Picture 8" descr="slide10_char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06" y="1671868"/>
            <a:ext cx="11559689" cy="424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54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>
            <a:alpha val="5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1128" y="820784"/>
            <a:ext cx="11549743" cy="891754"/>
          </a:xfrm>
          <a:prstGeom prst="roundRect">
            <a:avLst/>
          </a:prstGeom>
          <a:solidFill>
            <a:schemeClr val="bg1"/>
          </a:solidFill>
          <a:ln>
            <a:solidFill>
              <a:srgbClr val="DC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spcAft>
                <a:spcPts val="500"/>
              </a:spcAft>
              <a:buFont typeface="Arial" panose="020B0604020202020204" pitchFamily="34" charset="0"/>
              <a:buChar char="•"/>
              <a:defRPr sz="1400">
                <a:solidFill>
                  <a:srgbClr val="2C3136"/>
                </a:solidFill>
                <a:latin typeface="Aptos"/>
              </a:defRPr>
            </a:pPr>
            <a:r>
              <a:rPr lang="en-US" sz="2400" b="1" dirty="0">
                <a:solidFill>
                  <a:srgbClr val="002060"/>
                </a:solidFill>
                <a:latin typeface="+mj-lt"/>
              </a:rPr>
              <a:t>All three RP-HPLC methods provided satisfactory </a:t>
            </a:r>
            <a:r>
              <a:rPr lang="en-US" sz="2400" b="1" dirty="0" smtClean="0">
                <a:solidFill>
                  <a:srgbClr val="002060"/>
                </a:solidFill>
                <a:latin typeface="+mj-lt"/>
              </a:rPr>
              <a:t>chromatographic separation </a:t>
            </a:r>
            <a:r>
              <a:rPr lang="en-US" sz="2400" b="1" dirty="0">
                <a:solidFill>
                  <a:srgbClr val="002060"/>
                </a:solidFill>
                <a:latin typeface="+mj-lt"/>
              </a:rPr>
              <a:t>of the five investigated pesticides.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21127" y="1790043"/>
            <a:ext cx="11549743" cy="814688"/>
          </a:xfrm>
          <a:prstGeom prst="roundRect">
            <a:avLst/>
          </a:prstGeom>
          <a:solidFill>
            <a:schemeClr val="bg1"/>
          </a:solidFill>
          <a:ln>
            <a:solidFill>
              <a:srgbClr val="DC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spcAft>
                <a:spcPts val="500"/>
              </a:spcAft>
              <a:buFont typeface="Arial" panose="020B0604020202020204" pitchFamily="34" charset="0"/>
              <a:buChar char="•"/>
              <a:defRPr sz="1400">
                <a:solidFill>
                  <a:srgbClr val="2C3136"/>
                </a:solidFill>
                <a:latin typeface="Aptos"/>
              </a:defRPr>
            </a:pPr>
            <a:r>
              <a:rPr lang="en-US" sz="2400" b="1" dirty="0">
                <a:solidFill>
                  <a:srgbClr val="002060"/>
                </a:solidFill>
                <a:latin typeface="+mj-lt"/>
              </a:rPr>
              <a:t>Method II provided the highest resolution of the critical malathion–</a:t>
            </a:r>
            <a:r>
              <a:rPr lang="en-US" sz="2400" b="1" dirty="0" err="1">
                <a:solidFill>
                  <a:srgbClr val="002060"/>
                </a:solidFill>
                <a:latin typeface="+mj-lt"/>
              </a:rPr>
              <a:t>fenitrothion</a:t>
            </a:r>
            <a:r>
              <a:rPr lang="en-US" sz="2400" b="1" dirty="0">
                <a:solidFill>
                  <a:srgbClr val="002060"/>
                </a:solidFill>
                <a:latin typeface="+mj-lt"/>
              </a:rPr>
              <a:t> pair (</a:t>
            </a:r>
            <a:r>
              <a:rPr lang="en-US" sz="2400" b="1" dirty="0" err="1">
                <a:solidFill>
                  <a:srgbClr val="002060"/>
                </a:solidFill>
                <a:latin typeface="+mj-lt"/>
              </a:rPr>
              <a:t>Rs</a:t>
            </a:r>
            <a:r>
              <a:rPr lang="en-US" sz="2400" b="1" dirty="0">
                <a:solidFill>
                  <a:srgbClr val="002060"/>
                </a:solidFill>
                <a:latin typeface="+mj-lt"/>
              </a:rPr>
              <a:t> = 2.1).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21127" y="2677451"/>
            <a:ext cx="11549743" cy="920926"/>
          </a:xfrm>
          <a:prstGeom prst="roundRect">
            <a:avLst/>
          </a:prstGeom>
          <a:solidFill>
            <a:schemeClr val="bg1"/>
          </a:solidFill>
          <a:ln>
            <a:solidFill>
              <a:srgbClr val="DC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spcAft>
                <a:spcPts val="500"/>
              </a:spcAft>
              <a:buFont typeface="Arial" panose="020B0604020202020204" pitchFamily="34" charset="0"/>
              <a:buChar char="•"/>
              <a:defRPr sz="1400">
                <a:solidFill>
                  <a:srgbClr val="2C3136"/>
                </a:solidFill>
                <a:latin typeface="Aptos"/>
              </a:defRPr>
            </a:pPr>
            <a:r>
              <a:rPr lang="en-US" sz="2400" b="1" dirty="0">
                <a:solidFill>
                  <a:srgbClr val="002060"/>
                </a:solidFill>
                <a:latin typeface="+mj-lt"/>
              </a:rPr>
              <a:t>Method III substantially reduced the chromatographic run time (&lt; 4 min) while maintaining satisfactory separation and quantitative performance.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21127" y="3703755"/>
            <a:ext cx="11549743" cy="849956"/>
          </a:xfrm>
          <a:prstGeom prst="roundRect">
            <a:avLst/>
          </a:prstGeom>
          <a:solidFill>
            <a:schemeClr val="bg1"/>
          </a:solidFill>
          <a:ln>
            <a:solidFill>
              <a:srgbClr val="DC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spcAft>
                <a:spcPts val="500"/>
              </a:spcAft>
              <a:buFont typeface="Arial" panose="020B0604020202020204" pitchFamily="34" charset="0"/>
              <a:buChar char="•"/>
              <a:defRPr sz="1400">
                <a:solidFill>
                  <a:srgbClr val="2C3136"/>
                </a:solidFill>
                <a:latin typeface="Aptos"/>
              </a:defRPr>
            </a:pPr>
            <a:r>
              <a:rPr lang="en-US" sz="2400" b="1" dirty="0">
                <a:solidFill>
                  <a:srgbClr val="002060"/>
                </a:solidFill>
                <a:latin typeface="+mj-lt"/>
              </a:rPr>
              <a:t>The three methods showed strong correlations in recovery patterns </a:t>
            </a:r>
          </a:p>
          <a:p>
            <a:pPr>
              <a:spcAft>
                <a:spcPts val="500"/>
              </a:spcAft>
              <a:defRPr sz="1400">
                <a:solidFill>
                  <a:srgbClr val="2C3136"/>
                </a:solidFill>
                <a:latin typeface="Aptos"/>
              </a:defRPr>
            </a:pPr>
            <a:r>
              <a:rPr lang="en-US" sz="2400" b="1" dirty="0" smtClean="0">
                <a:solidFill>
                  <a:srgbClr val="002060"/>
                </a:solidFill>
                <a:latin typeface="+mj-lt"/>
              </a:rPr>
              <a:t>     (</a:t>
            </a:r>
            <a:r>
              <a:rPr lang="en-US" sz="2400" b="1" dirty="0">
                <a:solidFill>
                  <a:srgbClr val="002060"/>
                </a:solidFill>
                <a:latin typeface="+mj-lt"/>
              </a:rPr>
              <a:t>r ≈ </a:t>
            </a:r>
            <a:r>
              <a:rPr lang="en-US" sz="2400" b="1" dirty="0" smtClean="0">
                <a:solidFill>
                  <a:srgbClr val="002060"/>
                </a:solidFill>
                <a:latin typeface="+mj-lt"/>
              </a:rPr>
              <a:t>0.92–0.96).</a:t>
            </a:r>
            <a:endParaRPr lang="en-US" sz="24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21127" y="4626431"/>
            <a:ext cx="11549743" cy="952716"/>
          </a:xfrm>
          <a:prstGeom prst="roundRect">
            <a:avLst/>
          </a:prstGeom>
          <a:solidFill>
            <a:schemeClr val="bg1"/>
          </a:solidFill>
          <a:ln>
            <a:solidFill>
              <a:srgbClr val="DC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spcAft>
                <a:spcPts val="500"/>
              </a:spcAft>
              <a:buFont typeface="Arial" panose="020B0604020202020204" pitchFamily="34" charset="0"/>
              <a:buChar char="•"/>
              <a:defRPr sz="1400">
                <a:solidFill>
                  <a:srgbClr val="2C3136"/>
                </a:solidFill>
                <a:latin typeface="Aptos"/>
              </a:defRPr>
            </a:pPr>
            <a:r>
              <a:rPr lang="en-US" sz="2400" b="1" dirty="0">
                <a:solidFill>
                  <a:srgbClr val="002060"/>
                </a:solidFill>
                <a:latin typeface="+mj-lt"/>
              </a:rPr>
              <a:t>Comparative evaluation of LLE performance was generally consistent across the three RP-HPLC methods.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21127" y="5662753"/>
            <a:ext cx="11549743" cy="955763"/>
          </a:xfrm>
          <a:prstGeom prst="roundRect">
            <a:avLst/>
          </a:prstGeom>
          <a:solidFill>
            <a:schemeClr val="bg1"/>
          </a:solidFill>
          <a:ln>
            <a:solidFill>
              <a:srgbClr val="DC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spcAft>
                <a:spcPts val="500"/>
              </a:spcAft>
              <a:buFont typeface="Arial" panose="020B0604020202020204" pitchFamily="34" charset="0"/>
              <a:buChar char="•"/>
              <a:defRPr sz="1400">
                <a:solidFill>
                  <a:srgbClr val="2C3136"/>
                </a:solidFill>
                <a:latin typeface="Aptos"/>
              </a:defRPr>
            </a:pPr>
            <a:r>
              <a:rPr lang="en-US" sz="2400" b="1" dirty="0">
                <a:solidFill>
                  <a:srgbClr val="002060"/>
                </a:solidFill>
                <a:latin typeface="+mj-lt"/>
              </a:rPr>
              <a:t>Method selection can be guided by the required balance between chromatographic resolution and analysis speed.</a:t>
            </a:r>
          </a:p>
        </p:txBody>
      </p:sp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98348" y="2634734"/>
            <a:ext cx="874790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>
                <a:solidFill>
                  <a:srgbClr val="002060"/>
                </a:solidFill>
              </a:rPr>
              <a:t>Thank you for your </a:t>
            </a:r>
            <a:r>
              <a:rPr lang="en-US" sz="4800" b="1" dirty="0" smtClean="0">
                <a:solidFill>
                  <a:srgbClr val="002060"/>
                </a:solidFill>
              </a:rPr>
              <a:t>attention!</a:t>
            </a:r>
            <a:endParaRPr lang="en-US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99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BDCA87D-57B8-4510-9665-9E75299929F1}">
  <ds:schemaRefs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98621ed1-ae24-4a21-b80a-89d572d87e72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c9b645eb-e6fe-4b35-9d45-bd7394162d2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5447</TotalTime>
  <Words>820</Words>
  <Application>Microsoft Office PowerPoint</Application>
  <PresentationFormat>Widescreen</PresentationFormat>
  <Paragraphs>184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 Narrow</vt:lpstr>
      <vt:lpstr>Aptos</vt:lpstr>
      <vt:lpstr>Arial</vt:lpstr>
      <vt:lpstr>Wingdings</vt:lpstr>
      <vt:lpstr>Times New Roman</vt:lpstr>
      <vt:lpstr>PF BeauSans Pro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Lenche Velkoska-Markovska</cp:lastModifiedBy>
  <cp:revision>135</cp:revision>
  <dcterms:created xsi:type="dcterms:W3CDTF">2025-07-07T08:04:39Z</dcterms:created>
  <dcterms:modified xsi:type="dcterms:W3CDTF">2026-09-23T08:36:05Z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  <property fmtid="{D5CDD505-2E9C-101B-9397-08002B2CF9AE}" pid="3" name="_MarkAsFinal">
    <vt:bool>true</vt:bool>
  </property>
</Properties>
</file>