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6"/>
  </p:notesMasterIdLst>
  <p:sldIdLst>
    <p:sldId id="287" r:id="rId5"/>
  </p:sldIdLst>
  <p:sldSz cx="12192000" cy="6858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Arial Narrow" panose="020B0606020202030204" pitchFamily="34" charset="0"/>
      <p:regular r:id="rId11"/>
      <p:bold r:id="rId12"/>
      <p:italic r:id="rId13"/>
      <p:boldItalic r:id="rId14"/>
    </p:embeddedFont>
    <p:embeddedFont>
      <p:font typeface="PF BeauSans Pro" panose="02000800000000020004" charset="0"/>
      <p:bold r:id="rId15"/>
    </p:embeddedFont>
    <p:embeddedFont>
      <p:font typeface="Aptos" panose="020B0604020202020204" charset="0"/>
      <p:regular r:id="rId16"/>
    </p:embeddedFont>
  </p:embeddedFontLst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206E"/>
    <a:srgbClr val="F8E4F6"/>
    <a:srgbClr val="E9F8E4"/>
    <a:srgbClr val="FFFFE7"/>
    <a:srgbClr val="33CC33"/>
    <a:srgbClr val="00CC00"/>
    <a:srgbClr val="FFFF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AB0C13-1EF4-F9AC-C85E-1389668632C0}" v="1" dt="2026-04-13T20:20:36.8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3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viewProps" Target="viewProps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10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3EEBE-6EF2-4A30-9BB5-ADF69B8FE442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F0BC0F-45C1-49E1-AA7C-ADC7CFB2B8E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60268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AF77E-5340-6F11-CE59-0326DE4353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D51601-841B-3FB4-453E-322FE9E60B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F9D5A1-1825-3A6E-319A-6273FE062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0690C7-92D8-CD22-1096-92DFB1B83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84CC3-2120-30CF-5C97-77E7D07C6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603177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76859-C160-F34C-C99E-FF6EB187D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6525"/>
            <a:ext cx="10515600" cy="722270"/>
          </a:xfrm>
        </p:spPr>
        <p:txBody>
          <a:bodyPr>
            <a:normAutofit/>
          </a:bodyPr>
          <a:lstStyle>
            <a:lvl1pPr algn="ctr">
              <a:defRPr sz="3200" b="1">
                <a:solidFill>
                  <a:srgbClr val="0000FF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A138E-9F02-7798-7745-90828C9952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922639"/>
            <a:ext cx="10515600" cy="52543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3F3594-F10A-0CEE-9D12-49FBA78FD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583D6-7817-DBAD-5E7F-C3F027B54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67A904-59A1-2458-588A-82BBD09BC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539140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7688C-9A9E-7411-C1D1-0F1B1788B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937B-6C06-4E46-67F8-8BAB5F6F6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4E0ACD-78FD-90A0-6364-691676E6E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0C16D6-807F-51C9-C8F9-987338EBF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F4CDB3-7FFF-0EC6-9ACD-A05CF1DBE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0368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6A264-6464-B9B6-695C-545AE1F71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2097E-1979-3069-5BC7-083E01720E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10DE3A-9ABF-A311-CD9E-2F1D2E1476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A13B27-43B9-DBD1-6B1D-9AE649C49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0FCCB0-0D0D-36AD-6A6B-7299BE0DA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9FD1D2-86E7-DDB4-3552-591293DA7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44537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673B8-0BCF-8E8A-7C8E-73BAD281E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84C5B5-66E1-0359-09D4-6E762927B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ADDE67-8883-9B5A-70F3-F9A1AFDFE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4FABE1-0E9A-A67C-F652-1EF262C0E4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AD8E88-C558-4C0E-1DB9-AAEC5EA86F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9A0B7D-FC87-D8E0-416B-6A46CB76C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4B7372-E042-6815-8C56-6E8E29FC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18FF73-8CF6-7F85-C3AF-24B6879DE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59669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8CE4D-48AB-7A0F-7AA8-E55BEA0D5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AFDDFD-D6BC-3BB6-F329-738F3282F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C91AC4-195C-C6AE-BE11-D3159C673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3A1460-14CF-D3C6-4335-9C7375B36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85348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B7AF1A-805F-E135-E9F7-712DADA68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8C5015-6E82-E204-0F64-A62E0B2E4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3DDD6C-E1EA-7C92-CB16-0D46A3AEA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68901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74AA7-30B2-4926-2F0F-9548011A9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91D22-00F3-DB8E-BE46-ADE46647AC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7D6925-84A6-D555-9FB1-CC2DBB793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B048FE-D7B4-19D5-1850-4C484D850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448EF6-B87D-50BB-E2B1-73596E460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A19D42-8020-454D-D017-37290324F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96853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4B420-F969-6052-6ACB-01A0DBCB4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9229F8-87BB-A5CC-A1C2-8F2E5A868B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B7576A-4E47-781F-75D0-3D3CEF74C6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1727B3-A6CF-EDD1-1D20-3AAF25B48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E6A1B4-B1EC-00B3-146F-8FC5D44D8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35DC63-C252-48B2-BDD6-F149BB28B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86795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5FB19-4B06-A891-F98F-5E08CB1A9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66DBCD-6428-8D93-355D-5DF1689DD2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0DA6A-C08B-B3F6-E93C-E7BBA016F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488850-CD14-19F5-4EC1-E7C240ACC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18CD6D-B615-15DC-F144-55EB749D4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84202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54B3E7-A7A3-4B87-7DED-801B9082C6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2F6281-F388-344C-DE81-1ACE578A24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1FE492-B181-7B51-FAE1-39CE71A2D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34FB65-CB6D-ABC8-027C-7017BA18E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DC1C15-80CC-801E-67F8-2BEA62AC6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199511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309192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3200">
                <a:solidFill>
                  <a:srgbClr val="0000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252461"/>
            <a:ext cx="11360800" cy="529634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ts val="1800"/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2667">
                <a:solidFill>
                  <a:schemeClr val="tx1"/>
                </a:solidFill>
              </a:defRPr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 lang="sl-SI" dirty="0"/>
          </a:p>
          <a:p>
            <a:pPr lvl="1"/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073670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8C86FD-10A5-9206-D22C-3A1632D54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FD8A61-EC12-DF5F-A81E-D8BA2A5D6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CB82E-A88B-B81D-92C7-3BE2647E1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AC25C7-462D-4C9E-B6CA-D24B18B0DD77}" type="datetimeFigureOut">
              <a:rPr lang="x-none" smtClean="0"/>
              <a:t>9/7/2026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53087C-A940-0184-425E-721314925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24BECD-0812-2265-FD01-D2C3340B07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863B7F-C974-40B7-90A7-729664DB1E8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05945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CC624DC-31BD-7165-7272-ECD7E54B2563}"/>
              </a:ext>
            </a:extLst>
          </p:cNvPr>
          <p:cNvSpPr/>
          <p:nvPr/>
        </p:nvSpPr>
        <p:spPr>
          <a:xfrm>
            <a:off x="0" y="55366"/>
            <a:ext cx="121208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CC00"/>
                </a:solidFill>
                <a:latin typeface="Arial Narrow" panose="020B0606020202030204" pitchFamily="34" charset="0"/>
              </a:rPr>
              <a:t>28</a:t>
            </a:r>
            <a:r>
              <a:rPr lang="en-US" sz="1600" baseline="30000" dirty="0">
                <a:solidFill>
                  <a:srgbClr val="00CC00"/>
                </a:solidFill>
                <a:latin typeface="Arial Narrow" panose="020B0606020202030204" pitchFamily="34" charset="0"/>
              </a:rPr>
              <a:t>th</a:t>
            </a:r>
            <a:r>
              <a:rPr lang="en-US" sz="1600" dirty="0">
                <a:solidFill>
                  <a:srgbClr val="00CC00"/>
                </a:solidFill>
                <a:latin typeface="Arial Narrow" panose="020B0606020202030204" pitchFamily="34" charset="0"/>
              </a:rPr>
              <a:t> Congress of SCTM, 23-26 September, </a:t>
            </a:r>
            <a:r>
              <a:rPr lang="en-US" sz="1600" dirty="0" err="1">
                <a:solidFill>
                  <a:srgbClr val="00CC00"/>
                </a:solidFill>
                <a:latin typeface="Arial Narrow" panose="020B0606020202030204" pitchFamily="34" charset="0"/>
              </a:rPr>
              <a:t>Ohrid</a:t>
            </a:r>
            <a:r>
              <a:rPr lang="en-US" sz="1600" dirty="0">
                <a:solidFill>
                  <a:srgbClr val="00CC00"/>
                </a:solidFill>
                <a:latin typeface="Arial Narrow" panose="020B0606020202030204" pitchFamily="34" charset="0"/>
              </a:rPr>
              <a:t>, Macedonia</a:t>
            </a:r>
            <a:endParaRPr lang="mk-MK" sz="1600" dirty="0">
              <a:solidFill>
                <a:srgbClr val="00CC0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9DB8E13-B0D6-0155-E563-7BA0028420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129" y="768520"/>
            <a:ext cx="11092441" cy="65556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45720" tIns="27432" rIns="45720" bIns="27432">
            <a:spAutoFit/>
          </a:bodyPr>
          <a:lstStyle>
            <a:lvl1pPr defTabSz="4176713">
              <a:defRPr>
                <a:solidFill>
                  <a:schemeClr val="tx1"/>
                </a:solidFill>
                <a:latin typeface="Arial" charset="0"/>
              </a:defRPr>
            </a:lvl1pPr>
            <a:lvl2pPr defTabSz="4176713">
              <a:defRPr>
                <a:solidFill>
                  <a:schemeClr val="tx1"/>
                </a:solidFill>
                <a:latin typeface="Arial" charset="0"/>
              </a:defRPr>
            </a:lvl2pPr>
            <a:lvl3pPr defTabSz="4176713">
              <a:defRPr>
                <a:solidFill>
                  <a:schemeClr val="tx1"/>
                </a:solidFill>
                <a:latin typeface="Arial" charset="0"/>
              </a:defRPr>
            </a:lvl3pPr>
            <a:lvl4pPr defTabSz="4176713">
              <a:defRPr>
                <a:solidFill>
                  <a:schemeClr val="tx1"/>
                </a:solidFill>
                <a:latin typeface="Arial" charset="0"/>
              </a:defRPr>
            </a:lvl4pPr>
            <a:lvl5pPr defTabSz="4176713">
              <a:defRPr>
                <a:solidFill>
                  <a:schemeClr val="tx1"/>
                </a:solidFill>
                <a:latin typeface="Arial" charset="0"/>
              </a:defRPr>
            </a:lvl5pPr>
            <a:lvl6pPr defTabSz="4176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176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176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176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sz="1200" b="0" spc="-150" dirty="0" err="1">
                <a:solidFill>
                  <a:srgbClr val="00B400"/>
                </a:solidFill>
                <a:latin typeface="Arial"/>
              </a:rPr>
              <a:t>Zharko</a:t>
            </a:r>
            <a:r>
              <a:rPr sz="1200" b="0" spc="-150" dirty="0">
                <a:solidFill>
                  <a:srgbClr val="00B400"/>
                </a:solidFill>
                <a:latin typeface="Arial"/>
              </a:rPr>
              <a:t> Tanturovski¹˒², </a:t>
            </a:r>
            <a:r>
              <a:rPr sz="1200" b="0" spc="-150" dirty="0" err="1">
                <a:solidFill>
                  <a:srgbClr val="00B400"/>
                </a:solidFill>
                <a:latin typeface="Arial"/>
              </a:rPr>
              <a:t>Zhaklina</a:t>
            </a:r>
            <a:r>
              <a:rPr sz="1200" b="0" spc="-150" dirty="0">
                <a:solidFill>
                  <a:srgbClr val="00B400"/>
                </a:solidFill>
                <a:latin typeface="Arial"/>
              </a:rPr>
              <a:t> </a:t>
            </a:r>
            <a:r>
              <a:rPr sz="1200" b="0" spc="-150" dirty="0" err="1">
                <a:solidFill>
                  <a:srgbClr val="00B400"/>
                </a:solidFill>
                <a:latin typeface="Arial"/>
              </a:rPr>
              <a:t>Poposka</a:t>
            </a:r>
            <a:r>
              <a:rPr sz="1200" b="0" spc="-150" dirty="0">
                <a:solidFill>
                  <a:srgbClr val="00B400"/>
                </a:solidFill>
                <a:latin typeface="Arial"/>
              </a:rPr>
              <a:t> Svirkova¹˒²*, </a:t>
            </a:r>
            <a:r>
              <a:rPr sz="1200" b="0" spc="-150" dirty="0" err="1">
                <a:solidFill>
                  <a:srgbClr val="00B400"/>
                </a:solidFill>
                <a:latin typeface="Arial"/>
              </a:rPr>
              <a:t>Marija</a:t>
            </a:r>
            <a:r>
              <a:rPr sz="1200" b="0" spc="-150" dirty="0">
                <a:solidFill>
                  <a:srgbClr val="00B400"/>
                </a:solidFill>
                <a:latin typeface="Arial"/>
              </a:rPr>
              <a:t> Andonovska¹˒³, </a:t>
            </a:r>
            <a:r>
              <a:rPr sz="1200" b="0" spc="-150" dirty="0" err="1">
                <a:solidFill>
                  <a:srgbClr val="00B400"/>
                </a:solidFill>
                <a:latin typeface="Arial"/>
              </a:rPr>
              <a:t>Dragica</a:t>
            </a:r>
            <a:r>
              <a:rPr sz="1200" b="0" spc="-150" dirty="0">
                <a:solidFill>
                  <a:srgbClr val="00B400"/>
                </a:solidFill>
                <a:latin typeface="Arial"/>
              </a:rPr>
              <a:t> Doneva¹, </a:t>
            </a:r>
            <a:r>
              <a:rPr sz="1200" b="0" spc="-150" dirty="0" err="1">
                <a:solidFill>
                  <a:srgbClr val="00B400"/>
                </a:solidFill>
                <a:latin typeface="Arial"/>
              </a:rPr>
              <a:t>Zana</a:t>
            </a:r>
            <a:r>
              <a:rPr sz="1200" b="0" spc="-150" dirty="0">
                <a:solidFill>
                  <a:srgbClr val="00B400"/>
                </a:solidFill>
                <a:latin typeface="Arial"/>
              </a:rPr>
              <a:t> Mustafa¹, </a:t>
            </a:r>
            <a:r>
              <a:rPr sz="1200" b="0" spc="-150" dirty="0" err="1">
                <a:solidFill>
                  <a:srgbClr val="00B400"/>
                </a:solidFill>
                <a:latin typeface="Arial"/>
              </a:rPr>
              <a:t>Sanija</a:t>
            </a:r>
            <a:r>
              <a:rPr sz="1200" b="0" spc="-150" dirty="0">
                <a:solidFill>
                  <a:srgbClr val="00B400"/>
                </a:solidFill>
                <a:latin typeface="Arial"/>
              </a:rPr>
              <a:t> Zulfikjari¹, Aleksandra Dimitrovska¹, Sandra Zinoski¹, </a:t>
            </a:r>
            <a:r>
              <a:rPr sz="1200" b="0" spc="-150" dirty="0" err="1">
                <a:solidFill>
                  <a:srgbClr val="00B400"/>
                </a:solidFill>
                <a:latin typeface="Arial"/>
              </a:rPr>
              <a:t>Zorica</a:t>
            </a:r>
            <a:r>
              <a:rPr sz="1200" b="0" spc="-150" dirty="0">
                <a:solidFill>
                  <a:srgbClr val="00B400"/>
                </a:solidFill>
                <a:latin typeface="Arial"/>
              </a:rPr>
              <a:t> </a:t>
            </a:r>
            <a:r>
              <a:rPr sz="1200" b="0" spc="-150" dirty="0" err="1">
                <a:solidFill>
                  <a:srgbClr val="00B400"/>
                </a:solidFill>
                <a:latin typeface="Arial"/>
              </a:rPr>
              <a:t>Arsova</a:t>
            </a:r>
            <a:r>
              <a:rPr sz="1200" b="0" spc="-150" dirty="0">
                <a:solidFill>
                  <a:srgbClr val="00B400"/>
                </a:solidFill>
                <a:latin typeface="Arial"/>
              </a:rPr>
              <a:t> Sarafinovska¹˒², </a:t>
            </a:r>
            <a:r>
              <a:rPr sz="1200" b="0" spc="-150" dirty="0" err="1">
                <a:solidFill>
                  <a:srgbClr val="00B400"/>
                </a:solidFill>
                <a:latin typeface="Arial"/>
              </a:rPr>
              <a:t>Katerina</a:t>
            </a:r>
            <a:r>
              <a:rPr sz="1200" b="0" spc="-150" dirty="0">
                <a:solidFill>
                  <a:srgbClr val="00B400"/>
                </a:solidFill>
                <a:latin typeface="Arial"/>
              </a:rPr>
              <a:t> </a:t>
            </a:r>
            <a:r>
              <a:rPr sz="1200" b="0" spc="-150" dirty="0" smtClean="0">
                <a:solidFill>
                  <a:srgbClr val="00B400"/>
                </a:solidFill>
                <a:latin typeface="Arial"/>
              </a:rPr>
              <a:t>Starkoska¹</a:t>
            </a:r>
            <a:endParaRPr lang="en-US" sz="1200" b="0" spc="-150" dirty="0" smtClean="0">
              <a:solidFill>
                <a:srgbClr val="00B400"/>
              </a:solidFill>
              <a:latin typeface="Arial"/>
            </a:endParaRPr>
          </a:p>
          <a:p>
            <a:pPr algn="ctr"/>
            <a:r>
              <a:rPr sz="900" b="0" dirty="0">
                <a:solidFill>
                  <a:srgbClr val="00B400"/>
                </a:solidFill>
                <a:latin typeface="Arial"/>
              </a:rPr>
              <a:t>
¹ Institute for Public Health of the Republic of Macedonia, Skopje | ² Faculty of Medical Sciences, </a:t>
            </a:r>
            <a:r>
              <a:rPr sz="900" b="0" dirty="0" err="1">
                <a:solidFill>
                  <a:srgbClr val="00B400"/>
                </a:solidFill>
                <a:latin typeface="Arial"/>
              </a:rPr>
              <a:t>Goce</a:t>
            </a:r>
            <a:r>
              <a:rPr sz="900" b="0" dirty="0">
                <a:solidFill>
                  <a:srgbClr val="00B400"/>
                </a:solidFill>
                <a:latin typeface="Arial"/>
              </a:rPr>
              <a:t> </a:t>
            </a:r>
            <a:r>
              <a:rPr sz="900" b="0" dirty="0" err="1">
                <a:solidFill>
                  <a:srgbClr val="00B400"/>
                </a:solidFill>
                <a:latin typeface="Arial"/>
              </a:rPr>
              <a:t>Delcev</a:t>
            </a:r>
            <a:r>
              <a:rPr sz="900" b="0" dirty="0">
                <a:solidFill>
                  <a:srgbClr val="00B400"/>
                </a:solidFill>
                <a:latin typeface="Arial"/>
              </a:rPr>
              <a:t> University, </a:t>
            </a:r>
            <a:r>
              <a:rPr sz="900" b="0" dirty="0" err="1">
                <a:solidFill>
                  <a:srgbClr val="00B400"/>
                </a:solidFill>
                <a:latin typeface="Arial"/>
              </a:rPr>
              <a:t>Stip</a:t>
            </a:r>
            <a:r>
              <a:rPr sz="900" b="0" dirty="0">
                <a:solidFill>
                  <a:srgbClr val="00B400"/>
                </a:solidFill>
                <a:latin typeface="Arial"/>
              </a:rPr>
              <a:t> | ³ Faculty of Dentistry – Skopje, Ss. Cyril and Methodius University in Skopje
</a:t>
            </a:r>
            <a:endParaRPr lang="en-US" dirty="0">
              <a:solidFill>
                <a:srgbClr val="00CC00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A49D361-1B43-0014-D9D6-00A7F60D79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27" y="192028"/>
            <a:ext cx="976357" cy="104791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F983C78-825F-D2EE-6074-02B63FBBE150}"/>
              </a:ext>
            </a:extLst>
          </p:cNvPr>
          <p:cNvSpPr/>
          <p:nvPr/>
        </p:nvSpPr>
        <p:spPr>
          <a:xfrm>
            <a:off x="64168" y="1994611"/>
            <a:ext cx="12056711" cy="745940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just"/>
            <a:r>
              <a:rPr sz="1100" b="0" dirty="0">
                <a:solidFill>
                  <a:srgbClr val="232323"/>
                </a:solidFill>
                <a:latin typeface="Arial"/>
              </a:rPr>
              <a:t>Electronic cigarettes require reliable quality control of e-liquids, particularly nicotine, whose declared concentration commonly ranges from 0–20 mg/</a:t>
            </a:r>
            <a:r>
              <a:rPr sz="1100" b="0" dirty="0" err="1">
                <a:solidFill>
                  <a:srgbClr val="232323"/>
                </a:solidFill>
                <a:latin typeface="Arial"/>
              </a:rPr>
              <a:t>mL.</a:t>
            </a:r>
            <a:r>
              <a:rPr sz="1100" b="0" dirty="0">
                <a:solidFill>
                  <a:srgbClr val="232323"/>
                </a:solidFill>
                <a:latin typeface="Arial"/>
              </a:rPr>
              <a:t> HPLC is widely used for nicotine determination because of its robustness and sensitivity. However, nicotine can show poor peak symmetry on conventional C18 phases because of interactions with residual </a:t>
            </a:r>
            <a:r>
              <a:rPr sz="1100" b="0" dirty="0" err="1">
                <a:solidFill>
                  <a:srgbClr val="232323"/>
                </a:solidFill>
                <a:latin typeface="Arial"/>
              </a:rPr>
              <a:t>silanol</a:t>
            </a:r>
            <a:r>
              <a:rPr sz="1100" b="0" dirty="0">
                <a:solidFill>
                  <a:srgbClr val="232323"/>
                </a:solidFill>
                <a:latin typeface="Arial"/>
              </a:rPr>
              <a:t> groups</a:t>
            </a:r>
            <a:r>
              <a:rPr sz="1100" b="0" dirty="0" smtClean="0">
                <a:solidFill>
                  <a:srgbClr val="232323"/>
                </a:solidFill>
                <a:latin typeface="Arial"/>
              </a:rPr>
              <a:t>.</a:t>
            </a:r>
            <a:r>
              <a:rPr sz="1100" b="0" dirty="0">
                <a:solidFill>
                  <a:srgbClr val="232323"/>
                </a:solidFill>
                <a:latin typeface="Arial"/>
              </a:rPr>
              <a:t>
</a:t>
            </a:r>
            <a:r>
              <a:rPr sz="1100" b="1" dirty="0">
                <a:solidFill>
                  <a:srgbClr val="232323"/>
                </a:solidFill>
                <a:latin typeface="Arial"/>
              </a:rPr>
              <a:t>AIM: </a:t>
            </a:r>
            <a:r>
              <a:rPr sz="1100" b="0" dirty="0">
                <a:solidFill>
                  <a:srgbClr val="232323"/>
                </a:solidFill>
                <a:latin typeface="Arial"/>
              </a:rPr>
              <a:t>To compare three stationary phases—end-capped C18, conventional C8 and phenyl-hexyl—for nicotine determination in commercial e-liquids, focusing on efficiency, peak symmetry, reproducibility and analytical sensitivity.</a:t>
            </a:r>
            <a:endParaRPr lang="en-US" sz="20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88E02A52-A596-E72A-8F10-72B0EF929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68" y="1460253"/>
            <a:ext cx="12056712" cy="442674"/>
          </a:xfrm>
          <a:prstGeom prst="roundRect">
            <a:avLst>
              <a:gd name="adj" fmla="val 1666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wrap="square" anchor="ctr">
            <a:spAutoFit/>
          </a:bodyPr>
          <a:lstStyle>
            <a:lvl1pPr defTabSz="4011613">
              <a:defRPr>
                <a:solidFill>
                  <a:schemeClr val="tx1"/>
                </a:solidFill>
                <a:latin typeface="Arial" charset="0"/>
              </a:defRPr>
            </a:lvl1pPr>
            <a:lvl2pPr defTabSz="4011613">
              <a:defRPr>
                <a:solidFill>
                  <a:schemeClr val="tx1"/>
                </a:solidFill>
                <a:latin typeface="Arial" charset="0"/>
              </a:defRPr>
            </a:lvl2pPr>
            <a:lvl3pPr defTabSz="4011613">
              <a:defRPr>
                <a:solidFill>
                  <a:schemeClr val="tx1"/>
                </a:solidFill>
                <a:latin typeface="Arial" charset="0"/>
              </a:defRPr>
            </a:lvl3pPr>
            <a:lvl4pPr defTabSz="4011613">
              <a:defRPr>
                <a:solidFill>
                  <a:schemeClr val="tx1"/>
                </a:solidFill>
                <a:latin typeface="Arial" charset="0"/>
              </a:defRPr>
            </a:lvl4pPr>
            <a:lvl5pPr defTabSz="4011613">
              <a:defRPr>
                <a:solidFill>
                  <a:schemeClr val="tx1"/>
                </a:solidFill>
                <a:latin typeface="Arial" charset="0"/>
              </a:defRPr>
            </a:lvl5pPr>
            <a:lvl6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sl-SI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F BeauSans Pro" panose="02000800000000020004" pitchFamily="2" charset="0"/>
                <a:cs typeface="Arial" panose="020B0604020202020204" pitchFamily="34" charset="0"/>
              </a:rPr>
              <a:t>Introduction &amp; Aim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4F0C9A7-8345-AF2F-FA4B-C524DC2F0A88}"/>
              </a:ext>
            </a:extLst>
          </p:cNvPr>
          <p:cNvCxnSpPr>
            <a:cxnSpLocks/>
          </p:cNvCxnSpPr>
          <p:nvPr/>
        </p:nvCxnSpPr>
        <p:spPr>
          <a:xfrm>
            <a:off x="6075471" y="2941510"/>
            <a:ext cx="30691" cy="3769684"/>
          </a:xfrm>
          <a:prstGeom prst="line">
            <a:avLst/>
          </a:prstGeom>
          <a:ln>
            <a:solidFill>
              <a:schemeClr val="accent5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F6E72ACA-5BF0-C5B7-0DF2-AEAF1C81FF9D}"/>
              </a:ext>
            </a:extLst>
          </p:cNvPr>
          <p:cNvSpPr/>
          <p:nvPr/>
        </p:nvSpPr>
        <p:spPr>
          <a:xfrm>
            <a:off x="64169" y="2839909"/>
            <a:ext cx="5900656" cy="246869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8B52389-C1B3-9B2F-0B80-EBC5AFE3640A}"/>
              </a:ext>
            </a:extLst>
          </p:cNvPr>
          <p:cNvSpPr/>
          <p:nvPr/>
        </p:nvSpPr>
        <p:spPr>
          <a:xfrm>
            <a:off x="177757" y="2884110"/>
            <a:ext cx="16914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660066"/>
                </a:solidFill>
                <a:latin typeface="PF BeauSans Pro" panose="02000800000000020004" pitchFamily="2" charset="0"/>
                <a:ea typeface="Calibri" panose="020F0502020204030204" pitchFamily="34" charset="0"/>
              </a:rPr>
              <a:t>Experimental</a:t>
            </a:r>
            <a:endParaRPr lang="en-US" dirty="0">
              <a:solidFill>
                <a:srgbClr val="660066"/>
              </a:solidFill>
              <a:latin typeface="PF BeauSans Pro" panose="02000800000000020004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52BC59B-207E-AF3C-59E7-965C6F4DF48C}"/>
              </a:ext>
            </a:extLst>
          </p:cNvPr>
          <p:cNvSpPr/>
          <p:nvPr/>
        </p:nvSpPr>
        <p:spPr>
          <a:xfrm>
            <a:off x="74535" y="5423635"/>
            <a:ext cx="5890289" cy="13465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D024CFC-F363-B55E-6E5F-FB1CD77B41F7}"/>
              </a:ext>
            </a:extLst>
          </p:cNvPr>
          <p:cNvSpPr/>
          <p:nvPr/>
        </p:nvSpPr>
        <p:spPr>
          <a:xfrm>
            <a:off x="177757" y="5461735"/>
            <a:ext cx="15279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CC00"/>
                </a:solidFill>
                <a:latin typeface="PF BeauSans Pro" panose="02000800000000020004" pitchFamily="2" charset="0"/>
                <a:ea typeface="Calibri" panose="020F0502020204030204" pitchFamily="34" charset="0"/>
              </a:rPr>
              <a:t>Conclusions</a:t>
            </a:r>
            <a:endParaRPr lang="en-US" dirty="0">
              <a:solidFill>
                <a:srgbClr val="00CC00"/>
              </a:solidFill>
              <a:latin typeface="PF BeauSans Pro" panose="02000800000000020004" pitchFamily="2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C1ABC05-DAF2-8CE6-DE62-C8AEF4101D5A}"/>
              </a:ext>
            </a:extLst>
          </p:cNvPr>
          <p:cNvSpPr/>
          <p:nvPr/>
        </p:nvSpPr>
        <p:spPr>
          <a:xfrm>
            <a:off x="6216809" y="2839909"/>
            <a:ext cx="5900656" cy="31163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7720194-03DF-E99C-4E34-32A3E6D0C24C}"/>
              </a:ext>
            </a:extLst>
          </p:cNvPr>
          <p:cNvSpPr/>
          <p:nvPr/>
        </p:nvSpPr>
        <p:spPr>
          <a:xfrm>
            <a:off x="6216809" y="2778425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CC00"/>
                </a:solidFill>
                <a:latin typeface="PF BeauSans Pro" panose="02000800000000020004" pitchFamily="2" charset="0"/>
                <a:ea typeface="Calibri" panose="020F0502020204030204" pitchFamily="34" charset="0"/>
              </a:rPr>
              <a:t>Results and discussion</a:t>
            </a:r>
            <a:endParaRPr lang="en-US" dirty="0">
              <a:solidFill>
                <a:srgbClr val="00CC00"/>
              </a:solidFill>
              <a:latin typeface="PF BeauSans Pro" panose="02000800000000020004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6B2E2B0-8BEE-6E48-FBD0-63FB6F2F4572}"/>
              </a:ext>
            </a:extLst>
          </p:cNvPr>
          <p:cNvSpPr/>
          <p:nvPr/>
        </p:nvSpPr>
        <p:spPr>
          <a:xfrm>
            <a:off x="6227178" y="6086372"/>
            <a:ext cx="5890287" cy="6838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endParaRPr lang="en-US" sz="1000" b="1" dirty="0" smtClean="0">
              <a:solidFill>
                <a:schemeClr val="tx1"/>
              </a:solidFill>
            </a:endParaRPr>
          </a:p>
          <a:p>
            <a:pPr algn="ctr"/>
            <a:r>
              <a:rPr lang="en-US" sz="1000" b="1" dirty="0" smtClean="0">
                <a:solidFill>
                  <a:schemeClr val="tx1"/>
                </a:solidFill>
              </a:rPr>
              <a:t>The </a:t>
            </a:r>
            <a:r>
              <a:rPr lang="en-US" sz="1000" b="1" dirty="0">
                <a:solidFill>
                  <a:schemeClr val="tx1"/>
                </a:solidFill>
              </a:rPr>
              <a:t>author acknowledges his own dedication and efforts in the completion of this study.</a:t>
            </a:r>
            <a:r>
              <a:rPr lang="en-US" sz="1000" dirty="0">
                <a:solidFill>
                  <a:schemeClr val="tx1"/>
                </a:solidFill>
              </a:rPr>
              <a:t> </a:t>
            </a:r>
            <a:r>
              <a:rPr lang="mk-MK" sz="1000" dirty="0">
                <a:solidFill>
                  <a:schemeClr val="tx1"/>
                </a:solidFill>
              </a:rPr>
              <a:t> </a:t>
            </a:r>
            <a:r>
              <a:rPr lang="mk-MK" sz="1000" dirty="0">
                <a:solidFill>
                  <a:schemeClr val="tx1"/>
                </a:solidFill>
                <a:sym typeface="Wingdings" pitchFamily="2" charset="2"/>
              </a:rPr>
              <a:t>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5D6ACD2-6AED-89EA-1EC0-412A4FF35E61}"/>
              </a:ext>
            </a:extLst>
          </p:cNvPr>
          <p:cNvSpPr/>
          <p:nvPr/>
        </p:nvSpPr>
        <p:spPr>
          <a:xfrm>
            <a:off x="6227178" y="6071014"/>
            <a:ext cx="2246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660066"/>
                </a:solidFill>
                <a:latin typeface="PF BeauSans Pro" panose="02000800000000020004" pitchFamily="2" charset="0"/>
                <a:ea typeface="Calibri" panose="020F0502020204030204" pitchFamily="34" charset="0"/>
              </a:rPr>
              <a:t>Acknowledgement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BD0ABDC-93B8-7986-7BC0-EF311A146136}"/>
              </a:ext>
            </a:extLst>
          </p:cNvPr>
          <p:cNvSpPr/>
          <p:nvPr/>
        </p:nvSpPr>
        <p:spPr>
          <a:xfrm>
            <a:off x="11430000" y="87808"/>
            <a:ext cx="694592" cy="3692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lang="en-US" sz="1000" b="0" dirty="0" smtClean="0">
                <a:solidFill>
                  <a:srgbClr val="771E70"/>
                </a:solidFill>
                <a:latin typeface="Arial"/>
              </a:rPr>
              <a:t>AEC-P15</a:t>
            </a:r>
            <a:endParaRPr sz="1000" b="0" dirty="0">
              <a:solidFill>
                <a:srgbClr val="771E70"/>
              </a:solidFill>
              <a:latin typeface="Arial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9876" y="4211872"/>
            <a:ext cx="5486400" cy="210312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 algn="l"/>
            <a:r>
              <a:rPr sz="1040" b="1" dirty="0">
                <a:solidFill>
                  <a:srgbClr val="771E70"/>
                </a:solidFill>
                <a:latin typeface="Arial"/>
              </a:rPr>
              <a:t>Columns evaluated</a:t>
            </a:r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0657250"/>
              </p:ext>
            </p:extLst>
          </p:nvPr>
        </p:nvGraphicFramePr>
        <p:xfrm>
          <a:off x="279876" y="4440472"/>
          <a:ext cx="5486400" cy="737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1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5730">
                <a:tc>
                  <a:txBody>
                    <a:bodyPr/>
                    <a:lstStyle/>
                    <a:p>
                      <a:pPr algn="ctr"/>
                      <a:r>
                        <a:rPr sz="610" b="1" dirty="0">
                          <a:solidFill>
                            <a:srgbClr val="FFFFFF"/>
                          </a:solidFill>
                          <a:latin typeface="Arial"/>
                        </a:rPr>
                        <a:t>Column</a:t>
                      </a:r>
                    </a:p>
                  </a:txBody>
                  <a:tcPr>
                    <a:solidFill>
                      <a:srgbClr val="771E7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10" b="1">
                          <a:solidFill>
                            <a:srgbClr val="FFFFFF"/>
                          </a:solidFill>
                          <a:latin typeface="Arial"/>
                        </a:rPr>
                        <a:t>Stationary phase</a:t>
                      </a:r>
                    </a:p>
                  </a:txBody>
                  <a:tcPr>
                    <a:solidFill>
                      <a:srgbClr val="771E7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10" b="1">
                          <a:solidFill>
                            <a:srgbClr val="FFFFFF"/>
                          </a:solidFill>
                          <a:latin typeface="Arial"/>
                        </a:rPr>
                        <a:t>Dimensions</a:t>
                      </a:r>
                    </a:p>
                  </a:txBody>
                  <a:tcPr>
                    <a:solidFill>
                      <a:srgbClr val="771E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730">
                <a:tc>
                  <a:txBody>
                    <a:bodyPr/>
                    <a:lstStyle/>
                    <a:p>
                      <a:pPr algn="l"/>
                      <a:r>
                        <a:rPr sz="610" b="0">
                          <a:solidFill>
                            <a:srgbClr val="232323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10" b="0" dirty="0" err="1">
                          <a:solidFill>
                            <a:srgbClr val="232323"/>
                          </a:solidFill>
                          <a:latin typeface="Arial"/>
                        </a:rPr>
                        <a:t>Purospher</a:t>
                      </a:r>
                      <a:r>
                        <a:rPr sz="610" b="0" dirty="0">
                          <a:solidFill>
                            <a:srgbClr val="232323"/>
                          </a:solidFill>
                          <a:latin typeface="Arial"/>
                        </a:rPr>
                        <a:t>® Star RP18e (end-capped C18)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10" b="0">
                          <a:solidFill>
                            <a:srgbClr val="232323"/>
                          </a:solidFill>
                          <a:latin typeface="Arial"/>
                        </a:rPr>
                        <a:t>250 × 4.6 mm, 5 µm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730">
                <a:tc>
                  <a:txBody>
                    <a:bodyPr/>
                    <a:lstStyle/>
                    <a:p>
                      <a:pPr algn="l"/>
                      <a:r>
                        <a:rPr sz="610" b="0">
                          <a:solidFill>
                            <a:srgbClr val="232323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10" b="0" dirty="0" err="1">
                          <a:solidFill>
                            <a:srgbClr val="232323"/>
                          </a:solidFill>
                          <a:latin typeface="Arial"/>
                        </a:rPr>
                        <a:t>Hypersil</a:t>
                      </a:r>
                      <a:r>
                        <a:rPr sz="610" b="0" dirty="0">
                          <a:solidFill>
                            <a:srgbClr val="232323"/>
                          </a:solidFill>
                          <a:latin typeface="Arial"/>
                        </a:rPr>
                        <a:t> BDS C8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10" b="0">
                          <a:solidFill>
                            <a:srgbClr val="232323"/>
                          </a:solidFill>
                          <a:latin typeface="Arial"/>
                        </a:rPr>
                        <a:t>250 × 4.6 mm, 5 µm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5730">
                <a:tc>
                  <a:txBody>
                    <a:bodyPr/>
                    <a:lstStyle/>
                    <a:p>
                      <a:pPr algn="l"/>
                      <a:r>
                        <a:rPr sz="610" b="0">
                          <a:solidFill>
                            <a:srgbClr val="232323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10" b="0" dirty="0">
                          <a:solidFill>
                            <a:srgbClr val="232323"/>
                          </a:solidFill>
                          <a:latin typeface="Arial"/>
                        </a:rPr>
                        <a:t>ZORBAX Eclipse Plus Phenyl-Hexyl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10" b="0">
                          <a:solidFill>
                            <a:srgbClr val="232323"/>
                          </a:solidFill>
                          <a:latin typeface="Arial"/>
                        </a:rPr>
                        <a:t>250 × 4.6 mm, 5 µm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228600" y="5715000"/>
            <a:ext cx="5486400" cy="904094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 algn="l"/>
            <a:endParaRPr lang="en-US" sz="919" b="0" dirty="0" smtClean="0">
              <a:solidFill>
                <a:srgbClr val="232323"/>
              </a:solidFill>
              <a:latin typeface="Arial"/>
            </a:endParaRPr>
          </a:p>
          <a:p>
            <a:pPr algn="l"/>
            <a:r>
              <a:rPr sz="919" b="0" dirty="0" smtClean="0">
                <a:solidFill>
                  <a:srgbClr val="232323"/>
                </a:solidFill>
                <a:latin typeface="Arial"/>
              </a:rPr>
              <a:t>• </a:t>
            </a:r>
            <a:r>
              <a:rPr sz="919" b="0" dirty="0">
                <a:solidFill>
                  <a:srgbClr val="232323"/>
                </a:solidFill>
                <a:latin typeface="Arial"/>
              </a:rPr>
              <a:t>End-capped C18 (Column A) showed the best overall performance.
• Highest efficiency: NTP = 8409; best peak symmetry: tailing factor = 1.1.
• Calibration linearity was excellent (r² = 0.9999); LOD = 0.0098 mg/mL; LOQ = 0.0298 mg/</a:t>
            </a:r>
            <a:r>
              <a:rPr sz="919" b="0" dirty="0" err="1">
                <a:solidFill>
                  <a:srgbClr val="232323"/>
                </a:solidFill>
                <a:latin typeface="Arial"/>
              </a:rPr>
              <a:t>mL.</a:t>
            </a:r>
            <a:r>
              <a:rPr sz="919" b="0" dirty="0">
                <a:solidFill>
                  <a:srgbClr val="232323"/>
                </a:solidFill>
                <a:latin typeface="Arial"/>
              </a:rPr>
              <a:t>
• Commercial e-liquid contained 19.80 mg/mL nicotine (99% of the declared value).
• The HPLC-DAD method is suitable for routine nicotine quality control.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82512" y="3089302"/>
            <a:ext cx="5486400" cy="219456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 algn="l"/>
            <a:r>
              <a:rPr sz="1040" b="1" dirty="0">
                <a:solidFill>
                  <a:srgbClr val="771E70"/>
                </a:solidFill>
                <a:latin typeface="Arial"/>
              </a:rPr>
              <a:t>1. Column performance comparison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170862"/>
              </p:ext>
            </p:extLst>
          </p:nvPr>
        </p:nvGraphicFramePr>
        <p:xfrm>
          <a:off x="6382512" y="3327046"/>
          <a:ext cx="5486400" cy="932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58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3172">
                <a:tc>
                  <a:txBody>
                    <a:bodyPr/>
                    <a:lstStyle/>
                    <a:p>
                      <a:pPr algn="ctr"/>
                      <a:r>
                        <a:rPr sz="620" b="1" dirty="0">
                          <a:solidFill>
                            <a:srgbClr val="FFFFFF"/>
                          </a:solidFill>
                          <a:latin typeface="Arial"/>
                        </a:rPr>
                        <a:t>Parameter</a:t>
                      </a:r>
                    </a:p>
                  </a:txBody>
                  <a:tcPr>
                    <a:solidFill>
                      <a:srgbClr val="771E7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20" b="1">
                          <a:solidFill>
                            <a:srgbClr val="FFFFFF"/>
                          </a:solidFill>
                          <a:latin typeface="Arial"/>
                        </a:rPr>
                        <a:t>Column A: C18</a:t>
                      </a:r>
                    </a:p>
                  </a:txBody>
                  <a:tcPr>
                    <a:solidFill>
                      <a:srgbClr val="771E7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20" b="1">
                          <a:solidFill>
                            <a:srgbClr val="FFFFFF"/>
                          </a:solidFill>
                          <a:latin typeface="Arial"/>
                        </a:rPr>
                        <a:t>Column B: C8</a:t>
                      </a:r>
                    </a:p>
                  </a:txBody>
                  <a:tcPr>
                    <a:solidFill>
                      <a:srgbClr val="771E7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20" b="1">
                          <a:solidFill>
                            <a:srgbClr val="FFFFFF"/>
                          </a:solidFill>
                          <a:latin typeface="Arial"/>
                        </a:rPr>
                        <a:t>Column C: Phenyl-hexyl</a:t>
                      </a:r>
                    </a:p>
                  </a:txBody>
                  <a:tcPr>
                    <a:solidFill>
                      <a:srgbClr val="771E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172">
                <a:tc>
                  <a:txBody>
                    <a:bodyPr/>
                    <a:lstStyle/>
                    <a:p>
                      <a:pPr algn="l"/>
                      <a:r>
                        <a:rPr sz="620" b="0">
                          <a:solidFill>
                            <a:srgbClr val="232323"/>
                          </a:solidFill>
                          <a:latin typeface="Arial"/>
                        </a:rPr>
                        <a:t>Efficiency (NTP)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20" b="0">
                          <a:solidFill>
                            <a:srgbClr val="232323"/>
                          </a:solidFill>
                          <a:latin typeface="Arial"/>
                        </a:rPr>
                        <a:t>8409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20" b="0">
                          <a:solidFill>
                            <a:srgbClr val="232323"/>
                          </a:solidFill>
                          <a:latin typeface="Arial"/>
                        </a:rPr>
                        <a:t>Not reported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20" b="0">
                          <a:solidFill>
                            <a:srgbClr val="232323"/>
                          </a:solidFill>
                          <a:latin typeface="Arial"/>
                        </a:rPr>
                        <a:t>Intermediate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172">
                <a:tc>
                  <a:txBody>
                    <a:bodyPr/>
                    <a:lstStyle/>
                    <a:p>
                      <a:pPr algn="l"/>
                      <a:r>
                        <a:rPr sz="620" b="0">
                          <a:solidFill>
                            <a:srgbClr val="232323"/>
                          </a:solidFill>
                          <a:latin typeface="Arial"/>
                        </a:rPr>
                        <a:t>Peak symmetry / tailing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20" b="0">
                          <a:solidFill>
                            <a:srgbClr val="232323"/>
                          </a:solidFill>
                          <a:latin typeface="Arial"/>
                        </a:rPr>
                        <a:t>1.1 (best)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20" b="0">
                          <a:solidFill>
                            <a:srgbClr val="232323"/>
                          </a:solidFill>
                          <a:latin typeface="Arial"/>
                        </a:rPr>
                        <a:t>≈0.6 (fronting)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20" b="0">
                          <a:solidFill>
                            <a:srgbClr val="232323"/>
                          </a:solidFill>
                          <a:latin typeface="Arial"/>
                        </a:rPr>
                        <a:t>Intermediate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3172">
                <a:tc>
                  <a:txBody>
                    <a:bodyPr/>
                    <a:lstStyle/>
                    <a:p>
                      <a:pPr algn="l"/>
                      <a:r>
                        <a:rPr sz="620" b="0" dirty="0">
                          <a:solidFill>
                            <a:srgbClr val="232323"/>
                          </a:solidFill>
                          <a:latin typeface="Arial"/>
                        </a:rPr>
                        <a:t>Overall assessment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20" b="0">
                          <a:solidFill>
                            <a:srgbClr val="232323"/>
                          </a:solidFill>
                          <a:latin typeface="Arial"/>
                        </a:rPr>
                        <a:t>Superior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20" b="0">
                          <a:solidFill>
                            <a:srgbClr val="232323"/>
                          </a:solidFill>
                          <a:latin typeface="Arial"/>
                        </a:rPr>
                        <a:t>Lower symmetry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620" b="0" dirty="0">
                          <a:solidFill>
                            <a:srgbClr val="232323"/>
                          </a:solidFill>
                          <a:latin typeface="Arial"/>
                        </a:rPr>
                        <a:t>Intermediate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6382512" y="4369462"/>
            <a:ext cx="5486400" cy="219456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 algn="l"/>
            <a:r>
              <a:rPr sz="1040" b="1">
                <a:solidFill>
                  <a:srgbClr val="771E70"/>
                </a:solidFill>
                <a:latin typeface="Arial"/>
              </a:rPr>
              <a:t>2. Quantitative performance – optimal Column A</a:t>
            </a:r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289901"/>
              </p:ext>
            </p:extLst>
          </p:nvPr>
        </p:nvGraphicFramePr>
        <p:xfrm>
          <a:off x="6382512" y="4607206"/>
          <a:ext cx="5486400" cy="99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5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0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4592">
                <a:tc>
                  <a:txBody>
                    <a:bodyPr/>
                    <a:lstStyle/>
                    <a:p>
                      <a:pPr algn="ctr"/>
                      <a:r>
                        <a:rPr sz="700" b="1" dirty="0">
                          <a:solidFill>
                            <a:srgbClr val="FFFFFF"/>
                          </a:solidFill>
                          <a:latin typeface="Arial"/>
                        </a:rPr>
                        <a:t>Metric</a:t>
                      </a:r>
                    </a:p>
                  </a:txBody>
                  <a:tcPr>
                    <a:solidFill>
                      <a:srgbClr val="771E7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1">
                          <a:solidFill>
                            <a:srgbClr val="FFFFFF"/>
                          </a:solidFill>
                          <a:latin typeface="Arial"/>
                        </a:rPr>
                        <a:t>Result</a:t>
                      </a:r>
                    </a:p>
                  </a:txBody>
                  <a:tcPr>
                    <a:solidFill>
                      <a:srgbClr val="771E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4592">
                <a:tc>
                  <a:txBody>
                    <a:bodyPr/>
                    <a:lstStyle/>
                    <a:p>
                      <a:pPr algn="l"/>
                      <a:r>
                        <a:rPr sz="700" b="0">
                          <a:solidFill>
                            <a:srgbClr val="232323"/>
                          </a:solidFill>
                          <a:latin typeface="Arial"/>
                        </a:rPr>
                        <a:t>Calibration range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0">
                          <a:solidFill>
                            <a:srgbClr val="232323"/>
                          </a:solidFill>
                          <a:latin typeface="Arial"/>
                        </a:rPr>
                        <a:t>0.4242–1.2726 mg/mL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4592">
                <a:tc>
                  <a:txBody>
                    <a:bodyPr/>
                    <a:lstStyle/>
                    <a:p>
                      <a:pPr algn="l"/>
                      <a:r>
                        <a:rPr sz="700" b="0">
                          <a:solidFill>
                            <a:srgbClr val="232323"/>
                          </a:solidFill>
                          <a:latin typeface="Arial"/>
                        </a:rPr>
                        <a:t>Linearity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0">
                          <a:solidFill>
                            <a:srgbClr val="232323"/>
                          </a:solidFill>
                          <a:latin typeface="Arial"/>
                        </a:rPr>
                        <a:t>r² = 0.9999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4592">
                <a:tc>
                  <a:txBody>
                    <a:bodyPr/>
                    <a:lstStyle/>
                    <a:p>
                      <a:pPr algn="l"/>
                      <a:r>
                        <a:rPr sz="700" b="0">
                          <a:solidFill>
                            <a:srgbClr val="232323"/>
                          </a:solidFill>
                          <a:latin typeface="Arial"/>
                        </a:rPr>
                        <a:t>LOD / LOQ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0">
                          <a:solidFill>
                            <a:srgbClr val="232323"/>
                          </a:solidFill>
                          <a:latin typeface="Arial"/>
                        </a:rPr>
                        <a:t>0.0098 / 0.0298 mg/mL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4592">
                <a:tc>
                  <a:txBody>
                    <a:bodyPr/>
                    <a:lstStyle/>
                    <a:p>
                      <a:pPr algn="l"/>
                      <a:r>
                        <a:rPr sz="700" b="0" dirty="0">
                          <a:solidFill>
                            <a:srgbClr val="232323"/>
                          </a:solidFill>
                          <a:latin typeface="Arial"/>
                        </a:rPr>
                        <a:t>Repeatability (n = 6)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700" b="0" dirty="0">
                          <a:solidFill>
                            <a:srgbClr val="232323"/>
                          </a:solidFill>
                          <a:latin typeface="Arial"/>
                        </a:rPr>
                        <a:t>RT RSD 0.29%; peak area RSD 0.19%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6382512" y="5665094"/>
            <a:ext cx="5486400" cy="219456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 algn="l"/>
            <a:r>
              <a:rPr sz="1040" b="1" dirty="0">
                <a:solidFill>
                  <a:srgbClr val="771E70"/>
                </a:solidFill>
                <a:latin typeface="Arial"/>
              </a:rPr>
              <a:t>3. Commercial e-liquid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56756" y="5663550"/>
            <a:ext cx="5486400" cy="292608"/>
          </a:xfrm>
          <a:prstGeom prst="rect">
            <a:avLst/>
          </a:prstGeom>
          <a:noFill/>
        </p:spPr>
        <p:txBody>
          <a:bodyPr wrap="square" lIns="45720" tIns="27432" rIns="45720" bIns="27432">
            <a:spAutoFit/>
          </a:bodyPr>
          <a:lstStyle/>
          <a:p>
            <a:pPr algn="ctr"/>
            <a:r>
              <a:rPr sz="1100" b="1" dirty="0">
                <a:solidFill>
                  <a:srgbClr val="232323"/>
                </a:solidFill>
                <a:latin typeface="Arial"/>
              </a:rPr>
              <a:t>19.80 mg/mL nicotine  |  99% of declared 20 mg/mL</a:t>
            </a:r>
          </a:p>
        </p:txBody>
      </p:sp>
      <p:pic>
        <p:nvPicPr>
          <p:cNvPr id="39" name="Picture 38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19"/>
          <a:stretch/>
        </p:blipFill>
        <p:spPr bwMode="auto">
          <a:xfrm>
            <a:off x="211941" y="3256230"/>
            <a:ext cx="1631204" cy="6861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2784" y="3942399"/>
            <a:ext cx="152908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>
                <a:solidFill>
                  <a:srgbClr val="232323"/>
                </a:solidFill>
              </a:rPr>
              <a:t>Purospher</a:t>
            </a:r>
            <a:r>
              <a:rPr lang="en-US" sz="900" b="1" dirty="0">
                <a:solidFill>
                  <a:srgbClr val="232323"/>
                </a:solidFill>
              </a:rPr>
              <a:t>® Star RP18e </a:t>
            </a:r>
          </a:p>
        </p:txBody>
      </p:sp>
      <p:pic>
        <p:nvPicPr>
          <p:cNvPr id="40" name="Picture 39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67"/>
          <a:stretch/>
        </p:blipFill>
        <p:spPr bwMode="auto">
          <a:xfrm>
            <a:off x="4045824" y="3265216"/>
            <a:ext cx="1703360" cy="6889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2289320" y="3958838"/>
            <a:ext cx="152908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>
                <a:solidFill>
                  <a:srgbClr val="232323"/>
                </a:solidFill>
              </a:rPr>
              <a:t>Hypersil</a:t>
            </a:r>
            <a:r>
              <a:rPr lang="en-US" sz="900" b="1" dirty="0">
                <a:solidFill>
                  <a:srgbClr val="232323"/>
                </a:solidFill>
              </a:rPr>
              <a:t> BDS C8</a:t>
            </a:r>
          </a:p>
        </p:txBody>
      </p:sp>
      <p:pic>
        <p:nvPicPr>
          <p:cNvPr id="43" name="Picture 42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50"/>
          <a:stretch/>
        </p:blipFill>
        <p:spPr bwMode="auto">
          <a:xfrm>
            <a:off x="2236862" y="3256997"/>
            <a:ext cx="1538244" cy="7053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4" name="TextBox 43"/>
          <p:cNvSpPr txBox="1"/>
          <p:nvPr/>
        </p:nvSpPr>
        <p:spPr>
          <a:xfrm>
            <a:off x="4132961" y="3958838"/>
            <a:ext cx="152908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smtClean="0">
                <a:solidFill>
                  <a:srgbClr val="232323"/>
                </a:solidFill>
              </a:rPr>
              <a:t>Phenyl-Hexyl</a:t>
            </a:r>
            <a:endParaRPr lang="en-US" sz="900" b="1" dirty="0">
              <a:solidFill>
                <a:srgbClr val="232323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84421" y="393920"/>
            <a:ext cx="10168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b="1" dirty="0">
                <a:solidFill>
                  <a:srgbClr val="78206E"/>
                </a:solidFill>
              </a:rPr>
              <a:t>Performance evaluation of different HPLC columns in analysis of nicotine from </a:t>
            </a:r>
            <a:r>
              <a:rPr lang="x-none" b="1" dirty="0" smtClean="0">
                <a:solidFill>
                  <a:srgbClr val="78206E"/>
                </a:solidFill>
              </a:rPr>
              <a:t>e-liquids</a:t>
            </a:r>
            <a:endParaRPr lang="en-US" b="1" dirty="0">
              <a:solidFill>
                <a:srgbClr val="78206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662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B57862AA191F54AA52D5C0E2D7CEB1F" ma:contentTypeVersion="10" ma:contentTypeDescription="Create a new document." ma:contentTypeScope="" ma:versionID="c4701db5f4a405b5075fcaf4a161effc">
  <xsd:schema xmlns:xsd="http://www.w3.org/2001/XMLSchema" xmlns:xs="http://www.w3.org/2001/XMLSchema" xmlns:p="http://schemas.microsoft.com/office/2006/metadata/properties" xmlns:ns2="98621ed1-ae24-4a21-b80a-89d572d87e72" xmlns:ns3="c9b645eb-e6fe-4b35-9d45-bd7394162d21" targetNamespace="http://schemas.microsoft.com/office/2006/metadata/properties" ma:root="true" ma:fieldsID="a24117f40ff39982805e5b34d505a45f" ns2:_="" ns3:_="">
    <xsd:import namespace="98621ed1-ae24-4a21-b80a-89d572d87e72"/>
    <xsd:import namespace="c9b645eb-e6fe-4b35-9d45-bd7394162d2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21ed1-ae24-4a21-b80a-89d572d87e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d12074c-465b-416e-9d23-57714290b9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b645eb-e6fe-4b35-9d45-bd7394162d21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cb2c372-95c0-40b3-bff4-85b80379a6b7}" ma:internalName="TaxCatchAll" ma:showField="CatchAllData" ma:web="c9b645eb-e6fe-4b35-9d45-bd7394162d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8621ed1-ae24-4a21-b80a-89d572d87e72">
      <Terms xmlns="http://schemas.microsoft.com/office/infopath/2007/PartnerControls"/>
    </lcf76f155ced4ddcb4097134ff3c332f>
    <TaxCatchAll xmlns="c9b645eb-e6fe-4b35-9d45-bd7394162d2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DDFABCD-E61D-4C98-9315-A1FFA74317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8621ed1-ae24-4a21-b80a-89d572d87e72"/>
    <ds:schemaRef ds:uri="c9b645eb-e6fe-4b35-9d45-bd7394162d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BDCA87D-57B8-4510-9665-9E75299929F1}">
  <ds:schemaRefs>
    <ds:schemaRef ds:uri="http://purl.org/dc/elements/1.1/"/>
    <ds:schemaRef ds:uri="c9b645eb-e6fe-4b35-9d45-bd7394162d21"/>
    <ds:schemaRef ds:uri="http://schemas.openxmlformats.org/package/2006/metadata/core-properties"/>
    <ds:schemaRef ds:uri="http://schemas.microsoft.com/office/2006/documentManagement/types"/>
    <ds:schemaRef ds:uri="98621ed1-ae24-4a21-b80a-89d572d87e72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CFBB685D-6988-492A-BD65-CEF42B1080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423</TotalTime>
  <Words>299</Words>
  <Application>Microsoft Office PowerPoint</Application>
  <PresentationFormat>Widescreen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Calibri</vt:lpstr>
      <vt:lpstr>Wingdings</vt:lpstr>
      <vt:lpstr>Arial Narrow</vt:lpstr>
      <vt:lpstr>PF BeauSans Pro</vt:lpstr>
      <vt:lpstr>Arial</vt:lpstr>
      <vt:lpstr>Aptos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&amp; instructions for e-poster</dc:title>
  <dc:creator>Marinela Cvetanoska</dc:creator>
  <cp:lastModifiedBy>Marinela Cvetanoska</cp:lastModifiedBy>
  <cp:revision>49</cp:revision>
  <dcterms:created xsi:type="dcterms:W3CDTF">2025-07-07T08:04:39Z</dcterms:created>
  <dcterms:modified xsi:type="dcterms:W3CDTF">2026-09-07T07:49:34Z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0x0101005B57862AA191F54AA52D5C0E2D7CEB1F</vt:lpwstr>
  </property>
</Properties>
</file>