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0"/>
  </p:notesMasterIdLst>
  <p:sldIdLst>
    <p:sldId id="288" r:id="rId5"/>
    <p:sldId id="289" r:id="rId6"/>
    <p:sldId id="290" r:id="rId7"/>
    <p:sldId id="291" r:id="rId8"/>
    <p:sldId id="292" r:id="rId9"/>
  </p:sldIdLst>
  <p:sldSz cx="12192000" cy="6858000"/>
  <p:notesSz cx="6858000" cy="9144000"/>
  <p:embeddedFontLst>
    <p:embeddedFont>
      <p:font typeface="Arial Narrow" panose="020B0606020202030204" pitchFamily="34" charset="0"/>
      <p:regular r:id="rId11"/>
      <p:bold r:id="rId12"/>
      <p:italic r:id="rId13"/>
      <p:boldItalic r:id="rId14"/>
    </p:embeddedFont>
    <p:embeddedFont>
      <p:font typeface="PF BeauSans Pro" panose="02000800000000020004" charset="0"/>
      <p:bold r:id="rId15"/>
    </p:embeddedFont>
  </p:embeddedFontLst>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E4C"/>
    <a:srgbClr val="FCB6E5"/>
    <a:srgbClr val="D9055B"/>
    <a:srgbClr val="FDC3EA"/>
    <a:srgbClr val="FDCFEE"/>
    <a:srgbClr val="FDD7F0"/>
    <a:srgbClr val="FCBCE7"/>
    <a:srgbClr val="FCC0E8"/>
    <a:srgbClr val="DCCAF2"/>
    <a:srgbClr val="E7DA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ен стил 2 - Нагласување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41" autoAdjust="0"/>
    <p:restoredTop sz="86369" autoAdjust="0"/>
  </p:normalViewPr>
  <p:slideViewPr>
    <p:cSldViewPr snapToGrid="0" showGuides="1">
      <p:cViewPr varScale="1">
        <p:scale>
          <a:sx n="85" d="100"/>
          <a:sy n="85" d="100"/>
        </p:scale>
        <p:origin x="379" y="62"/>
      </p:cViewPr>
      <p:guideLst>
        <p:guide orient="horz" pos="2160"/>
        <p:guide pos="3840"/>
      </p:guideLst>
    </p:cSldViewPr>
  </p:slideViewPr>
  <p:outlineViewPr>
    <p:cViewPr>
      <p:scale>
        <a:sx n="33" d="100"/>
        <a:sy n="33" d="100"/>
      </p:scale>
      <p:origin x="0" y="0"/>
    </p:cViewPr>
  </p:outlineViewPr>
  <p:notesTextViewPr>
    <p:cViewPr>
      <p:scale>
        <a:sx n="33" d="100"/>
        <a:sy n="33"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5" Type="http://schemas.openxmlformats.org/officeDocument/2006/relationships/slide" Target="slides/slide1.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s>
</file>

<file path=ppt/charts/_rels/chart1.xml.rels><?xml version="1.0" encoding="UTF-8" standalone="yes"?>
<Relationships xmlns="http://schemas.openxmlformats.org/package/2006/relationships"><Relationship Id="rId1" Type="http://schemas.openxmlformats.org/officeDocument/2006/relationships/oleObject" Target="file:///C:\Users\cveta\OneDrive\Desktop\far%20ir\La06Er04Mn05Fe05O3-PE-NJ-1%20(2).csv"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mk-M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1"/>
          <c:order val="0"/>
          <c:tx>
            <c:strRef>
              <c:f>'La08Er02Mn05Fe05O3-PE-NJ-3'!$B$1:$B$2</c:f>
              <c:strCache>
                <c:ptCount val="2"/>
                <c:pt idx="0">
                  <c:v>La08Er02Mn05Fe05O3-PE-NJ-3 By Administrator Date Tuesday</c:v>
                </c:pt>
                <c:pt idx="1">
                  <c:v>%T</c:v>
                </c:pt>
              </c:strCache>
            </c:strRef>
          </c:tx>
          <c:spPr>
            <a:ln w="12700">
              <a:solidFill>
                <a:srgbClr val="EB441D"/>
              </a:solidFill>
            </a:ln>
          </c:spPr>
          <c:marker>
            <c:symbol val="none"/>
          </c:marker>
          <c:xVal>
            <c:numRef>
              <c:f>'La08Er02Mn05Fe05O3-PE-NJ-3'!$A$3:$A$338</c:f>
              <c:numCache>
                <c:formatCode>General</c:formatCode>
                <c:ptCount val="336"/>
                <c:pt idx="0">
                  <c:v>700</c:v>
                </c:pt>
                <c:pt idx="1">
                  <c:v>698</c:v>
                </c:pt>
                <c:pt idx="2">
                  <c:v>696</c:v>
                </c:pt>
                <c:pt idx="3">
                  <c:v>694</c:v>
                </c:pt>
                <c:pt idx="4">
                  <c:v>692</c:v>
                </c:pt>
                <c:pt idx="5">
                  <c:v>690</c:v>
                </c:pt>
                <c:pt idx="6">
                  <c:v>688</c:v>
                </c:pt>
                <c:pt idx="7">
                  <c:v>686</c:v>
                </c:pt>
                <c:pt idx="8">
                  <c:v>684</c:v>
                </c:pt>
                <c:pt idx="9">
                  <c:v>682</c:v>
                </c:pt>
                <c:pt idx="10">
                  <c:v>680</c:v>
                </c:pt>
                <c:pt idx="11">
                  <c:v>678</c:v>
                </c:pt>
                <c:pt idx="12">
                  <c:v>676</c:v>
                </c:pt>
                <c:pt idx="13">
                  <c:v>674</c:v>
                </c:pt>
                <c:pt idx="14">
                  <c:v>672</c:v>
                </c:pt>
                <c:pt idx="15">
                  <c:v>670</c:v>
                </c:pt>
                <c:pt idx="16">
                  <c:v>668</c:v>
                </c:pt>
                <c:pt idx="17">
                  <c:v>666</c:v>
                </c:pt>
                <c:pt idx="18">
                  <c:v>664</c:v>
                </c:pt>
                <c:pt idx="19">
                  <c:v>662</c:v>
                </c:pt>
                <c:pt idx="20">
                  <c:v>660</c:v>
                </c:pt>
                <c:pt idx="21">
                  <c:v>658</c:v>
                </c:pt>
                <c:pt idx="22">
                  <c:v>656</c:v>
                </c:pt>
                <c:pt idx="23">
                  <c:v>654</c:v>
                </c:pt>
                <c:pt idx="24">
                  <c:v>652</c:v>
                </c:pt>
                <c:pt idx="25">
                  <c:v>650</c:v>
                </c:pt>
                <c:pt idx="26">
                  <c:v>648</c:v>
                </c:pt>
                <c:pt idx="27">
                  <c:v>646</c:v>
                </c:pt>
                <c:pt idx="28">
                  <c:v>644</c:v>
                </c:pt>
                <c:pt idx="29">
                  <c:v>642</c:v>
                </c:pt>
                <c:pt idx="30">
                  <c:v>640</c:v>
                </c:pt>
                <c:pt idx="31">
                  <c:v>638</c:v>
                </c:pt>
                <c:pt idx="32">
                  <c:v>636</c:v>
                </c:pt>
                <c:pt idx="33">
                  <c:v>634</c:v>
                </c:pt>
                <c:pt idx="34">
                  <c:v>632</c:v>
                </c:pt>
                <c:pt idx="35">
                  <c:v>630</c:v>
                </c:pt>
                <c:pt idx="36">
                  <c:v>628</c:v>
                </c:pt>
                <c:pt idx="37">
                  <c:v>626</c:v>
                </c:pt>
                <c:pt idx="38">
                  <c:v>624</c:v>
                </c:pt>
                <c:pt idx="39">
                  <c:v>622</c:v>
                </c:pt>
                <c:pt idx="40">
                  <c:v>620</c:v>
                </c:pt>
                <c:pt idx="41">
                  <c:v>618</c:v>
                </c:pt>
                <c:pt idx="42">
                  <c:v>616</c:v>
                </c:pt>
                <c:pt idx="43">
                  <c:v>614</c:v>
                </c:pt>
                <c:pt idx="44">
                  <c:v>612</c:v>
                </c:pt>
                <c:pt idx="45">
                  <c:v>610</c:v>
                </c:pt>
                <c:pt idx="46">
                  <c:v>608</c:v>
                </c:pt>
                <c:pt idx="47">
                  <c:v>606</c:v>
                </c:pt>
                <c:pt idx="48">
                  <c:v>604</c:v>
                </c:pt>
                <c:pt idx="49">
                  <c:v>602</c:v>
                </c:pt>
                <c:pt idx="50">
                  <c:v>600</c:v>
                </c:pt>
                <c:pt idx="51">
                  <c:v>598</c:v>
                </c:pt>
                <c:pt idx="52">
                  <c:v>596</c:v>
                </c:pt>
                <c:pt idx="53">
                  <c:v>594</c:v>
                </c:pt>
                <c:pt idx="54">
                  <c:v>592</c:v>
                </c:pt>
                <c:pt idx="55">
                  <c:v>590</c:v>
                </c:pt>
                <c:pt idx="56">
                  <c:v>588</c:v>
                </c:pt>
                <c:pt idx="57">
                  <c:v>586</c:v>
                </c:pt>
                <c:pt idx="58">
                  <c:v>584</c:v>
                </c:pt>
                <c:pt idx="59">
                  <c:v>582</c:v>
                </c:pt>
                <c:pt idx="60">
                  <c:v>580</c:v>
                </c:pt>
                <c:pt idx="61">
                  <c:v>578</c:v>
                </c:pt>
                <c:pt idx="62">
                  <c:v>576</c:v>
                </c:pt>
                <c:pt idx="63">
                  <c:v>574</c:v>
                </c:pt>
                <c:pt idx="64">
                  <c:v>572</c:v>
                </c:pt>
                <c:pt idx="65">
                  <c:v>570</c:v>
                </c:pt>
                <c:pt idx="66">
                  <c:v>568</c:v>
                </c:pt>
                <c:pt idx="67">
                  <c:v>566</c:v>
                </c:pt>
                <c:pt idx="68">
                  <c:v>564</c:v>
                </c:pt>
                <c:pt idx="69">
                  <c:v>562</c:v>
                </c:pt>
                <c:pt idx="70">
                  <c:v>560</c:v>
                </c:pt>
                <c:pt idx="71">
                  <c:v>558</c:v>
                </c:pt>
                <c:pt idx="72">
                  <c:v>556</c:v>
                </c:pt>
                <c:pt idx="73">
                  <c:v>554</c:v>
                </c:pt>
                <c:pt idx="74">
                  <c:v>552</c:v>
                </c:pt>
                <c:pt idx="75">
                  <c:v>550</c:v>
                </c:pt>
                <c:pt idx="76">
                  <c:v>548</c:v>
                </c:pt>
                <c:pt idx="77">
                  <c:v>546</c:v>
                </c:pt>
                <c:pt idx="78">
                  <c:v>544</c:v>
                </c:pt>
                <c:pt idx="79">
                  <c:v>542</c:v>
                </c:pt>
                <c:pt idx="80">
                  <c:v>540</c:v>
                </c:pt>
                <c:pt idx="81">
                  <c:v>538</c:v>
                </c:pt>
                <c:pt idx="82">
                  <c:v>536</c:v>
                </c:pt>
                <c:pt idx="83">
                  <c:v>534</c:v>
                </c:pt>
                <c:pt idx="84">
                  <c:v>532</c:v>
                </c:pt>
                <c:pt idx="85">
                  <c:v>530</c:v>
                </c:pt>
                <c:pt idx="86">
                  <c:v>528</c:v>
                </c:pt>
                <c:pt idx="87">
                  <c:v>526</c:v>
                </c:pt>
                <c:pt idx="88">
                  <c:v>524</c:v>
                </c:pt>
                <c:pt idx="89">
                  <c:v>522</c:v>
                </c:pt>
                <c:pt idx="90">
                  <c:v>520</c:v>
                </c:pt>
                <c:pt idx="91">
                  <c:v>518</c:v>
                </c:pt>
                <c:pt idx="92">
                  <c:v>516</c:v>
                </c:pt>
                <c:pt idx="93">
                  <c:v>514</c:v>
                </c:pt>
                <c:pt idx="94">
                  <c:v>512</c:v>
                </c:pt>
                <c:pt idx="95">
                  <c:v>510</c:v>
                </c:pt>
                <c:pt idx="96">
                  <c:v>508</c:v>
                </c:pt>
                <c:pt idx="97">
                  <c:v>506</c:v>
                </c:pt>
                <c:pt idx="98">
                  <c:v>504</c:v>
                </c:pt>
                <c:pt idx="99">
                  <c:v>502</c:v>
                </c:pt>
                <c:pt idx="100">
                  <c:v>500</c:v>
                </c:pt>
                <c:pt idx="101">
                  <c:v>498</c:v>
                </c:pt>
                <c:pt idx="102">
                  <c:v>496</c:v>
                </c:pt>
                <c:pt idx="103">
                  <c:v>494</c:v>
                </c:pt>
                <c:pt idx="104">
                  <c:v>492</c:v>
                </c:pt>
                <c:pt idx="105">
                  <c:v>490</c:v>
                </c:pt>
                <c:pt idx="106">
                  <c:v>488</c:v>
                </c:pt>
                <c:pt idx="107">
                  <c:v>486</c:v>
                </c:pt>
                <c:pt idx="108">
                  <c:v>484</c:v>
                </c:pt>
                <c:pt idx="109">
                  <c:v>482</c:v>
                </c:pt>
                <c:pt idx="110">
                  <c:v>480</c:v>
                </c:pt>
                <c:pt idx="111">
                  <c:v>478</c:v>
                </c:pt>
                <c:pt idx="112">
                  <c:v>476</c:v>
                </c:pt>
                <c:pt idx="113">
                  <c:v>474</c:v>
                </c:pt>
                <c:pt idx="114">
                  <c:v>472</c:v>
                </c:pt>
                <c:pt idx="115">
                  <c:v>470</c:v>
                </c:pt>
                <c:pt idx="116">
                  <c:v>468</c:v>
                </c:pt>
                <c:pt idx="117">
                  <c:v>466</c:v>
                </c:pt>
                <c:pt idx="118">
                  <c:v>464</c:v>
                </c:pt>
                <c:pt idx="119">
                  <c:v>462</c:v>
                </c:pt>
                <c:pt idx="120">
                  <c:v>460</c:v>
                </c:pt>
                <c:pt idx="121">
                  <c:v>458</c:v>
                </c:pt>
                <c:pt idx="122">
                  <c:v>456</c:v>
                </c:pt>
                <c:pt idx="123">
                  <c:v>454</c:v>
                </c:pt>
                <c:pt idx="124">
                  <c:v>452</c:v>
                </c:pt>
                <c:pt idx="125">
                  <c:v>450</c:v>
                </c:pt>
                <c:pt idx="126">
                  <c:v>448</c:v>
                </c:pt>
                <c:pt idx="127">
                  <c:v>446</c:v>
                </c:pt>
                <c:pt idx="128">
                  <c:v>444</c:v>
                </c:pt>
                <c:pt idx="129">
                  <c:v>442</c:v>
                </c:pt>
                <c:pt idx="130">
                  <c:v>440</c:v>
                </c:pt>
                <c:pt idx="131">
                  <c:v>438</c:v>
                </c:pt>
                <c:pt idx="132">
                  <c:v>436</c:v>
                </c:pt>
                <c:pt idx="133">
                  <c:v>434</c:v>
                </c:pt>
                <c:pt idx="134">
                  <c:v>432</c:v>
                </c:pt>
                <c:pt idx="135">
                  <c:v>430</c:v>
                </c:pt>
                <c:pt idx="136">
                  <c:v>428</c:v>
                </c:pt>
                <c:pt idx="137">
                  <c:v>426</c:v>
                </c:pt>
                <c:pt idx="138">
                  <c:v>424</c:v>
                </c:pt>
                <c:pt idx="139">
                  <c:v>422</c:v>
                </c:pt>
                <c:pt idx="140">
                  <c:v>420</c:v>
                </c:pt>
                <c:pt idx="141">
                  <c:v>418</c:v>
                </c:pt>
                <c:pt idx="142">
                  <c:v>416</c:v>
                </c:pt>
                <c:pt idx="143">
                  <c:v>414</c:v>
                </c:pt>
                <c:pt idx="144">
                  <c:v>412</c:v>
                </c:pt>
                <c:pt idx="145">
                  <c:v>410</c:v>
                </c:pt>
                <c:pt idx="146">
                  <c:v>408</c:v>
                </c:pt>
                <c:pt idx="147">
                  <c:v>406</c:v>
                </c:pt>
                <c:pt idx="148">
                  <c:v>404</c:v>
                </c:pt>
                <c:pt idx="149">
                  <c:v>402</c:v>
                </c:pt>
                <c:pt idx="150">
                  <c:v>400</c:v>
                </c:pt>
                <c:pt idx="151">
                  <c:v>398</c:v>
                </c:pt>
                <c:pt idx="152">
                  <c:v>396</c:v>
                </c:pt>
                <c:pt idx="153">
                  <c:v>394</c:v>
                </c:pt>
                <c:pt idx="154">
                  <c:v>392</c:v>
                </c:pt>
                <c:pt idx="155">
                  <c:v>390</c:v>
                </c:pt>
                <c:pt idx="156">
                  <c:v>388</c:v>
                </c:pt>
                <c:pt idx="157">
                  <c:v>386</c:v>
                </c:pt>
                <c:pt idx="158">
                  <c:v>384</c:v>
                </c:pt>
                <c:pt idx="159">
                  <c:v>382</c:v>
                </c:pt>
                <c:pt idx="160">
                  <c:v>380</c:v>
                </c:pt>
                <c:pt idx="161">
                  <c:v>378</c:v>
                </c:pt>
                <c:pt idx="162">
                  <c:v>376</c:v>
                </c:pt>
                <c:pt idx="163">
                  <c:v>374</c:v>
                </c:pt>
                <c:pt idx="164">
                  <c:v>372</c:v>
                </c:pt>
                <c:pt idx="165">
                  <c:v>370</c:v>
                </c:pt>
                <c:pt idx="166">
                  <c:v>368</c:v>
                </c:pt>
                <c:pt idx="167">
                  <c:v>366</c:v>
                </c:pt>
                <c:pt idx="168">
                  <c:v>364</c:v>
                </c:pt>
                <c:pt idx="169">
                  <c:v>362</c:v>
                </c:pt>
                <c:pt idx="170">
                  <c:v>360</c:v>
                </c:pt>
                <c:pt idx="171">
                  <c:v>358</c:v>
                </c:pt>
                <c:pt idx="172">
                  <c:v>356</c:v>
                </c:pt>
                <c:pt idx="173">
                  <c:v>354</c:v>
                </c:pt>
                <c:pt idx="174">
                  <c:v>352</c:v>
                </c:pt>
                <c:pt idx="175">
                  <c:v>350</c:v>
                </c:pt>
                <c:pt idx="176">
                  <c:v>348</c:v>
                </c:pt>
                <c:pt idx="177">
                  <c:v>346</c:v>
                </c:pt>
                <c:pt idx="178">
                  <c:v>344</c:v>
                </c:pt>
                <c:pt idx="179">
                  <c:v>342</c:v>
                </c:pt>
                <c:pt idx="180">
                  <c:v>340</c:v>
                </c:pt>
                <c:pt idx="181">
                  <c:v>338</c:v>
                </c:pt>
                <c:pt idx="182">
                  <c:v>336</c:v>
                </c:pt>
                <c:pt idx="183">
                  <c:v>334</c:v>
                </c:pt>
                <c:pt idx="184">
                  <c:v>332</c:v>
                </c:pt>
                <c:pt idx="185">
                  <c:v>330</c:v>
                </c:pt>
                <c:pt idx="186">
                  <c:v>328</c:v>
                </c:pt>
                <c:pt idx="187">
                  <c:v>326</c:v>
                </c:pt>
                <c:pt idx="188">
                  <c:v>324</c:v>
                </c:pt>
                <c:pt idx="189">
                  <c:v>322</c:v>
                </c:pt>
                <c:pt idx="190">
                  <c:v>320</c:v>
                </c:pt>
                <c:pt idx="191">
                  <c:v>318</c:v>
                </c:pt>
                <c:pt idx="192">
                  <c:v>316</c:v>
                </c:pt>
                <c:pt idx="193">
                  <c:v>314</c:v>
                </c:pt>
                <c:pt idx="194">
                  <c:v>312</c:v>
                </c:pt>
                <c:pt idx="195">
                  <c:v>310</c:v>
                </c:pt>
                <c:pt idx="196">
                  <c:v>308</c:v>
                </c:pt>
                <c:pt idx="197">
                  <c:v>306</c:v>
                </c:pt>
                <c:pt idx="198">
                  <c:v>304</c:v>
                </c:pt>
                <c:pt idx="199">
                  <c:v>302</c:v>
                </c:pt>
                <c:pt idx="200">
                  <c:v>300</c:v>
                </c:pt>
                <c:pt idx="201">
                  <c:v>298</c:v>
                </c:pt>
                <c:pt idx="202">
                  <c:v>296</c:v>
                </c:pt>
                <c:pt idx="203">
                  <c:v>294</c:v>
                </c:pt>
                <c:pt idx="204">
                  <c:v>292</c:v>
                </c:pt>
                <c:pt idx="205">
                  <c:v>290</c:v>
                </c:pt>
                <c:pt idx="206">
                  <c:v>288</c:v>
                </c:pt>
                <c:pt idx="207">
                  <c:v>286</c:v>
                </c:pt>
                <c:pt idx="208">
                  <c:v>284</c:v>
                </c:pt>
                <c:pt idx="209">
                  <c:v>282</c:v>
                </c:pt>
                <c:pt idx="210">
                  <c:v>280</c:v>
                </c:pt>
                <c:pt idx="211">
                  <c:v>278</c:v>
                </c:pt>
                <c:pt idx="212">
                  <c:v>276</c:v>
                </c:pt>
                <c:pt idx="213">
                  <c:v>274</c:v>
                </c:pt>
                <c:pt idx="214">
                  <c:v>272</c:v>
                </c:pt>
                <c:pt idx="215">
                  <c:v>270</c:v>
                </c:pt>
                <c:pt idx="216">
                  <c:v>268</c:v>
                </c:pt>
                <c:pt idx="217">
                  <c:v>266</c:v>
                </c:pt>
                <c:pt idx="218">
                  <c:v>264</c:v>
                </c:pt>
                <c:pt idx="219">
                  <c:v>262</c:v>
                </c:pt>
                <c:pt idx="220">
                  <c:v>260</c:v>
                </c:pt>
                <c:pt idx="221">
                  <c:v>258</c:v>
                </c:pt>
                <c:pt idx="222">
                  <c:v>256</c:v>
                </c:pt>
                <c:pt idx="223">
                  <c:v>254</c:v>
                </c:pt>
                <c:pt idx="224">
                  <c:v>252</c:v>
                </c:pt>
                <c:pt idx="225">
                  <c:v>250</c:v>
                </c:pt>
                <c:pt idx="226">
                  <c:v>248</c:v>
                </c:pt>
                <c:pt idx="227">
                  <c:v>246</c:v>
                </c:pt>
                <c:pt idx="228">
                  <c:v>244</c:v>
                </c:pt>
                <c:pt idx="229">
                  <c:v>242</c:v>
                </c:pt>
                <c:pt idx="230">
                  <c:v>240</c:v>
                </c:pt>
                <c:pt idx="231">
                  <c:v>238</c:v>
                </c:pt>
                <c:pt idx="232">
                  <c:v>236</c:v>
                </c:pt>
                <c:pt idx="233">
                  <c:v>234</c:v>
                </c:pt>
                <c:pt idx="234">
                  <c:v>232</c:v>
                </c:pt>
                <c:pt idx="235">
                  <c:v>230</c:v>
                </c:pt>
                <c:pt idx="236">
                  <c:v>228</c:v>
                </c:pt>
                <c:pt idx="237">
                  <c:v>226</c:v>
                </c:pt>
                <c:pt idx="238">
                  <c:v>224</c:v>
                </c:pt>
                <c:pt idx="239">
                  <c:v>222</c:v>
                </c:pt>
                <c:pt idx="240">
                  <c:v>220</c:v>
                </c:pt>
                <c:pt idx="241">
                  <c:v>218</c:v>
                </c:pt>
                <c:pt idx="242">
                  <c:v>216</c:v>
                </c:pt>
                <c:pt idx="243">
                  <c:v>214</c:v>
                </c:pt>
                <c:pt idx="244">
                  <c:v>212</c:v>
                </c:pt>
                <c:pt idx="245">
                  <c:v>210</c:v>
                </c:pt>
                <c:pt idx="246">
                  <c:v>208</c:v>
                </c:pt>
                <c:pt idx="247">
                  <c:v>206</c:v>
                </c:pt>
                <c:pt idx="248">
                  <c:v>204</c:v>
                </c:pt>
                <c:pt idx="249">
                  <c:v>202</c:v>
                </c:pt>
                <c:pt idx="250">
                  <c:v>200</c:v>
                </c:pt>
                <c:pt idx="251">
                  <c:v>198</c:v>
                </c:pt>
                <c:pt idx="252">
                  <c:v>196</c:v>
                </c:pt>
                <c:pt idx="253">
                  <c:v>194</c:v>
                </c:pt>
                <c:pt idx="254">
                  <c:v>192</c:v>
                </c:pt>
                <c:pt idx="255">
                  <c:v>190</c:v>
                </c:pt>
                <c:pt idx="256">
                  <c:v>188</c:v>
                </c:pt>
                <c:pt idx="257">
                  <c:v>186</c:v>
                </c:pt>
                <c:pt idx="258">
                  <c:v>184</c:v>
                </c:pt>
                <c:pt idx="259">
                  <c:v>182</c:v>
                </c:pt>
                <c:pt idx="260">
                  <c:v>180</c:v>
                </c:pt>
                <c:pt idx="261">
                  <c:v>178</c:v>
                </c:pt>
                <c:pt idx="262">
                  <c:v>176</c:v>
                </c:pt>
                <c:pt idx="263">
                  <c:v>174</c:v>
                </c:pt>
                <c:pt idx="264">
                  <c:v>172</c:v>
                </c:pt>
                <c:pt idx="265">
                  <c:v>170</c:v>
                </c:pt>
                <c:pt idx="266">
                  <c:v>168</c:v>
                </c:pt>
                <c:pt idx="267">
                  <c:v>166</c:v>
                </c:pt>
                <c:pt idx="268">
                  <c:v>164</c:v>
                </c:pt>
                <c:pt idx="269">
                  <c:v>162</c:v>
                </c:pt>
                <c:pt idx="270">
                  <c:v>160</c:v>
                </c:pt>
                <c:pt idx="271">
                  <c:v>158</c:v>
                </c:pt>
                <c:pt idx="272">
                  <c:v>156</c:v>
                </c:pt>
                <c:pt idx="273">
                  <c:v>154</c:v>
                </c:pt>
                <c:pt idx="274">
                  <c:v>152</c:v>
                </c:pt>
                <c:pt idx="275">
                  <c:v>150</c:v>
                </c:pt>
                <c:pt idx="276">
                  <c:v>148</c:v>
                </c:pt>
                <c:pt idx="277">
                  <c:v>146</c:v>
                </c:pt>
                <c:pt idx="278">
                  <c:v>144</c:v>
                </c:pt>
                <c:pt idx="279">
                  <c:v>142</c:v>
                </c:pt>
                <c:pt idx="280">
                  <c:v>140</c:v>
                </c:pt>
                <c:pt idx="281">
                  <c:v>138</c:v>
                </c:pt>
                <c:pt idx="282">
                  <c:v>136</c:v>
                </c:pt>
                <c:pt idx="283">
                  <c:v>134</c:v>
                </c:pt>
                <c:pt idx="284">
                  <c:v>132</c:v>
                </c:pt>
                <c:pt idx="285">
                  <c:v>130</c:v>
                </c:pt>
                <c:pt idx="286">
                  <c:v>128</c:v>
                </c:pt>
                <c:pt idx="287">
                  <c:v>126</c:v>
                </c:pt>
                <c:pt idx="288">
                  <c:v>124</c:v>
                </c:pt>
                <c:pt idx="289">
                  <c:v>122</c:v>
                </c:pt>
                <c:pt idx="290">
                  <c:v>120</c:v>
                </c:pt>
                <c:pt idx="291">
                  <c:v>118</c:v>
                </c:pt>
                <c:pt idx="292">
                  <c:v>116</c:v>
                </c:pt>
                <c:pt idx="293">
                  <c:v>114</c:v>
                </c:pt>
                <c:pt idx="294">
                  <c:v>112</c:v>
                </c:pt>
                <c:pt idx="295">
                  <c:v>110</c:v>
                </c:pt>
                <c:pt idx="296">
                  <c:v>108</c:v>
                </c:pt>
                <c:pt idx="297">
                  <c:v>106</c:v>
                </c:pt>
                <c:pt idx="298">
                  <c:v>104</c:v>
                </c:pt>
                <c:pt idx="299">
                  <c:v>102</c:v>
                </c:pt>
                <c:pt idx="300">
                  <c:v>100</c:v>
                </c:pt>
                <c:pt idx="301">
                  <c:v>98</c:v>
                </c:pt>
                <c:pt idx="302">
                  <c:v>96</c:v>
                </c:pt>
                <c:pt idx="303">
                  <c:v>94</c:v>
                </c:pt>
                <c:pt idx="304">
                  <c:v>92</c:v>
                </c:pt>
                <c:pt idx="305">
                  <c:v>90</c:v>
                </c:pt>
                <c:pt idx="306">
                  <c:v>88</c:v>
                </c:pt>
                <c:pt idx="307">
                  <c:v>86</c:v>
                </c:pt>
                <c:pt idx="308">
                  <c:v>84</c:v>
                </c:pt>
                <c:pt idx="309">
                  <c:v>82</c:v>
                </c:pt>
                <c:pt idx="310">
                  <c:v>80</c:v>
                </c:pt>
                <c:pt idx="311">
                  <c:v>78</c:v>
                </c:pt>
                <c:pt idx="312">
                  <c:v>76</c:v>
                </c:pt>
                <c:pt idx="313">
                  <c:v>74</c:v>
                </c:pt>
                <c:pt idx="314">
                  <c:v>72</c:v>
                </c:pt>
                <c:pt idx="315">
                  <c:v>70</c:v>
                </c:pt>
                <c:pt idx="316">
                  <c:v>68</c:v>
                </c:pt>
                <c:pt idx="317">
                  <c:v>66</c:v>
                </c:pt>
                <c:pt idx="318">
                  <c:v>64</c:v>
                </c:pt>
                <c:pt idx="319">
                  <c:v>62</c:v>
                </c:pt>
                <c:pt idx="320">
                  <c:v>60</c:v>
                </c:pt>
                <c:pt idx="321">
                  <c:v>58</c:v>
                </c:pt>
                <c:pt idx="322">
                  <c:v>56</c:v>
                </c:pt>
                <c:pt idx="323">
                  <c:v>54</c:v>
                </c:pt>
                <c:pt idx="324">
                  <c:v>52</c:v>
                </c:pt>
                <c:pt idx="325">
                  <c:v>50</c:v>
                </c:pt>
                <c:pt idx="326">
                  <c:v>48</c:v>
                </c:pt>
                <c:pt idx="327">
                  <c:v>46</c:v>
                </c:pt>
                <c:pt idx="328">
                  <c:v>44</c:v>
                </c:pt>
                <c:pt idx="329">
                  <c:v>42</c:v>
                </c:pt>
                <c:pt idx="330">
                  <c:v>40</c:v>
                </c:pt>
                <c:pt idx="331">
                  <c:v>38</c:v>
                </c:pt>
                <c:pt idx="332">
                  <c:v>36</c:v>
                </c:pt>
                <c:pt idx="333">
                  <c:v>34</c:v>
                </c:pt>
                <c:pt idx="334">
                  <c:v>32</c:v>
                </c:pt>
                <c:pt idx="335">
                  <c:v>30</c:v>
                </c:pt>
              </c:numCache>
            </c:numRef>
          </c:xVal>
          <c:yVal>
            <c:numRef>
              <c:f>'La08Er02Mn05Fe05O3-PE-NJ-3'!$B$3:$B$338</c:f>
              <c:numCache>
                <c:formatCode>General</c:formatCode>
                <c:ptCount val="336"/>
                <c:pt idx="0">
                  <c:v>291.94</c:v>
                </c:pt>
                <c:pt idx="1">
                  <c:v>274.60000000000002</c:v>
                </c:pt>
                <c:pt idx="2">
                  <c:v>259.58999999999997</c:v>
                </c:pt>
                <c:pt idx="3">
                  <c:v>247.16</c:v>
                </c:pt>
                <c:pt idx="4">
                  <c:v>236.92</c:v>
                </c:pt>
                <c:pt idx="5">
                  <c:v>228.12</c:v>
                </c:pt>
                <c:pt idx="6">
                  <c:v>219.86</c:v>
                </c:pt>
                <c:pt idx="7">
                  <c:v>211.3</c:v>
                </c:pt>
                <c:pt idx="8">
                  <c:v>201.81</c:v>
                </c:pt>
                <c:pt idx="9">
                  <c:v>191.26</c:v>
                </c:pt>
                <c:pt idx="10">
                  <c:v>180.18</c:v>
                </c:pt>
                <c:pt idx="11">
                  <c:v>169.54</c:v>
                </c:pt>
                <c:pt idx="12">
                  <c:v>159.9</c:v>
                </c:pt>
                <c:pt idx="13">
                  <c:v>151.02000000000001</c:v>
                </c:pt>
                <c:pt idx="14">
                  <c:v>142.44999999999999</c:v>
                </c:pt>
                <c:pt idx="15">
                  <c:v>134.31</c:v>
                </c:pt>
                <c:pt idx="16">
                  <c:v>127.49</c:v>
                </c:pt>
                <c:pt idx="17">
                  <c:v>122.45</c:v>
                </c:pt>
                <c:pt idx="18">
                  <c:v>118.51</c:v>
                </c:pt>
                <c:pt idx="19">
                  <c:v>114.57</c:v>
                </c:pt>
                <c:pt idx="20">
                  <c:v>110</c:v>
                </c:pt>
                <c:pt idx="21">
                  <c:v>104.88</c:v>
                </c:pt>
                <c:pt idx="22">
                  <c:v>99.71</c:v>
                </c:pt>
                <c:pt idx="23">
                  <c:v>94.98</c:v>
                </c:pt>
                <c:pt idx="24">
                  <c:v>90.87</c:v>
                </c:pt>
                <c:pt idx="25">
                  <c:v>87.36</c:v>
                </c:pt>
                <c:pt idx="26">
                  <c:v>84.35</c:v>
                </c:pt>
                <c:pt idx="27">
                  <c:v>81.72</c:v>
                </c:pt>
                <c:pt idx="28">
                  <c:v>79.33</c:v>
                </c:pt>
                <c:pt idx="29">
                  <c:v>77.09</c:v>
                </c:pt>
                <c:pt idx="30">
                  <c:v>74.97</c:v>
                </c:pt>
                <c:pt idx="31">
                  <c:v>72.97</c:v>
                </c:pt>
                <c:pt idx="32">
                  <c:v>71.099999999999994</c:v>
                </c:pt>
                <c:pt idx="33">
                  <c:v>69.349999999999994</c:v>
                </c:pt>
                <c:pt idx="34">
                  <c:v>67.7</c:v>
                </c:pt>
                <c:pt idx="35">
                  <c:v>66.14</c:v>
                </c:pt>
                <c:pt idx="36">
                  <c:v>64.69</c:v>
                </c:pt>
                <c:pt idx="37">
                  <c:v>63.33</c:v>
                </c:pt>
                <c:pt idx="38">
                  <c:v>62.06</c:v>
                </c:pt>
                <c:pt idx="39">
                  <c:v>60.84</c:v>
                </c:pt>
                <c:pt idx="40">
                  <c:v>59.68</c:v>
                </c:pt>
                <c:pt idx="41">
                  <c:v>58.62</c:v>
                </c:pt>
                <c:pt idx="42">
                  <c:v>57.72</c:v>
                </c:pt>
                <c:pt idx="43">
                  <c:v>57</c:v>
                </c:pt>
                <c:pt idx="44">
                  <c:v>56.43</c:v>
                </c:pt>
                <c:pt idx="45">
                  <c:v>55.97</c:v>
                </c:pt>
                <c:pt idx="46">
                  <c:v>55.58</c:v>
                </c:pt>
                <c:pt idx="47">
                  <c:v>55.27</c:v>
                </c:pt>
                <c:pt idx="48">
                  <c:v>55.07</c:v>
                </c:pt>
                <c:pt idx="49">
                  <c:v>55</c:v>
                </c:pt>
                <c:pt idx="50">
                  <c:v>55.07</c:v>
                </c:pt>
                <c:pt idx="51">
                  <c:v>55.3</c:v>
                </c:pt>
                <c:pt idx="52">
                  <c:v>55.68</c:v>
                </c:pt>
                <c:pt idx="53">
                  <c:v>56.24</c:v>
                </c:pt>
                <c:pt idx="54">
                  <c:v>56.99</c:v>
                </c:pt>
                <c:pt idx="55">
                  <c:v>57.95</c:v>
                </c:pt>
                <c:pt idx="56">
                  <c:v>59.08</c:v>
                </c:pt>
                <c:pt idx="57">
                  <c:v>60.36</c:v>
                </c:pt>
                <c:pt idx="58">
                  <c:v>61.77</c:v>
                </c:pt>
                <c:pt idx="59">
                  <c:v>63.31</c:v>
                </c:pt>
                <c:pt idx="60">
                  <c:v>64.989999999999995</c:v>
                </c:pt>
                <c:pt idx="61">
                  <c:v>66.83</c:v>
                </c:pt>
                <c:pt idx="62">
                  <c:v>68.790000000000006</c:v>
                </c:pt>
                <c:pt idx="63">
                  <c:v>70.849999999999994</c:v>
                </c:pt>
                <c:pt idx="64">
                  <c:v>72.97</c:v>
                </c:pt>
                <c:pt idx="65">
                  <c:v>75.12</c:v>
                </c:pt>
                <c:pt idx="66">
                  <c:v>77.319999999999993</c:v>
                </c:pt>
                <c:pt idx="67">
                  <c:v>79.540000000000006</c:v>
                </c:pt>
                <c:pt idx="68">
                  <c:v>81.78</c:v>
                </c:pt>
                <c:pt idx="69">
                  <c:v>84.01</c:v>
                </c:pt>
                <c:pt idx="70">
                  <c:v>86.21</c:v>
                </c:pt>
                <c:pt idx="71">
                  <c:v>88.37</c:v>
                </c:pt>
                <c:pt idx="72">
                  <c:v>90.46</c:v>
                </c:pt>
                <c:pt idx="73">
                  <c:v>92.46</c:v>
                </c:pt>
                <c:pt idx="74">
                  <c:v>94.36</c:v>
                </c:pt>
                <c:pt idx="75">
                  <c:v>96.2</c:v>
                </c:pt>
                <c:pt idx="76">
                  <c:v>98.02</c:v>
                </c:pt>
                <c:pt idx="77">
                  <c:v>99.83</c:v>
                </c:pt>
                <c:pt idx="78">
                  <c:v>101.55</c:v>
                </c:pt>
                <c:pt idx="79">
                  <c:v>103.11</c:v>
                </c:pt>
                <c:pt idx="80">
                  <c:v>104.44</c:v>
                </c:pt>
                <c:pt idx="81">
                  <c:v>105.58</c:v>
                </c:pt>
                <c:pt idx="82">
                  <c:v>106.57</c:v>
                </c:pt>
                <c:pt idx="83">
                  <c:v>107.46</c:v>
                </c:pt>
                <c:pt idx="84">
                  <c:v>108.27</c:v>
                </c:pt>
                <c:pt idx="85">
                  <c:v>108.98</c:v>
                </c:pt>
                <c:pt idx="86">
                  <c:v>109.55</c:v>
                </c:pt>
                <c:pt idx="87">
                  <c:v>109.98</c:v>
                </c:pt>
                <c:pt idx="88">
                  <c:v>110.24</c:v>
                </c:pt>
                <c:pt idx="89">
                  <c:v>110.35</c:v>
                </c:pt>
                <c:pt idx="90">
                  <c:v>110.4</c:v>
                </c:pt>
                <c:pt idx="91">
                  <c:v>110.46</c:v>
                </c:pt>
                <c:pt idx="92">
                  <c:v>110.56</c:v>
                </c:pt>
                <c:pt idx="93">
                  <c:v>110.63</c:v>
                </c:pt>
                <c:pt idx="94">
                  <c:v>110.54</c:v>
                </c:pt>
                <c:pt idx="95">
                  <c:v>110.19</c:v>
                </c:pt>
                <c:pt idx="96">
                  <c:v>109.59</c:v>
                </c:pt>
                <c:pt idx="97">
                  <c:v>108.85</c:v>
                </c:pt>
                <c:pt idx="98">
                  <c:v>108.1</c:v>
                </c:pt>
                <c:pt idx="99">
                  <c:v>107.39</c:v>
                </c:pt>
                <c:pt idx="100">
                  <c:v>106.71</c:v>
                </c:pt>
                <c:pt idx="101">
                  <c:v>105.98</c:v>
                </c:pt>
                <c:pt idx="102">
                  <c:v>105.13</c:v>
                </c:pt>
                <c:pt idx="103">
                  <c:v>104.17</c:v>
                </c:pt>
                <c:pt idx="104">
                  <c:v>103.16</c:v>
                </c:pt>
                <c:pt idx="105">
                  <c:v>102.14</c:v>
                </c:pt>
                <c:pt idx="106">
                  <c:v>101.12</c:v>
                </c:pt>
                <c:pt idx="107">
                  <c:v>100.1</c:v>
                </c:pt>
                <c:pt idx="108">
                  <c:v>99.08</c:v>
                </c:pt>
                <c:pt idx="109">
                  <c:v>98.09</c:v>
                </c:pt>
                <c:pt idx="110">
                  <c:v>97.11</c:v>
                </c:pt>
                <c:pt idx="111">
                  <c:v>96.07</c:v>
                </c:pt>
                <c:pt idx="112">
                  <c:v>94.87</c:v>
                </c:pt>
                <c:pt idx="113">
                  <c:v>93.57</c:v>
                </c:pt>
                <c:pt idx="114">
                  <c:v>92.31</c:v>
                </c:pt>
                <c:pt idx="115">
                  <c:v>91.26</c:v>
                </c:pt>
                <c:pt idx="116">
                  <c:v>90.42</c:v>
                </c:pt>
                <c:pt idx="117">
                  <c:v>89.62</c:v>
                </c:pt>
                <c:pt idx="118">
                  <c:v>88.66</c:v>
                </c:pt>
                <c:pt idx="119">
                  <c:v>87.42</c:v>
                </c:pt>
                <c:pt idx="120">
                  <c:v>85.96</c:v>
                </c:pt>
                <c:pt idx="121">
                  <c:v>84.49</c:v>
                </c:pt>
                <c:pt idx="122">
                  <c:v>83.19</c:v>
                </c:pt>
                <c:pt idx="123">
                  <c:v>82.09</c:v>
                </c:pt>
                <c:pt idx="124">
                  <c:v>81.02</c:v>
                </c:pt>
                <c:pt idx="125">
                  <c:v>79.819999999999993</c:v>
                </c:pt>
                <c:pt idx="126">
                  <c:v>78.44</c:v>
                </c:pt>
                <c:pt idx="127">
                  <c:v>76.959999999999994</c:v>
                </c:pt>
                <c:pt idx="128">
                  <c:v>75.55</c:v>
                </c:pt>
                <c:pt idx="129">
                  <c:v>74.28</c:v>
                </c:pt>
                <c:pt idx="130">
                  <c:v>73.13</c:v>
                </c:pt>
                <c:pt idx="131">
                  <c:v>72.02</c:v>
                </c:pt>
                <c:pt idx="132">
                  <c:v>70.930000000000007</c:v>
                </c:pt>
                <c:pt idx="133">
                  <c:v>69.89</c:v>
                </c:pt>
                <c:pt idx="134">
                  <c:v>68.95</c:v>
                </c:pt>
                <c:pt idx="135">
                  <c:v>68.099999999999994</c:v>
                </c:pt>
                <c:pt idx="136">
                  <c:v>67.27</c:v>
                </c:pt>
                <c:pt idx="137">
                  <c:v>66.39</c:v>
                </c:pt>
                <c:pt idx="138">
                  <c:v>65.45</c:v>
                </c:pt>
                <c:pt idx="139">
                  <c:v>64.55</c:v>
                </c:pt>
                <c:pt idx="140">
                  <c:v>63.99</c:v>
                </c:pt>
                <c:pt idx="141">
                  <c:v>63.96</c:v>
                </c:pt>
                <c:pt idx="142">
                  <c:v>64.349999999999994</c:v>
                </c:pt>
                <c:pt idx="143">
                  <c:v>64.84</c:v>
                </c:pt>
                <c:pt idx="144">
                  <c:v>65.180000000000007</c:v>
                </c:pt>
                <c:pt idx="145">
                  <c:v>65.290000000000006</c:v>
                </c:pt>
                <c:pt idx="146">
                  <c:v>65.19</c:v>
                </c:pt>
                <c:pt idx="147">
                  <c:v>64.900000000000006</c:v>
                </c:pt>
                <c:pt idx="148">
                  <c:v>64.41</c:v>
                </c:pt>
                <c:pt idx="149">
                  <c:v>63.73</c:v>
                </c:pt>
                <c:pt idx="150">
                  <c:v>62.99</c:v>
                </c:pt>
                <c:pt idx="151">
                  <c:v>62.54</c:v>
                </c:pt>
                <c:pt idx="152">
                  <c:v>62.69</c:v>
                </c:pt>
                <c:pt idx="153">
                  <c:v>63.33</c:v>
                </c:pt>
                <c:pt idx="154">
                  <c:v>64.010000000000005</c:v>
                </c:pt>
                <c:pt idx="155">
                  <c:v>64.459999999999994</c:v>
                </c:pt>
                <c:pt idx="156">
                  <c:v>64.63</c:v>
                </c:pt>
                <c:pt idx="157">
                  <c:v>64.66</c:v>
                </c:pt>
                <c:pt idx="158">
                  <c:v>64.69</c:v>
                </c:pt>
                <c:pt idx="159">
                  <c:v>64.760000000000005</c:v>
                </c:pt>
                <c:pt idx="160">
                  <c:v>64.84</c:v>
                </c:pt>
                <c:pt idx="161">
                  <c:v>64.92</c:v>
                </c:pt>
                <c:pt idx="162">
                  <c:v>65.14</c:v>
                </c:pt>
                <c:pt idx="163">
                  <c:v>65.73</c:v>
                </c:pt>
                <c:pt idx="164">
                  <c:v>66.72</c:v>
                </c:pt>
                <c:pt idx="165">
                  <c:v>67.959999999999994</c:v>
                </c:pt>
                <c:pt idx="166">
                  <c:v>69.19</c:v>
                </c:pt>
                <c:pt idx="167">
                  <c:v>70.25</c:v>
                </c:pt>
                <c:pt idx="168">
                  <c:v>71.069999999999993</c:v>
                </c:pt>
                <c:pt idx="169">
                  <c:v>71.58</c:v>
                </c:pt>
                <c:pt idx="170">
                  <c:v>71.790000000000006</c:v>
                </c:pt>
                <c:pt idx="171">
                  <c:v>71.75</c:v>
                </c:pt>
                <c:pt idx="172">
                  <c:v>71.7</c:v>
                </c:pt>
                <c:pt idx="173">
                  <c:v>72.09</c:v>
                </c:pt>
                <c:pt idx="174">
                  <c:v>73.23</c:v>
                </c:pt>
                <c:pt idx="175">
                  <c:v>74.89</c:v>
                </c:pt>
                <c:pt idx="176">
                  <c:v>76.52</c:v>
                </c:pt>
                <c:pt idx="177">
                  <c:v>77.8</c:v>
                </c:pt>
                <c:pt idx="178">
                  <c:v>78.739999999999995</c:v>
                </c:pt>
                <c:pt idx="179">
                  <c:v>79.459999999999994</c:v>
                </c:pt>
                <c:pt idx="180">
                  <c:v>80.12</c:v>
                </c:pt>
                <c:pt idx="181">
                  <c:v>80.790000000000006</c:v>
                </c:pt>
                <c:pt idx="182">
                  <c:v>81.45</c:v>
                </c:pt>
                <c:pt idx="183">
                  <c:v>81.98</c:v>
                </c:pt>
                <c:pt idx="184">
                  <c:v>82.22</c:v>
                </c:pt>
                <c:pt idx="185">
                  <c:v>82.16</c:v>
                </c:pt>
                <c:pt idx="186">
                  <c:v>81.97</c:v>
                </c:pt>
                <c:pt idx="187">
                  <c:v>82.08</c:v>
                </c:pt>
                <c:pt idx="188">
                  <c:v>82.79</c:v>
                </c:pt>
                <c:pt idx="189">
                  <c:v>83.9</c:v>
                </c:pt>
                <c:pt idx="190">
                  <c:v>84.96</c:v>
                </c:pt>
                <c:pt idx="191">
                  <c:v>85.74</c:v>
                </c:pt>
                <c:pt idx="192">
                  <c:v>86.29</c:v>
                </c:pt>
                <c:pt idx="193">
                  <c:v>86.74</c:v>
                </c:pt>
                <c:pt idx="194">
                  <c:v>87.12</c:v>
                </c:pt>
                <c:pt idx="195">
                  <c:v>87.36</c:v>
                </c:pt>
                <c:pt idx="196">
                  <c:v>87.32</c:v>
                </c:pt>
                <c:pt idx="197">
                  <c:v>86.97</c:v>
                </c:pt>
                <c:pt idx="198">
                  <c:v>86.62</c:v>
                </c:pt>
                <c:pt idx="199">
                  <c:v>86.92</c:v>
                </c:pt>
                <c:pt idx="200">
                  <c:v>88.15</c:v>
                </c:pt>
                <c:pt idx="201">
                  <c:v>89.73</c:v>
                </c:pt>
                <c:pt idx="202">
                  <c:v>91</c:v>
                </c:pt>
                <c:pt idx="203">
                  <c:v>91.77</c:v>
                </c:pt>
                <c:pt idx="204">
                  <c:v>92.13</c:v>
                </c:pt>
                <c:pt idx="205">
                  <c:v>92.31</c:v>
                </c:pt>
                <c:pt idx="206">
                  <c:v>92.43</c:v>
                </c:pt>
                <c:pt idx="207">
                  <c:v>92.44</c:v>
                </c:pt>
                <c:pt idx="208">
                  <c:v>92.13</c:v>
                </c:pt>
                <c:pt idx="209">
                  <c:v>91.72</c:v>
                </c:pt>
                <c:pt idx="210">
                  <c:v>92.36</c:v>
                </c:pt>
                <c:pt idx="211">
                  <c:v>95.09</c:v>
                </c:pt>
                <c:pt idx="212">
                  <c:v>98.5</c:v>
                </c:pt>
                <c:pt idx="213">
                  <c:v>101.09</c:v>
                </c:pt>
                <c:pt idx="214">
                  <c:v>102.74</c:v>
                </c:pt>
                <c:pt idx="215">
                  <c:v>103.78</c:v>
                </c:pt>
                <c:pt idx="216">
                  <c:v>104.62</c:v>
                </c:pt>
                <c:pt idx="217">
                  <c:v>105.58</c:v>
                </c:pt>
                <c:pt idx="218">
                  <c:v>106.66</c:v>
                </c:pt>
                <c:pt idx="219">
                  <c:v>107.56</c:v>
                </c:pt>
                <c:pt idx="220">
                  <c:v>107.96</c:v>
                </c:pt>
                <c:pt idx="221">
                  <c:v>107.7</c:v>
                </c:pt>
                <c:pt idx="222">
                  <c:v>106.77</c:v>
                </c:pt>
                <c:pt idx="223">
                  <c:v>105.39</c:v>
                </c:pt>
                <c:pt idx="224">
                  <c:v>104.16</c:v>
                </c:pt>
                <c:pt idx="225">
                  <c:v>104.13</c:v>
                </c:pt>
                <c:pt idx="226">
                  <c:v>106.28</c:v>
                </c:pt>
                <c:pt idx="227">
                  <c:v>110.25</c:v>
                </c:pt>
                <c:pt idx="228">
                  <c:v>114.27</c:v>
                </c:pt>
                <c:pt idx="229">
                  <c:v>117.14</c:v>
                </c:pt>
                <c:pt idx="230">
                  <c:v>118.79</c:v>
                </c:pt>
                <c:pt idx="231">
                  <c:v>119.46</c:v>
                </c:pt>
                <c:pt idx="232">
                  <c:v>119.32</c:v>
                </c:pt>
                <c:pt idx="233">
                  <c:v>118.47</c:v>
                </c:pt>
                <c:pt idx="234">
                  <c:v>116.99</c:v>
                </c:pt>
                <c:pt idx="235">
                  <c:v>115.06</c:v>
                </c:pt>
                <c:pt idx="236">
                  <c:v>113.36</c:v>
                </c:pt>
                <c:pt idx="237">
                  <c:v>113.33</c:v>
                </c:pt>
                <c:pt idx="238">
                  <c:v>115.52</c:v>
                </c:pt>
                <c:pt idx="239">
                  <c:v>118.2</c:v>
                </c:pt>
                <c:pt idx="240">
                  <c:v>120</c:v>
                </c:pt>
                <c:pt idx="241">
                  <c:v>120.68</c:v>
                </c:pt>
                <c:pt idx="242">
                  <c:v>120.37</c:v>
                </c:pt>
                <c:pt idx="243">
                  <c:v>119.3</c:v>
                </c:pt>
                <c:pt idx="244">
                  <c:v>117.92</c:v>
                </c:pt>
                <c:pt idx="245">
                  <c:v>116.76</c:v>
                </c:pt>
                <c:pt idx="246">
                  <c:v>116.03</c:v>
                </c:pt>
                <c:pt idx="247">
                  <c:v>115.43</c:v>
                </c:pt>
                <c:pt idx="248">
                  <c:v>114.61</c:v>
                </c:pt>
                <c:pt idx="249">
                  <c:v>113.61</c:v>
                </c:pt>
                <c:pt idx="250">
                  <c:v>112.73</c:v>
                </c:pt>
                <c:pt idx="251">
                  <c:v>112.16</c:v>
                </c:pt>
                <c:pt idx="252">
                  <c:v>111.85</c:v>
                </c:pt>
                <c:pt idx="253">
                  <c:v>111.68</c:v>
                </c:pt>
                <c:pt idx="254">
                  <c:v>111.43</c:v>
                </c:pt>
                <c:pt idx="255">
                  <c:v>110.83</c:v>
                </c:pt>
                <c:pt idx="256">
                  <c:v>109.7</c:v>
                </c:pt>
                <c:pt idx="257">
                  <c:v>108</c:v>
                </c:pt>
                <c:pt idx="258">
                  <c:v>105.77</c:v>
                </c:pt>
                <c:pt idx="259">
                  <c:v>103.01</c:v>
                </c:pt>
                <c:pt idx="260">
                  <c:v>99.78</c:v>
                </c:pt>
                <c:pt idx="261">
                  <c:v>96.43</c:v>
                </c:pt>
                <c:pt idx="262">
                  <c:v>93.8</c:v>
                </c:pt>
                <c:pt idx="263">
                  <c:v>92.78</c:v>
                </c:pt>
                <c:pt idx="264">
                  <c:v>93.7</c:v>
                </c:pt>
                <c:pt idx="265">
                  <c:v>96.06</c:v>
                </c:pt>
                <c:pt idx="266">
                  <c:v>98.81</c:v>
                </c:pt>
                <c:pt idx="267">
                  <c:v>101.03</c:v>
                </c:pt>
                <c:pt idx="268">
                  <c:v>102.37</c:v>
                </c:pt>
                <c:pt idx="269">
                  <c:v>102.76</c:v>
                </c:pt>
                <c:pt idx="270">
                  <c:v>102.2</c:v>
                </c:pt>
                <c:pt idx="271">
                  <c:v>100.73</c:v>
                </c:pt>
                <c:pt idx="272">
                  <c:v>98.82</c:v>
                </c:pt>
                <c:pt idx="273">
                  <c:v>98.36</c:v>
                </c:pt>
                <c:pt idx="274">
                  <c:v>102.22</c:v>
                </c:pt>
                <c:pt idx="275">
                  <c:v>108.61</c:v>
                </c:pt>
                <c:pt idx="276">
                  <c:v>113.09</c:v>
                </c:pt>
                <c:pt idx="277">
                  <c:v>115.05</c:v>
                </c:pt>
                <c:pt idx="278">
                  <c:v>115.6</c:v>
                </c:pt>
                <c:pt idx="279">
                  <c:v>115.57</c:v>
                </c:pt>
                <c:pt idx="280">
                  <c:v>115.52</c:v>
                </c:pt>
                <c:pt idx="281">
                  <c:v>115.74</c:v>
                </c:pt>
                <c:pt idx="282">
                  <c:v>116.11</c:v>
                </c:pt>
                <c:pt idx="283">
                  <c:v>116.32</c:v>
                </c:pt>
                <c:pt idx="284">
                  <c:v>116.2</c:v>
                </c:pt>
                <c:pt idx="285">
                  <c:v>115.7</c:v>
                </c:pt>
                <c:pt idx="286">
                  <c:v>114.77</c:v>
                </c:pt>
                <c:pt idx="287">
                  <c:v>113.52</c:v>
                </c:pt>
                <c:pt idx="288">
                  <c:v>112.61</c:v>
                </c:pt>
                <c:pt idx="289">
                  <c:v>113.43</c:v>
                </c:pt>
                <c:pt idx="290">
                  <c:v>116.64</c:v>
                </c:pt>
                <c:pt idx="291">
                  <c:v>120.55</c:v>
                </c:pt>
                <c:pt idx="292">
                  <c:v>123.35</c:v>
                </c:pt>
                <c:pt idx="293">
                  <c:v>124.7</c:v>
                </c:pt>
                <c:pt idx="294">
                  <c:v>124.9</c:v>
                </c:pt>
                <c:pt idx="295">
                  <c:v>124.22</c:v>
                </c:pt>
                <c:pt idx="296">
                  <c:v>122.76</c:v>
                </c:pt>
                <c:pt idx="297">
                  <c:v>120.81</c:v>
                </c:pt>
                <c:pt idx="298">
                  <c:v>120.2</c:v>
                </c:pt>
                <c:pt idx="299">
                  <c:v>123.04</c:v>
                </c:pt>
                <c:pt idx="300">
                  <c:v>126.47</c:v>
                </c:pt>
                <c:pt idx="301">
                  <c:v>128.13999999999999</c:v>
                </c:pt>
                <c:pt idx="302">
                  <c:v>128.12</c:v>
                </c:pt>
                <c:pt idx="303">
                  <c:v>126.77</c:v>
                </c:pt>
                <c:pt idx="304">
                  <c:v>125.47</c:v>
                </c:pt>
                <c:pt idx="305">
                  <c:v>125.28</c:v>
                </c:pt>
                <c:pt idx="306">
                  <c:v>126.16</c:v>
                </c:pt>
                <c:pt idx="307">
                  <c:v>126.87</c:v>
                </c:pt>
                <c:pt idx="308">
                  <c:v>126.48</c:v>
                </c:pt>
                <c:pt idx="309">
                  <c:v>124.63</c:v>
                </c:pt>
                <c:pt idx="310">
                  <c:v>121.59</c:v>
                </c:pt>
                <c:pt idx="311">
                  <c:v>118.56</c:v>
                </c:pt>
                <c:pt idx="312">
                  <c:v>117.46</c:v>
                </c:pt>
                <c:pt idx="313">
                  <c:v>119.36</c:v>
                </c:pt>
                <c:pt idx="314">
                  <c:v>122.97</c:v>
                </c:pt>
                <c:pt idx="315">
                  <c:v>126.09</c:v>
                </c:pt>
                <c:pt idx="316">
                  <c:v>127.64</c:v>
                </c:pt>
                <c:pt idx="317">
                  <c:v>127.74</c:v>
                </c:pt>
                <c:pt idx="318">
                  <c:v>126.91</c:v>
                </c:pt>
                <c:pt idx="319">
                  <c:v>125.67</c:v>
                </c:pt>
                <c:pt idx="320">
                  <c:v>124.63</c:v>
                </c:pt>
                <c:pt idx="321">
                  <c:v>124.71</c:v>
                </c:pt>
                <c:pt idx="322">
                  <c:v>126.4</c:v>
                </c:pt>
                <c:pt idx="323">
                  <c:v>128.63999999999999</c:v>
                </c:pt>
                <c:pt idx="324">
                  <c:v>130.03</c:v>
                </c:pt>
                <c:pt idx="325">
                  <c:v>130.25</c:v>
                </c:pt>
                <c:pt idx="326">
                  <c:v>129.46</c:v>
                </c:pt>
                <c:pt idx="327">
                  <c:v>127.81</c:v>
                </c:pt>
                <c:pt idx="328">
                  <c:v>125.51</c:v>
                </c:pt>
                <c:pt idx="329">
                  <c:v>122.91</c:v>
                </c:pt>
                <c:pt idx="330">
                  <c:v>120.56</c:v>
                </c:pt>
                <c:pt idx="331">
                  <c:v>119.05</c:v>
                </c:pt>
                <c:pt idx="332">
                  <c:v>118.66</c:v>
                </c:pt>
                <c:pt idx="333">
                  <c:v>119.04</c:v>
                </c:pt>
                <c:pt idx="334">
                  <c:v>119.5</c:v>
                </c:pt>
                <c:pt idx="335">
                  <c:v>119.65</c:v>
                </c:pt>
              </c:numCache>
            </c:numRef>
          </c:yVal>
          <c:smooth val="1"/>
          <c:extLst>
            <c:ext xmlns:c16="http://schemas.microsoft.com/office/drawing/2014/chart" uri="{C3380CC4-5D6E-409C-BE32-E72D297353CC}">
              <c16:uniqueId val="{00000000-9C24-4817-BDC3-042ED753850A}"/>
            </c:ext>
          </c:extLst>
        </c:ser>
        <c:ser>
          <c:idx val="0"/>
          <c:order val="1"/>
          <c:tx>
            <c:strRef>
              <c:f>'La06Er04Mn05Fe05O3-PE-NJ-1 (2)'!$B$2</c:f>
              <c:strCache>
                <c:ptCount val="1"/>
                <c:pt idx="0">
                  <c:v>%T</c:v>
                </c:pt>
              </c:strCache>
            </c:strRef>
          </c:tx>
          <c:spPr>
            <a:ln w="19050" cap="rnd">
              <a:solidFill>
                <a:schemeClr val="tx1">
                  <a:lumMod val="95000"/>
                  <a:lumOff val="5000"/>
                  <a:alpha val="60000"/>
                </a:schemeClr>
              </a:solidFill>
              <a:round/>
            </a:ln>
            <a:effectLst/>
          </c:spPr>
          <c:marker>
            <c:symbol val="none"/>
          </c:marker>
          <c:xVal>
            <c:numRef>
              <c:f>'La06Er04Mn05Fe05O3-PE-NJ-1 (2)'!$A$3:$A$338</c:f>
              <c:numCache>
                <c:formatCode>General</c:formatCode>
                <c:ptCount val="336"/>
                <c:pt idx="0">
                  <c:v>700</c:v>
                </c:pt>
                <c:pt idx="1">
                  <c:v>698</c:v>
                </c:pt>
                <c:pt idx="2">
                  <c:v>696</c:v>
                </c:pt>
                <c:pt idx="3">
                  <c:v>694</c:v>
                </c:pt>
                <c:pt idx="4">
                  <c:v>692</c:v>
                </c:pt>
                <c:pt idx="5">
                  <c:v>690</c:v>
                </c:pt>
                <c:pt idx="6">
                  <c:v>688</c:v>
                </c:pt>
                <c:pt idx="7">
                  <c:v>686</c:v>
                </c:pt>
                <c:pt idx="8">
                  <c:v>684</c:v>
                </c:pt>
                <c:pt idx="9">
                  <c:v>682</c:v>
                </c:pt>
                <c:pt idx="10">
                  <c:v>680</c:v>
                </c:pt>
                <c:pt idx="11">
                  <c:v>678</c:v>
                </c:pt>
                <c:pt idx="12">
                  <c:v>676</c:v>
                </c:pt>
                <c:pt idx="13">
                  <c:v>674</c:v>
                </c:pt>
                <c:pt idx="14">
                  <c:v>672</c:v>
                </c:pt>
                <c:pt idx="15">
                  <c:v>670</c:v>
                </c:pt>
                <c:pt idx="16">
                  <c:v>668</c:v>
                </c:pt>
                <c:pt idx="17">
                  <c:v>666</c:v>
                </c:pt>
                <c:pt idx="18">
                  <c:v>664</c:v>
                </c:pt>
                <c:pt idx="19">
                  <c:v>662</c:v>
                </c:pt>
                <c:pt idx="20">
                  <c:v>660</c:v>
                </c:pt>
                <c:pt idx="21">
                  <c:v>658</c:v>
                </c:pt>
                <c:pt idx="22">
                  <c:v>656</c:v>
                </c:pt>
                <c:pt idx="23">
                  <c:v>654</c:v>
                </c:pt>
                <c:pt idx="24">
                  <c:v>652</c:v>
                </c:pt>
                <c:pt idx="25">
                  <c:v>650</c:v>
                </c:pt>
                <c:pt idx="26">
                  <c:v>648</c:v>
                </c:pt>
                <c:pt idx="27">
                  <c:v>646</c:v>
                </c:pt>
                <c:pt idx="28">
                  <c:v>644</c:v>
                </c:pt>
                <c:pt idx="29">
                  <c:v>642</c:v>
                </c:pt>
                <c:pt idx="30">
                  <c:v>640</c:v>
                </c:pt>
                <c:pt idx="31">
                  <c:v>638</c:v>
                </c:pt>
                <c:pt idx="32">
                  <c:v>636</c:v>
                </c:pt>
                <c:pt idx="33">
                  <c:v>634</c:v>
                </c:pt>
                <c:pt idx="34">
                  <c:v>632</c:v>
                </c:pt>
                <c:pt idx="35">
                  <c:v>630</c:v>
                </c:pt>
                <c:pt idx="36">
                  <c:v>628</c:v>
                </c:pt>
                <c:pt idx="37">
                  <c:v>626</c:v>
                </c:pt>
                <c:pt idx="38">
                  <c:v>624</c:v>
                </c:pt>
                <c:pt idx="39">
                  <c:v>622</c:v>
                </c:pt>
                <c:pt idx="40">
                  <c:v>620</c:v>
                </c:pt>
                <c:pt idx="41">
                  <c:v>618</c:v>
                </c:pt>
                <c:pt idx="42">
                  <c:v>616</c:v>
                </c:pt>
                <c:pt idx="43">
                  <c:v>614</c:v>
                </c:pt>
                <c:pt idx="44">
                  <c:v>612</c:v>
                </c:pt>
                <c:pt idx="45">
                  <c:v>610</c:v>
                </c:pt>
                <c:pt idx="46">
                  <c:v>608</c:v>
                </c:pt>
                <c:pt idx="47">
                  <c:v>606</c:v>
                </c:pt>
                <c:pt idx="48">
                  <c:v>604</c:v>
                </c:pt>
                <c:pt idx="49">
                  <c:v>602</c:v>
                </c:pt>
                <c:pt idx="50">
                  <c:v>600</c:v>
                </c:pt>
                <c:pt idx="51">
                  <c:v>598</c:v>
                </c:pt>
                <c:pt idx="52">
                  <c:v>596</c:v>
                </c:pt>
                <c:pt idx="53">
                  <c:v>594</c:v>
                </c:pt>
                <c:pt idx="54">
                  <c:v>592</c:v>
                </c:pt>
                <c:pt idx="55">
                  <c:v>590</c:v>
                </c:pt>
                <c:pt idx="56">
                  <c:v>588</c:v>
                </c:pt>
                <c:pt idx="57">
                  <c:v>586</c:v>
                </c:pt>
                <c:pt idx="58">
                  <c:v>584</c:v>
                </c:pt>
                <c:pt idx="59">
                  <c:v>582</c:v>
                </c:pt>
                <c:pt idx="60">
                  <c:v>580</c:v>
                </c:pt>
                <c:pt idx="61">
                  <c:v>578</c:v>
                </c:pt>
                <c:pt idx="62">
                  <c:v>576</c:v>
                </c:pt>
                <c:pt idx="63">
                  <c:v>574</c:v>
                </c:pt>
                <c:pt idx="64">
                  <c:v>572</c:v>
                </c:pt>
                <c:pt idx="65">
                  <c:v>570</c:v>
                </c:pt>
                <c:pt idx="66">
                  <c:v>568</c:v>
                </c:pt>
                <c:pt idx="67">
                  <c:v>566</c:v>
                </c:pt>
                <c:pt idx="68">
                  <c:v>564</c:v>
                </c:pt>
                <c:pt idx="69">
                  <c:v>562</c:v>
                </c:pt>
                <c:pt idx="70">
                  <c:v>560</c:v>
                </c:pt>
                <c:pt idx="71">
                  <c:v>558</c:v>
                </c:pt>
                <c:pt idx="72">
                  <c:v>556</c:v>
                </c:pt>
                <c:pt idx="73">
                  <c:v>554</c:v>
                </c:pt>
                <c:pt idx="74">
                  <c:v>552</c:v>
                </c:pt>
                <c:pt idx="75">
                  <c:v>550</c:v>
                </c:pt>
                <c:pt idx="76">
                  <c:v>548</c:v>
                </c:pt>
                <c:pt idx="77">
                  <c:v>546</c:v>
                </c:pt>
                <c:pt idx="78">
                  <c:v>544</c:v>
                </c:pt>
                <c:pt idx="79">
                  <c:v>542</c:v>
                </c:pt>
                <c:pt idx="80">
                  <c:v>540</c:v>
                </c:pt>
                <c:pt idx="81">
                  <c:v>538</c:v>
                </c:pt>
                <c:pt idx="82">
                  <c:v>536</c:v>
                </c:pt>
                <c:pt idx="83">
                  <c:v>534</c:v>
                </c:pt>
                <c:pt idx="84">
                  <c:v>532</c:v>
                </c:pt>
                <c:pt idx="85">
                  <c:v>530</c:v>
                </c:pt>
                <c:pt idx="86">
                  <c:v>528</c:v>
                </c:pt>
                <c:pt idx="87">
                  <c:v>526</c:v>
                </c:pt>
                <c:pt idx="88">
                  <c:v>524</c:v>
                </c:pt>
                <c:pt idx="89">
                  <c:v>522</c:v>
                </c:pt>
                <c:pt idx="90">
                  <c:v>520</c:v>
                </c:pt>
                <c:pt idx="91">
                  <c:v>518</c:v>
                </c:pt>
                <c:pt idx="92">
                  <c:v>516</c:v>
                </c:pt>
                <c:pt idx="93">
                  <c:v>514</c:v>
                </c:pt>
                <c:pt idx="94">
                  <c:v>512</c:v>
                </c:pt>
                <c:pt idx="95">
                  <c:v>510</c:v>
                </c:pt>
                <c:pt idx="96">
                  <c:v>508</c:v>
                </c:pt>
                <c:pt idx="97">
                  <c:v>506</c:v>
                </c:pt>
                <c:pt idx="98">
                  <c:v>504</c:v>
                </c:pt>
                <c:pt idx="99">
                  <c:v>502</c:v>
                </c:pt>
                <c:pt idx="100">
                  <c:v>500</c:v>
                </c:pt>
                <c:pt idx="101">
                  <c:v>498</c:v>
                </c:pt>
                <c:pt idx="102">
                  <c:v>496</c:v>
                </c:pt>
                <c:pt idx="103">
                  <c:v>494</c:v>
                </c:pt>
                <c:pt idx="104">
                  <c:v>492</c:v>
                </c:pt>
                <c:pt idx="105">
                  <c:v>490</c:v>
                </c:pt>
                <c:pt idx="106">
                  <c:v>488</c:v>
                </c:pt>
                <c:pt idx="107">
                  <c:v>486</c:v>
                </c:pt>
                <c:pt idx="108">
                  <c:v>484</c:v>
                </c:pt>
                <c:pt idx="109">
                  <c:v>482</c:v>
                </c:pt>
                <c:pt idx="110">
                  <c:v>480</c:v>
                </c:pt>
                <c:pt idx="111">
                  <c:v>478</c:v>
                </c:pt>
                <c:pt idx="112">
                  <c:v>476</c:v>
                </c:pt>
                <c:pt idx="113">
                  <c:v>474</c:v>
                </c:pt>
                <c:pt idx="114">
                  <c:v>472</c:v>
                </c:pt>
                <c:pt idx="115">
                  <c:v>470</c:v>
                </c:pt>
                <c:pt idx="116">
                  <c:v>468</c:v>
                </c:pt>
                <c:pt idx="117">
                  <c:v>466</c:v>
                </c:pt>
                <c:pt idx="118">
                  <c:v>464</c:v>
                </c:pt>
                <c:pt idx="119">
                  <c:v>462</c:v>
                </c:pt>
                <c:pt idx="120">
                  <c:v>460</c:v>
                </c:pt>
                <c:pt idx="121">
                  <c:v>458</c:v>
                </c:pt>
                <c:pt idx="122">
                  <c:v>456</c:v>
                </c:pt>
                <c:pt idx="123">
                  <c:v>454</c:v>
                </c:pt>
                <c:pt idx="124">
                  <c:v>452</c:v>
                </c:pt>
                <c:pt idx="125">
                  <c:v>450</c:v>
                </c:pt>
                <c:pt idx="126">
                  <c:v>448</c:v>
                </c:pt>
                <c:pt idx="127">
                  <c:v>446</c:v>
                </c:pt>
                <c:pt idx="128">
                  <c:v>444</c:v>
                </c:pt>
                <c:pt idx="129">
                  <c:v>442</c:v>
                </c:pt>
                <c:pt idx="130">
                  <c:v>440</c:v>
                </c:pt>
                <c:pt idx="131">
                  <c:v>438</c:v>
                </c:pt>
                <c:pt idx="132">
                  <c:v>436</c:v>
                </c:pt>
                <c:pt idx="133">
                  <c:v>434</c:v>
                </c:pt>
                <c:pt idx="134">
                  <c:v>432</c:v>
                </c:pt>
                <c:pt idx="135">
                  <c:v>430</c:v>
                </c:pt>
                <c:pt idx="136">
                  <c:v>428</c:v>
                </c:pt>
                <c:pt idx="137">
                  <c:v>426</c:v>
                </c:pt>
                <c:pt idx="138">
                  <c:v>424</c:v>
                </c:pt>
                <c:pt idx="139">
                  <c:v>422</c:v>
                </c:pt>
                <c:pt idx="140">
                  <c:v>420</c:v>
                </c:pt>
                <c:pt idx="141">
                  <c:v>418</c:v>
                </c:pt>
                <c:pt idx="142">
                  <c:v>416</c:v>
                </c:pt>
                <c:pt idx="143">
                  <c:v>414</c:v>
                </c:pt>
                <c:pt idx="144">
                  <c:v>412</c:v>
                </c:pt>
                <c:pt idx="145">
                  <c:v>410</c:v>
                </c:pt>
                <c:pt idx="146">
                  <c:v>408</c:v>
                </c:pt>
                <c:pt idx="147">
                  <c:v>406</c:v>
                </c:pt>
                <c:pt idx="148">
                  <c:v>404</c:v>
                </c:pt>
                <c:pt idx="149">
                  <c:v>402</c:v>
                </c:pt>
                <c:pt idx="150">
                  <c:v>400</c:v>
                </c:pt>
                <c:pt idx="151">
                  <c:v>398</c:v>
                </c:pt>
                <c:pt idx="152">
                  <c:v>396</c:v>
                </c:pt>
                <c:pt idx="153">
                  <c:v>394</c:v>
                </c:pt>
                <c:pt idx="154">
                  <c:v>392</c:v>
                </c:pt>
                <c:pt idx="155">
                  <c:v>390</c:v>
                </c:pt>
                <c:pt idx="156">
                  <c:v>388</c:v>
                </c:pt>
                <c:pt idx="157">
                  <c:v>386</c:v>
                </c:pt>
                <c:pt idx="158">
                  <c:v>384</c:v>
                </c:pt>
                <c:pt idx="159">
                  <c:v>382</c:v>
                </c:pt>
                <c:pt idx="160">
                  <c:v>380</c:v>
                </c:pt>
                <c:pt idx="161">
                  <c:v>378</c:v>
                </c:pt>
                <c:pt idx="162">
                  <c:v>376</c:v>
                </c:pt>
                <c:pt idx="163">
                  <c:v>374</c:v>
                </c:pt>
                <c:pt idx="164">
                  <c:v>372</c:v>
                </c:pt>
                <c:pt idx="165">
                  <c:v>370</c:v>
                </c:pt>
                <c:pt idx="166">
                  <c:v>368</c:v>
                </c:pt>
                <c:pt idx="167">
                  <c:v>366</c:v>
                </c:pt>
                <c:pt idx="168">
                  <c:v>364</c:v>
                </c:pt>
                <c:pt idx="169">
                  <c:v>362</c:v>
                </c:pt>
                <c:pt idx="170">
                  <c:v>360</c:v>
                </c:pt>
                <c:pt idx="171">
                  <c:v>358</c:v>
                </c:pt>
                <c:pt idx="172">
                  <c:v>356</c:v>
                </c:pt>
                <c:pt idx="173">
                  <c:v>354</c:v>
                </c:pt>
                <c:pt idx="174">
                  <c:v>352</c:v>
                </c:pt>
                <c:pt idx="175">
                  <c:v>350</c:v>
                </c:pt>
                <c:pt idx="176">
                  <c:v>348</c:v>
                </c:pt>
                <c:pt idx="177">
                  <c:v>346</c:v>
                </c:pt>
                <c:pt idx="178">
                  <c:v>344</c:v>
                </c:pt>
                <c:pt idx="179">
                  <c:v>342</c:v>
                </c:pt>
                <c:pt idx="180">
                  <c:v>340</c:v>
                </c:pt>
                <c:pt idx="181">
                  <c:v>338</c:v>
                </c:pt>
                <c:pt idx="182">
                  <c:v>336</c:v>
                </c:pt>
                <c:pt idx="183">
                  <c:v>334</c:v>
                </c:pt>
                <c:pt idx="184">
                  <c:v>332</c:v>
                </c:pt>
                <c:pt idx="185">
                  <c:v>330</c:v>
                </c:pt>
                <c:pt idx="186">
                  <c:v>328</c:v>
                </c:pt>
                <c:pt idx="187">
                  <c:v>326</c:v>
                </c:pt>
                <c:pt idx="188">
                  <c:v>324</c:v>
                </c:pt>
                <c:pt idx="189">
                  <c:v>322</c:v>
                </c:pt>
                <c:pt idx="190">
                  <c:v>320</c:v>
                </c:pt>
                <c:pt idx="191">
                  <c:v>318</c:v>
                </c:pt>
                <c:pt idx="192">
                  <c:v>316</c:v>
                </c:pt>
                <c:pt idx="193">
                  <c:v>314</c:v>
                </c:pt>
                <c:pt idx="194">
                  <c:v>312</c:v>
                </c:pt>
                <c:pt idx="195">
                  <c:v>310</c:v>
                </c:pt>
                <c:pt idx="196">
                  <c:v>308</c:v>
                </c:pt>
                <c:pt idx="197">
                  <c:v>306</c:v>
                </c:pt>
                <c:pt idx="198">
                  <c:v>304</c:v>
                </c:pt>
                <c:pt idx="199">
                  <c:v>302</c:v>
                </c:pt>
                <c:pt idx="200">
                  <c:v>300</c:v>
                </c:pt>
                <c:pt idx="201">
                  <c:v>298</c:v>
                </c:pt>
                <c:pt idx="202">
                  <c:v>296</c:v>
                </c:pt>
                <c:pt idx="203">
                  <c:v>294</c:v>
                </c:pt>
                <c:pt idx="204">
                  <c:v>292</c:v>
                </c:pt>
                <c:pt idx="205">
                  <c:v>290</c:v>
                </c:pt>
                <c:pt idx="206">
                  <c:v>288</c:v>
                </c:pt>
                <c:pt idx="207">
                  <c:v>286</c:v>
                </c:pt>
                <c:pt idx="208">
                  <c:v>284</c:v>
                </c:pt>
                <c:pt idx="209">
                  <c:v>282</c:v>
                </c:pt>
                <c:pt idx="210">
                  <c:v>280</c:v>
                </c:pt>
                <c:pt idx="211">
                  <c:v>278</c:v>
                </c:pt>
                <c:pt idx="212">
                  <c:v>276</c:v>
                </c:pt>
                <c:pt idx="213">
                  <c:v>274</c:v>
                </c:pt>
                <c:pt idx="214">
                  <c:v>272</c:v>
                </c:pt>
                <c:pt idx="215">
                  <c:v>270</c:v>
                </c:pt>
                <c:pt idx="216">
                  <c:v>268</c:v>
                </c:pt>
                <c:pt idx="217">
                  <c:v>266</c:v>
                </c:pt>
                <c:pt idx="218">
                  <c:v>264</c:v>
                </c:pt>
                <c:pt idx="219">
                  <c:v>262</c:v>
                </c:pt>
                <c:pt idx="220">
                  <c:v>260</c:v>
                </c:pt>
                <c:pt idx="221">
                  <c:v>258</c:v>
                </c:pt>
                <c:pt idx="222">
                  <c:v>256</c:v>
                </c:pt>
                <c:pt idx="223">
                  <c:v>254</c:v>
                </c:pt>
                <c:pt idx="224">
                  <c:v>252</c:v>
                </c:pt>
                <c:pt idx="225">
                  <c:v>250</c:v>
                </c:pt>
                <c:pt idx="226">
                  <c:v>248</c:v>
                </c:pt>
                <c:pt idx="227">
                  <c:v>246</c:v>
                </c:pt>
                <c:pt idx="228">
                  <c:v>244</c:v>
                </c:pt>
                <c:pt idx="229">
                  <c:v>242</c:v>
                </c:pt>
                <c:pt idx="230">
                  <c:v>240</c:v>
                </c:pt>
                <c:pt idx="231">
                  <c:v>238</c:v>
                </c:pt>
                <c:pt idx="232">
                  <c:v>236</c:v>
                </c:pt>
                <c:pt idx="233">
                  <c:v>234</c:v>
                </c:pt>
                <c:pt idx="234">
                  <c:v>232</c:v>
                </c:pt>
                <c:pt idx="235">
                  <c:v>230</c:v>
                </c:pt>
                <c:pt idx="236">
                  <c:v>228</c:v>
                </c:pt>
                <c:pt idx="237">
                  <c:v>226</c:v>
                </c:pt>
                <c:pt idx="238">
                  <c:v>224</c:v>
                </c:pt>
                <c:pt idx="239">
                  <c:v>222</c:v>
                </c:pt>
                <c:pt idx="240">
                  <c:v>220</c:v>
                </c:pt>
                <c:pt idx="241">
                  <c:v>218</c:v>
                </c:pt>
                <c:pt idx="242">
                  <c:v>216</c:v>
                </c:pt>
                <c:pt idx="243">
                  <c:v>214</c:v>
                </c:pt>
                <c:pt idx="244">
                  <c:v>212</c:v>
                </c:pt>
                <c:pt idx="245">
                  <c:v>210</c:v>
                </c:pt>
                <c:pt idx="246">
                  <c:v>208</c:v>
                </c:pt>
                <c:pt idx="247">
                  <c:v>206</c:v>
                </c:pt>
                <c:pt idx="248">
                  <c:v>204</c:v>
                </c:pt>
                <c:pt idx="249">
                  <c:v>202</c:v>
                </c:pt>
                <c:pt idx="250">
                  <c:v>200</c:v>
                </c:pt>
                <c:pt idx="251">
                  <c:v>198</c:v>
                </c:pt>
                <c:pt idx="252">
                  <c:v>196</c:v>
                </c:pt>
                <c:pt idx="253">
                  <c:v>194</c:v>
                </c:pt>
                <c:pt idx="254">
                  <c:v>192</c:v>
                </c:pt>
                <c:pt idx="255">
                  <c:v>190</c:v>
                </c:pt>
                <c:pt idx="256">
                  <c:v>188</c:v>
                </c:pt>
                <c:pt idx="257">
                  <c:v>186</c:v>
                </c:pt>
                <c:pt idx="258">
                  <c:v>184</c:v>
                </c:pt>
                <c:pt idx="259">
                  <c:v>182</c:v>
                </c:pt>
                <c:pt idx="260">
                  <c:v>180</c:v>
                </c:pt>
                <c:pt idx="261">
                  <c:v>178</c:v>
                </c:pt>
                <c:pt idx="262">
                  <c:v>176</c:v>
                </c:pt>
                <c:pt idx="263">
                  <c:v>174</c:v>
                </c:pt>
                <c:pt idx="264">
                  <c:v>172</c:v>
                </c:pt>
                <c:pt idx="265">
                  <c:v>170</c:v>
                </c:pt>
                <c:pt idx="266">
                  <c:v>168</c:v>
                </c:pt>
                <c:pt idx="267">
                  <c:v>166</c:v>
                </c:pt>
                <c:pt idx="268">
                  <c:v>164</c:v>
                </c:pt>
                <c:pt idx="269">
                  <c:v>162</c:v>
                </c:pt>
                <c:pt idx="270">
                  <c:v>160</c:v>
                </c:pt>
                <c:pt idx="271">
                  <c:v>158</c:v>
                </c:pt>
                <c:pt idx="272">
                  <c:v>156</c:v>
                </c:pt>
                <c:pt idx="273">
                  <c:v>154</c:v>
                </c:pt>
                <c:pt idx="274">
                  <c:v>152</c:v>
                </c:pt>
                <c:pt idx="275">
                  <c:v>150</c:v>
                </c:pt>
                <c:pt idx="276">
                  <c:v>148</c:v>
                </c:pt>
                <c:pt idx="277">
                  <c:v>146</c:v>
                </c:pt>
                <c:pt idx="278">
                  <c:v>144</c:v>
                </c:pt>
                <c:pt idx="279">
                  <c:v>142</c:v>
                </c:pt>
                <c:pt idx="280">
                  <c:v>140</c:v>
                </c:pt>
                <c:pt idx="281">
                  <c:v>138</c:v>
                </c:pt>
                <c:pt idx="282">
                  <c:v>136</c:v>
                </c:pt>
                <c:pt idx="283">
                  <c:v>134</c:v>
                </c:pt>
                <c:pt idx="284">
                  <c:v>132</c:v>
                </c:pt>
                <c:pt idx="285">
                  <c:v>130</c:v>
                </c:pt>
                <c:pt idx="286">
                  <c:v>128</c:v>
                </c:pt>
                <c:pt idx="287">
                  <c:v>126</c:v>
                </c:pt>
                <c:pt idx="288">
                  <c:v>124</c:v>
                </c:pt>
                <c:pt idx="289">
                  <c:v>122</c:v>
                </c:pt>
                <c:pt idx="290">
                  <c:v>120</c:v>
                </c:pt>
                <c:pt idx="291">
                  <c:v>118</c:v>
                </c:pt>
                <c:pt idx="292">
                  <c:v>116</c:v>
                </c:pt>
                <c:pt idx="293">
                  <c:v>114</c:v>
                </c:pt>
                <c:pt idx="294">
                  <c:v>112</c:v>
                </c:pt>
                <c:pt idx="295">
                  <c:v>110</c:v>
                </c:pt>
                <c:pt idx="296">
                  <c:v>108</c:v>
                </c:pt>
                <c:pt idx="297">
                  <c:v>106</c:v>
                </c:pt>
                <c:pt idx="298">
                  <c:v>104</c:v>
                </c:pt>
                <c:pt idx="299">
                  <c:v>102</c:v>
                </c:pt>
                <c:pt idx="300">
                  <c:v>100</c:v>
                </c:pt>
                <c:pt idx="301">
                  <c:v>98</c:v>
                </c:pt>
                <c:pt idx="302">
                  <c:v>96</c:v>
                </c:pt>
                <c:pt idx="303">
                  <c:v>94</c:v>
                </c:pt>
                <c:pt idx="304">
                  <c:v>92</c:v>
                </c:pt>
                <c:pt idx="305">
                  <c:v>90</c:v>
                </c:pt>
                <c:pt idx="306">
                  <c:v>88</c:v>
                </c:pt>
                <c:pt idx="307">
                  <c:v>86</c:v>
                </c:pt>
                <c:pt idx="308">
                  <c:v>84</c:v>
                </c:pt>
                <c:pt idx="309">
                  <c:v>82</c:v>
                </c:pt>
                <c:pt idx="310">
                  <c:v>80</c:v>
                </c:pt>
                <c:pt idx="311">
                  <c:v>78</c:v>
                </c:pt>
                <c:pt idx="312">
                  <c:v>76</c:v>
                </c:pt>
                <c:pt idx="313">
                  <c:v>74</c:v>
                </c:pt>
                <c:pt idx="314">
                  <c:v>72</c:v>
                </c:pt>
                <c:pt idx="315">
                  <c:v>70</c:v>
                </c:pt>
                <c:pt idx="316">
                  <c:v>68</c:v>
                </c:pt>
                <c:pt idx="317">
                  <c:v>66</c:v>
                </c:pt>
                <c:pt idx="318">
                  <c:v>64</c:v>
                </c:pt>
                <c:pt idx="319">
                  <c:v>62</c:v>
                </c:pt>
                <c:pt idx="320">
                  <c:v>60</c:v>
                </c:pt>
                <c:pt idx="321">
                  <c:v>58</c:v>
                </c:pt>
                <c:pt idx="322">
                  <c:v>56</c:v>
                </c:pt>
                <c:pt idx="323">
                  <c:v>54</c:v>
                </c:pt>
                <c:pt idx="324">
                  <c:v>52</c:v>
                </c:pt>
                <c:pt idx="325">
                  <c:v>50</c:v>
                </c:pt>
                <c:pt idx="326">
                  <c:v>48</c:v>
                </c:pt>
                <c:pt idx="327">
                  <c:v>46</c:v>
                </c:pt>
                <c:pt idx="328">
                  <c:v>44</c:v>
                </c:pt>
                <c:pt idx="329">
                  <c:v>42</c:v>
                </c:pt>
                <c:pt idx="330">
                  <c:v>40</c:v>
                </c:pt>
                <c:pt idx="331">
                  <c:v>38</c:v>
                </c:pt>
                <c:pt idx="332">
                  <c:v>36</c:v>
                </c:pt>
                <c:pt idx="333">
                  <c:v>34</c:v>
                </c:pt>
                <c:pt idx="334">
                  <c:v>32</c:v>
                </c:pt>
                <c:pt idx="335">
                  <c:v>30</c:v>
                </c:pt>
              </c:numCache>
            </c:numRef>
          </c:xVal>
          <c:yVal>
            <c:numRef>
              <c:f>'La06Er04Mn05Fe05O3-PE-NJ-1 (2)'!$B$3:$B$338</c:f>
              <c:numCache>
                <c:formatCode>General</c:formatCode>
                <c:ptCount val="336"/>
                <c:pt idx="0">
                  <c:v>264.39</c:v>
                </c:pt>
                <c:pt idx="1">
                  <c:v>249.53</c:v>
                </c:pt>
                <c:pt idx="2">
                  <c:v>236.49</c:v>
                </c:pt>
                <c:pt idx="3">
                  <c:v>225.68</c:v>
                </c:pt>
                <c:pt idx="4">
                  <c:v>216.84</c:v>
                </c:pt>
                <c:pt idx="5">
                  <c:v>209.36</c:v>
                </c:pt>
                <c:pt idx="6">
                  <c:v>202.47</c:v>
                </c:pt>
                <c:pt idx="7">
                  <c:v>195.4</c:v>
                </c:pt>
                <c:pt idx="8">
                  <c:v>187.55</c:v>
                </c:pt>
                <c:pt idx="9">
                  <c:v>178.71</c:v>
                </c:pt>
                <c:pt idx="10">
                  <c:v>169.33</c:v>
                </c:pt>
                <c:pt idx="11">
                  <c:v>160.22999999999999</c:v>
                </c:pt>
                <c:pt idx="12">
                  <c:v>151.91</c:v>
                </c:pt>
                <c:pt idx="13">
                  <c:v>144.25</c:v>
                </c:pt>
                <c:pt idx="14">
                  <c:v>136.96</c:v>
                </c:pt>
                <c:pt idx="15">
                  <c:v>130.29</c:v>
                </c:pt>
                <c:pt idx="16">
                  <c:v>125</c:v>
                </c:pt>
                <c:pt idx="17">
                  <c:v>121.38</c:v>
                </c:pt>
                <c:pt idx="18">
                  <c:v>118.66</c:v>
                </c:pt>
                <c:pt idx="19">
                  <c:v>115.83</c:v>
                </c:pt>
                <c:pt idx="20">
                  <c:v>112.4</c:v>
                </c:pt>
                <c:pt idx="21">
                  <c:v>108.45</c:v>
                </c:pt>
                <c:pt idx="22">
                  <c:v>104.45</c:v>
                </c:pt>
                <c:pt idx="23">
                  <c:v>100.86</c:v>
                </c:pt>
                <c:pt idx="24">
                  <c:v>97.87</c:v>
                </c:pt>
                <c:pt idx="25">
                  <c:v>95.47</c:v>
                </c:pt>
                <c:pt idx="26">
                  <c:v>93.54</c:v>
                </c:pt>
                <c:pt idx="27">
                  <c:v>91.96</c:v>
                </c:pt>
                <c:pt idx="28">
                  <c:v>90.59</c:v>
                </c:pt>
                <c:pt idx="29">
                  <c:v>89.34</c:v>
                </c:pt>
                <c:pt idx="30">
                  <c:v>88.16</c:v>
                </c:pt>
                <c:pt idx="31">
                  <c:v>87.06</c:v>
                </c:pt>
                <c:pt idx="32">
                  <c:v>86.03</c:v>
                </c:pt>
                <c:pt idx="33">
                  <c:v>85.06</c:v>
                </c:pt>
                <c:pt idx="34">
                  <c:v>84.12</c:v>
                </c:pt>
                <c:pt idx="35">
                  <c:v>83.21</c:v>
                </c:pt>
                <c:pt idx="36">
                  <c:v>82.35</c:v>
                </c:pt>
                <c:pt idx="37">
                  <c:v>81.540000000000006</c:v>
                </c:pt>
                <c:pt idx="38">
                  <c:v>80.75</c:v>
                </c:pt>
                <c:pt idx="39">
                  <c:v>79.959999999999994</c:v>
                </c:pt>
                <c:pt idx="40">
                  <c:v>79.180000000000007</c:v>
                </c:pt>
                <c:pt idx="41">
                  <c:v>78.459999999999994</c:v>
                </c:pt>
                <c:pt idx="42">
                  <c:v>77.89</c:v>
                </c:pt>
                <c:pt idx="43">
                  <c:v>77.489999999999995</c:v>
                </c:pt>
                <c:pt idx="44">
                  <c:v>77.209999999999994</c:v>
                </c:pt>
                <c:pt idx="45">
                  <c:v>76.97</c:v>
                </c:pt>
                <c:pt idx="46">
                  <c:v>76.72</c:v>
                </c:pt>
                <c:pt idx="47">
                  <c:v>76.45</c:v>
                </c:pt>
                <c:pt idx="48">
                  <c:v>76.22</c:v>
                </c:pt>
                <c:pt idx="49">
                  <c:v>76.05</c:v>
                </c:pt>
                <c:pt idx="50">
                  <c:v>75.959999999999994</c:v>
                </c:pt>
                <c:pt idx="51">
                  <c:v>75.94</c:v>
                </c:pt>
                <c:pt idx="52">
                  <c:v>75.97</c:v>
                </c:pt>
                <c:pt idx="53">
                  <c:v>76.069999999999993</c:v>
                </c:pt>
                <c:pt idx="54">
                  <c:v>76.27</c:v>
                </c:pt>
                <c:pt idx="55">
                  <c:v>76.62</c:v>
                </c:pt>
                <c:pt idx="56">
                  <c:v>77.09</c:v>
                </c:pt>
                <c:pt idx="57">
                  <c:v>77.67</c:v>
                </c:pt>
                <c:pt idx="58">
                  <c:v>78.3</c:v>
                </c:pt>
                <c:pt idx="59">
                  <c:v>78.98</c:v>
                </c:pt>
                <c:pt idx="60">
                  <c:v>79.73</c:v>
                </c:pt>
                <c:pt idx="61">
                  <c:v>80.58</c:v>
                </c:pt>
                <c:pt idx="62">
                  <c:v>81.53</c:v>
                </c:pt>
                <c:pt idx="63">
                  <c:v>82.54</c:v>
                </c:pt>
                <c:pt idx="64">
                  <c:v>83.57</c:v>
                </c:pt>
                <c:pt idx="65">
                  <c:v>84.6</c:v>
                </c:pt>
                <c:pt idx="66">
                  <c:v>85.62</c:v>
                </c:pt>
                <c:pt idx="67">
                  <c:v>86.65</c:v>
                </c:pt>
                <c:pt idx="68">
                  <c:v>87.7</c:v>
                </c:pt>
                <c:pt idx="69">
                  <c:v>88.77</c:v>
                </c:pt>
                <c:pt idx="70">
                  <c:v>89.83</c:v>
                </c:pt>
                <c:pt idx="71">
                  <c:v>90.86</c:v>
                </c:pt>
                <c:pt idx="72">
                  <c:v>91.82</c:v>
                </c:pt>
                <c:pt idx="73">
                  <c:v>92.71</c:v>
                </c:pt>
                <c:pt idx="74">
                  <c:v>93.55</c:v>
                </c:pt>
                <c:pt idx="75">
                  <c:v>94.38</c:v>
                </c:pt>
                <c:pt idx="76">
                  <c:v>95.25</c:v>
                </c:pt>
                <c:pt idx="77">
                  <c:v>96.15</c:v>
                </c:pt>
                <c:pt idx="78">
                  <c:v>97.01</c:v>
                </c:pt>
                <c:pt idx="79">
                  <c:v>97.75</c:v>
                </c:pt>
                <c:pt idx="80">
                  <c:v>98.34</c:v>
                </c:pt>
                <c:pt idx="81">
                  <c:v>98.8</c:v>
                </c:pt>
                <c:pt idx="82">
                  <c:v>99.18</c:v>
                </c:pt>
                <c:pt idx="83">
                  <c:v>99.52</c:v>
                </c:pt>
                <c:pt idx="84">
                  <c:v>99.81</c:v>
                </c:pt>
                <c:pt idx="85">
                  <c:v>100.04</c:v>
                </c:pt>
                <c:pt idx="86">
                  <c:v>100.21</c:v>
                </c:pt>
                <c:pt idx="87">
                  <c:v>100.3</c:v>
                </c:pt>
                <c:pt idx="88">
                  <c:v>100.31</c:v>
                </c:pt>
                <c:pt idx="89">
                  <c:v>100.25</c:v>
                </c:pt>
                <c:pt idx="90">
                  <c:v>100.18</c:v>
                </c:pt>
                <c:pt idx="91">
                  <c:v>100.16</c:v>
                </c:pt>
                <c:pt idx="92">
                  <c:v>100.22</c:v>
                </c:pt>
                <c:pt idx="93">
                  <c:v>100.29</c:v>
                </c:pt>
                <c:pt idx="94">
                  <c:v>100.26</c:v>
                </c:pt>
                <c:pt idx="95">
                  <c:v>100.04</c:v>
                </c:pt>
                <c:pt idx="96">
                  <c:v>99.62</c:v>
                </c:pt>
                <c:pt idx="97">
                  <c:v>99.1</c:v>
                </c:pt>
                <c:pt idx="98">
                  <c:v>98.57</c:v>
                </c:pt>
                <c:pt idx="99">
                  <c:v>98.12</c:v>
                </c:pt>
                <c:pt idx="100">
                  <c:v>97.73</c:v>
                </c:pt>
                <c:pt idx="101">
                  <c:v>97.32</c:v>
                </c:pt>
                <c:pt idx="102">
                  <c:v>96.84</c:v>
                </c:pt>
                <c:pt idx="103">
                  <c:v>96.27</c:v>
                </c:pt>
                <c:pt idx="104">
                  <c:v>95.66</c:v>
                </c:pt>
                <c:pt idx="105">
                  <c:v>95.04</c:v>
                </c:pt>
                <c:pt idx="106">
                  <c:v>94.44</c:v>
                </c:pt>
                <c:pt idx="107">
                  <c:v>93.86</c:v>
                </c:pt>
                <c:pt idx="108">
                  <c:v>93.3</c:v>
                </c:pt>
                <c:pt idx="109">
                  <c:v>92.79</c:v>
                </c:pt>
                <c:pt idx="110">
                  <c:v>92.29</c:v>
                </c:pt>
                <c:pt idx="111">
                  <c:v>91.71</c:v>
                </c:pt>
                <c:pt idx="112">
                  <c:v>91.02</c:v>
                </c:pt>
                <c:pt idx="113">
                  <c:v>90.26</c:v>
                </c:pt>
                <c:pt idx="114">
                  <c:v>89.59</c:v>
                </c:pt>
                <c:pt idx="115">
                  <c:v>89.14</c:v>
                </c:pt>
                <c:pt idx="116">
                  <c:v>88.88</c:v>
                </c:pt>
                <c:pt idx="117">
                  <c:v>88.65</c:v>
                </c:pt>
                <c:pt idx="118">
                  <c:v>88.28</c:v>
                </c:pt>
                <c:pt idx="119">
                  <c:v>87.68</c:v>
                </c:pt>
                <c:pt idx="120">
                  <c:v>86.93</c:v>
                </c:pt>
                <c:pt idx="121">
                  <c:v>86.21</c:v>
                </c:pt>
                <c:pt idx="122">
                  <c:v>85.69</c:v>
                </c:pt>
                <c:pt idx="123">
                  <c:v>85.35</c:v>
                </c:pt>
                <c:pt idx="124">
                  <c:v>85.01</c:v>
                </c:pt>
                <c:pt idx="125">
                  <c:v>84.53</c:v>
                </c:pt>
                <c:pt idx="126">
                  <c:v>83.9</c:v>
                </c:pt>
                <c:pt idx="127">
                  <c:v>83.22</c:v>
                </c:pt>
                <c:pt idx="128">
                  <c:v>82.64</c:v>
                </c:pt>
                <c:pt idx="129">
                  <c:v>82.2</c:v>
                </c:pt>
                <c:pt idx="130">
                  <c:v>81.86</c:v>
                </c:pt>
                <c:pt idx="131">
                  <c:v>81.53</c:v>
                </c:pt>
                <c:pt idx="132">
                  <c:v>81.17</c:v>
                </c:pt>
                <c:pt idx="133">
                  <c:v>80.8</c:v>
                </c:pt>
                <c:pt idx="134">
                  <c:v>80.45</c:v>
                </c:pt>
                <c:pt idx="135">
                  <c:v>80.08</c:v>
                </c:pt>
                <c:pt idx="136">
                  <c:v>79.62</c:v>
                </c:pt>
                <c:pt idx="137">
                  <c:v>79</c:v>
                </c:pt>
                <c:pt idx="138">
                  <c:v>78.209999999999994</c:v>
                </c:pt>
                <c:pt idx="139">
                  <c:v>77.430000000000007</c:v>
                </c:pt>
                <c:pt idx="140">
                  <c:v>76.989999999999995</c:v>
                </c:pt>
                <c:pt idx="141">
                  <c:v>77.150000000000006</c:v>
                </c:pt>
                <c:pt idx="142">
                  <c:v>77.75</c:v>
                </c:pt>
                <c:pt idx="143">
                  <c:v>78.41</c:v>
                </c:pt>
                <c:pt idx="144">
                  <c:v>78.88</c:v>
                </c:pt>
                <c:pt idx="145">
                  <c:v>79.06</c:v>
                </c:pt>
                <c:pt idx="146">
                  <c:v>79</c:v>
                </c:pt>
                <c:pt idx="147">
                  <c:v>78.7</c:v>
                </c:pt>
                <c:pt idx="148">
                  <c:v>78.16</c:v>
                </c:pt>
                <c:pt idx="149">
                  <c:v>77.38</c:v>
                </c:pt>
                <c:pt idx="150">
                  <c:v>76.53</c:v>
                </c:pt>
                <c:pt idx="151">
                  <c:v>76.010000000000005</c:v>
                </c:pt>
                <c:pt idx="152">
                  <c:v>76.209999999999994</c:v>
                </c:pt>
                <c:pt idx="153">
                  <c:v>76.97</c:v>
                </c:pt>
                <c:pt idx="154">
                  <c:v>77.739999999999995</c:v>
                </c:pt>
                <c:pt idx="155">
                  <c:v>78.180000000000007</c:v>
                </c:pt>
                <c:pt idx="156">
                  <c:v>78.22</c:v>
                </c:pt>
                <c:pt idx="157">
                  <c:v>78</c:v>
                </c:pt>
                <c:pt idx="158">
                  <c:v>77.72</c:v>
                </c:pt>
                <c:pt idx="159">
                  <c:v>77.44</c:v>
                </c:pt>
                <c:pt idx="160">
                  <c:v>77.14</c:v>
                </c:pt>
                <c:pt idx="161">
                  <c:v>76.790000000000006</c:v>
                </c:pt>
                <c:pt idx="162">
                  <c:v>76.5</c:v>
                </c:pt>
                <c:pt idx="163">
                  <c:v>76.52</c:v>
                </c:pt>
                <c:pt idx="164">
                  <c:v>76.98</c:v>
                </c:pt>
                <c:pt idx="165">
                  <c:v>77.73</c:v>
                </c:pt>
                <c:pt idx="166">
                  <c:v>78.510000000000005</c:v>
                </c:pt>
                <c:pt idx="167">
                  <c:v>79.12</c:v>
                </c:pt>
                <c:pt idx="168">
                  <c:v>79.48</c:v>
                </c:pt>
                <c:pt idx="169">
                  <c:v>79.52</c:v>
                </c:pt>
                <c:pt idx="170">
                  <c:v>79.22</c:v>
                </c:pt>
                <c:pt idx="171">
                  <c:v>78.66</c:v>
                </c:pt>
                <c:pt idx="172">
                  <c:v>78.08</c:v>
                </c:pt>
                <c:pt idx="173">
                  <c:v>77.959999999999994</c:v>
                </c:pt>
                <c:pt idx="174">
                  <c:v>78.680000000000007</c:v>
                </c:pt>
                <c:pt idx="175">
                  <c:v>80.02</c:v>
                </c:pt>
                <c:pt idx="176">
                  <c:v>81.39</c:v>
                </c:pt>
                <c:pt idx="177">
                  <c:v>82.44</c:v>
                </c:pt>
                <c:pt idx="178">
                  <c:v>83.14</c:v>
                </c:pt>
                <c:pt idx="179">
                  <c:v>83.61</c:v>
                </c:pt>
                <c:pt idx="180">
                  <c:v>84</c:v>
                </c:pt>
                <c:pt idx="181">
                  <c:v>84.4</c:v>
                </c:pt>
                <c:pt idx="182">
                  <c:v>84.78</c:v>
                </c:pt>
                <c:pt idx="183">
                  <c:v>85.03</c:v>
                </c:pt>
                <c:pt idx="184">
                  <c:v>85.01</c:v>
                </c:pt>
                <c:pt idx="185">
                  <c:v>84.67</c:v>
                </c:pt>
                <c:pt idx="186">
                  <c:v>84.18</c:v>
                </c:pt>
                <c:pt idx="187">
                  <c:v>83.94</c:v>
                </c:pt>
                <c:pt idx="188">
                  <c:v>84.31</c:v>
                </c:pt>
                <c:pt idx="189">
                  <c:v>85.11</c:v>
                </c:pt>
                <c:pt idx="190">
                  <c:v>85.92</c:v>
                </c:pt>
                <c:pt idx="191">
                  <c:v>86.46</c:v>
                </c:pt>
                <c:pt idx="192">
                  <c:v>86.77</c:v>
                </c:pt>
                <c:pt idx="193">
                  <c:v>86.97</c:v>
                </c:pt>
                <c:pt idx="194">
                  <c:v>87.15</c:v>
                </c:pt>
                <c:pt idx="195">
                  <c:v>87.24</c:v>
                </c:pt>
                <c:pt idx="196">
                  <c:v>87.07</c:v>
                </c:pt>
                <c:pt idx="197">
                  <c:v>86.58</c:v>
                </c:pt>
                <c:pt idx="198">
                  <c:v>85.97</c:v>
                </c:pt>
                <c:pt idx="199">
                  <c:v>85.81</c:v>
                </c:pt>
                <c:pt idx="200">
                  <c:v>86.5</c:v>
                </c:pt>
                <c:pt idx="201">
                  <c:v>87.58</c:v>
                </c:pt>
                <c:pt idx="202">
                  <c:v>88.43</c:v>
                </c:pt>
                <c:pt idx="203">
                  <c:v>88.78</c:v>
                </c:pt>
                <c:pt idx="204">
                  <c:v>88.65</c:v>
                </c:pt>
                <c:pt idx="205">
                  <c:v>88.21</c:v>
                </c:pt>
                <c:pt idx="206">
                  <c:v>87.72</c:v>
                </c:pt>
                <c:pt idx="207">
                  <c:v>87.2</c:v>
                </c:pt>
                <c:pt idx="208">
                  <c:v>86.49</c:v>
                </c:pt>
                <c:pt idx="209">
                  <c:v>85.6</c:v>
                </c:pt>
                <c:pt idx="210">
                  <c:v>85.39</c:v>
                </c:pt>
                <c:pt idx="211">
                  <c:v>86.89</c:v>
                </c:pt>
                <c:pt idx="212">
                  <c:v>89.22</c:v>
                </c:pt>
                <c:pt idx="213">
                  <c:v>91.08</c:v>
                </c:pt>
                <c:pt idx="214">
                  <c:v>92.22</c:v>
                </c:pt>
                <c:pt idx="215">
                  <c:v>92.82</c:v>
                </c:pt>
                <c:pt idx="216">
                  <c:v>93.18</c:v>
                </c:pt>
                <c:pt idx="217">
                  <c:v>93.58</c:v>
                </c:pt>
                <c:pt idx="218">
                  <c:v>94.08</c:v>
                </c:pt>
                <c:pt idx="219">
                  <c:v>94.49</c:v>
                </c:pt>
                <c:pt idx="220">
                  <c:v>94.52</c:v>
                </c:pt>
                <c:pt idx="221">
                  <c:v>94.01</c:v>
                </c:pt>
                <c:pt idx="222">
                  <c:v>92.9</c:v>
                </c:pt>
                <c:pt idx="223">
                  <c:v>91.35</c:v>
                </c:pt>
                <c:pt idx="224">
                  <c:v>89.9</c:v>
                </c:pt>
                <c:pt idx="225">
                  <c:v>89.54</c:v>
                </c:pt>
                <c:pt idx="226">
                  <c:v>91.2</c:v>
                </c:pt>
                <c:pt idx="227">
                  <c:v>94.58</c:v>
                </c:pt>
                <c:pt idx="228">
                  <c:v>98.06</c:v>
                </c:pt>
                <c:pt idx="229">
                  <c:v>100.53</c:v>
                </c:pt>
                <c:pt idx="230">
                  <c:v>101.92</c:v>
                </c:pt>
                <c:pt idx="231">
                  <c:v>102.46</c:v>
                </c:pt>
                <c:pt idx="232">
                  <c:v>102.32</c:v>
                </c:pt>
                <c:pt idx="233">
                  <c:v>101.62</c:v>
                </c:pt>
                <c:pt idx="234">
                  <c:v>100.41</c:v>
                </c:pt>
                <c:pt idx="235">
                  <c:v>98.84</c:v>
                </c:pt>
                <c:pt idx="236">
                  <c:v>97.4</c:v>
                </c:pt>
                <c:pt idx="237">
                  <c:v>97.33</c:v>
                </c:pt>
                <c:pt idx="238">
                  <c:v>99.16</c:v>
                </c:pt>
                <c:pt idx="239">
                  <c:v>101.45</c:v>
                </c:pt>
                <c:pt idx="240">
                  <c:v>102.98</c:v>
                </c:pt>
                <c:pt idx="241">
                  <c:v>103.55</c:v>
                </c:pt>
                <c:pt idx="242">
                  <c:v>103.25</c:v>
                </c:pt>
                <c:pt idx="243">
                  <c:v>102.33</c:v>
                </c:pt>
                <c:pt idx="244">
                  <c:v>101.2</c:v>
                </c:pt>
                <c:pt idx="245">
                  <c:v>100.37</c:v>
                </c:pt>
                <c:pt idx="246">
                  <c:v>99.99</c:v>
                </c:pt>
                <c:pt idx="247">
                  <c:v>99.74</c:v>
                </c:pt>
                <c:pt idx="248">
                  <c:v>99.3</c:v>
                </c:pt>
                <c:pt idx="249">
                  <c:v>98.72</c:v>
                </c:pt>
                <c:pt idx="250">
                  <c:v>98.28</c:v>
                </c:pt>
                <c:pt idx="251">
                  <c:v>98.16</c:v>
                </c:pt>
                <c:pt idx="252">
                  <c:v>98.33</c:v>
                </c:pt>
                <c:pt idx="253">
                  <c:v>98.65</c:v>
                </c:pt>
                <c:pt idx="254">
                  <c:v>98.88</c:v>
                </c:pt>
                <c:pt idx="255">
                  <c:v>98.78</c:v>
                </c:pt>
                <c:pt idx="256">
                  <c:v>98.2</c:v>
                </c:pt>
                <c:pt idx="257">
                  <c:v>97.14</c:v>
                </c:pt>
                <c:pt idx="258">
                  <c:v>95.63</c:v>
                </c:pt>
                <c:pt idx="259">
                  <c:v>93.67</c:v>
                </c:pt>
                <c:pt idx="260">
                  <c:v>91.27</c:v>
                </c:pt>
                <c:pt idx="261">
                  <c:v>88.66</c:v>
                </c:pt>
                <c:pt idx="262">
                  <c:v>86.46</c:v>
                </c:pt>
                <c:pt idx="263">
                  <c:v>85.44</c:v>
                </c:pt>
                <c:pt idx="264">
                  <c:v>85.98</c:v>
                </c:pt>
                <c:pt idx="265">
                  <c:v>87.74</c:v>
                </c:pt>
                <c:pt idx="266">
                  <c:v>89.86</c:v>
                </c:pt>
                <c:pt idx="267">
                  <c:v>91.56</c:v>
                </c:pt>
                <c:pt idx="268">
                  <c:v>92.52</c:v>
                </c:pt>
                <c:pt idx="269">
                  <c:v>92.68</c:v>
                </c:pt>
                <c:pt idx="270">
                  <c:v>92.02</c:v>
                </c:pt>
                <c:pt idx="271">
                  <c:v>90.55</c:v>
                </c:pt>
                <c:pt idx="272">
                  <c:v>88.58</c:v>
                </c:pt>
                <c:pt idx="273">
                  <c:v>87.45</c:v>
                </c:pt>
                <c:pt idx="274">
                  <c:v>89.42</c:v>
                </c:pt>
                <c:pt idx="275">
                  <c:v>93.63</c:v>
                </c:pt>
                <c:pt idx="276">
                  <c:v>96.86</c:v>
                </c:pt>
                <c:pt idx="277">
                  <c:v>98.41</c:v>
                </c:pt>
                <c:pt idx="278">
                  <c:v>98.89</c:v>
                </c:pt>
                <c:pt idx="279">
                  <c:v>98.86</c:v>
                </c:pt>
                <c:pt idx="280">
                  <c:v>98.68</c:v>
                </c:pt>
                <c:pt idx="281">
                  <c:v>98.54</c:v>
                </c:pt>
                <c:pt idx="282">
                  <c:v>98.38</c:v>
                </c:pt>
                <c:pt idx="283">
                  <c:v>97.99</c:v>
                </c:pt>
                <c:pt idx="284">
                  <c:v>97.22</c:v>
                </c:pt>
                <c:pt idx="285">
                  <c:v>96.13</c:v>
                </c:pt>
                <c:pt idx="286">
                  <c:v>94.88</c:v>
                </c:pt>
                <c:pt idx="287">
                  <c:v>93.68</c:v>
                </c:pt>
                <c:pt idx="288">
                  <c:v>93.05</c:v>
                </c:pt>
                <c:pt idx="289">
                  <c:v>94.04</c:v>
                </c:pt>
                <c:pt idx="290">
                  <c:v>97.08</c:v>
                </c:pt>
                <c:pt idx="291">
                  <c:v>100.7</c:v>
                </c:pt>
                <c:pt idx="292">
                  <c:v>103.33</c:v>
                </c:pt>
                <c:pt idx="293">
                  <c:v>104.68</c:v>
                </c:pt>
                <c:pt idx="294">
                  <c:v>104.89</c:v>
                </c:pt>
                <c:pt idx="295">
                  <c:v>104.03</c:v>
                </c:pt>
                <c:pt idx="296">
                  <c:v>102.06</c:v>
                </c:pt>
                <c:pt idx="297">
                  <c:v>99.41</c:v>
                </c:pt>
                <c:pt idx="298">
                  <c:v>98.36</c:v>
                </c:pt>
                <c:pt idx="299">
                  <c:v>100.64</c:v>
                </c:pt>
                <c:pt idx="300">
                  <c:v>103.5</c:v>
                </c:pt>
                <c:pt idx="301">
                  <c:v>105.3</c:v>
                </c:pt>
                <c:pt idx="302">
                  <c:v>105.95</c:v>
                </c:pt>
                <c:pt idx="303">
                  <c:v>105.35</c:v>
                </c:pt>
                <c:pt idx="304">
                  <c:v>104.21</c:v>
                </c:pt>
                <c:pt idx="305">
                  <c:v>103.41</c:v>
                </c:pt>
                <c:pt idx="306">
                  <c:v>103.37</c:v>
                </c:pt>
                <c:pt idx="307">
                  <c:v>103.51</c:v>
                </c:pt>
                <c:pt idx="308">
                  <c:v>103.15</c:v>
                </c:pt>
                <c:pt idx="309">
                  <c:v>101.99</c:v>
                </c:pt>
                <c:pt idx="310">
                  <c:v>100.25</c:v>
                </c:pt>
                <c:pt idx="311">
                  <c:v>98.82</c:v>
                </c:pt>
                <c:pt idx="312">
                  <c:v>99.03</c:v>
                </c:pt>
                <c:pt idx="313">
                  <c:v>101.38</c:v>
                </c:pt>
                <c:pt idx="314">
                  <c:v>104.68</c:v>
                </c:pt>
                <c:pt idx="315">
                  <c:v>107.27</c:v>
                </c:pt>
                <c:pt idx="316">
                  <c:v>108.47</c:v>
                </c:pt>
                <c:pt idx="317">
                  <c:v>108.45</c:v>
                </c:pt>
                <c:pt idx="318">
                  <c:v>107.54</c:v>
                </c:pt>
                <c:pt idx="319">
                  <c:v>106.16</c:v>
                </c:pt>
                <c:pt idx="320">
                  <c:v>105</c:v>
                </c:pt>
                <c:pt idx="321">
                  <c:v>105.23</c:v>
                </c:pt>
                <c:pt idx="322">
                  <c:v>107.43</c:v>
                </c:pt>
                <c:pt idx="323">
                  <c:v>110.24</c:v>
                </c:pt>
                <c:pt idx="324">
                  <c:v>111.97</c:v>
                </c:pt>
                <c:pt idx="325">
                  <c:v>112.34</c:v>
                </c:pt>
                <c:pt idx="326">
                  <c:v>111.62</c:v>
                </c:pt>
                <c:pt idx="327">
                  <c:v>110.04</c:v>
                </c:pt>
                <c:pt idx="328">
                  <c:v>107.71</c:v>
                </c:pt>
                <c:pt idx="329">
                  <c:v>104.86</c:v>
                </c:pt>
                <c:pt idx="330">
                  <c:v>102.01</c:v>
                </c:pt>
                <c:pt idx="331">
                  <c:v>100.01</c:v>
                </c:pt>
                <c:pt idx="332">
                  <c:v>99.66</c:v>
                </c:pt>
                <c:pt idx="333">
                  <c:v>100.97</c:v>
                </c:pt>
                <c:pt idx="334">
                  <c:v>103.42</c:v>
                </c:pt>
                <c:pt idx="335">
                  <c:v>106.3</c:v>
                </c:pt>
              </c:numCache>
            </c:numRef>
          </c:yVal>
          <c:smooth val="1"/>
          <c:extLst>
            <c:ext xmlns:c16="http://schemas.microsoft.com/office/drawing/2014/chart" uri="{C3380CC4-5D6E-409C-BE32-E72D297353CC}">
              <c16:uniqueId val="{00000001-9C24-4817-BDC3-042ED753850A}"/>
            </c:ext>
          </c:extLst>
        </c:ser>
        <c:dLbls>
          <c:showLegendKey val="0"/>
          <c:showVal val="0"/>
          <c:showCatName val="0"/>
          <c:showSerName val="0"/>
          <c:showPercent val="0"/>
          <c:showBubbleSize val="0"/>
        </c:dLbls>
        <c:axId val="197074464"/>
        <c:axId val="258344128"/>
      </c:scatterChart>
      <c:valAx>
        <c:axId val="197074464"/>
        <c:scaling>
          <c:orientation val="minMax"/>
        </c:scaling>
        <c:delete val="0"/>
        <c:axPos val="b"/>
        <c:title>
          <c:tx>
            <c:rich>
              <a:bodyPr/>
              <a:lstStyle/>
              <a:p>
                <a:pPr>
                  <a:defRPr b="0"/>
                </a:pPr>
                <a:r>
                  <a:rPr lang="en-US" b="0"/>
                  <a:t>Wavenumber/cm</a:t>
                </a:r>
                <a:r>
                  <a:rPr lang="en-US" b="0" baseline="30000"/>
                  <a:t>-1</a:t>
                </a:r>
              </a:p>
            </c:rich>
          </c:tx>
          <c:overlay val="0"/>
        </c:title>
        <c:numFmt formatCode="General" sourceLinked="1"/>
        <c:majorTickMark val="none"/>
        <c:minorTickMark val="none"/>
        <c:tickLblPos val="nextTo"/>
        <c:spPr>
          <a:noFill/>
          <a:ln>
            <a:solidFill>
              <a:schemeClr val="tx1">
                <a:lumMod val="95000"/>
                <a:lumOff val="5000"/>
              </a:schemeClr>
            </a:solidFill>
          </a:ln>
          <a:effectLst/>
        </c:spPr>
        <c:txPr>
          <a:bodyPr rot="-60000000" spcFirstLastPara="1" vertOverflow="ellipsis" vert="horz" wrap="square" anchor="ctr" anchorCtr="1"/>
          <a:lstStyle/>
          <a:p>
            <a:pPr>
              <a:defRPr sz="900" b="0" i="0" u="none" strike="noStrike" kern="1200" cap="none" spc="20" normalizeH="0" baseline="0">
                <a:solidFill>
                  <a:schemeClr val="tx1">
                    <a:lumMod val="65000"/>
                    <a:lumOff val="35000"/>
                  </a:schemeClr>
                </a:solidFill>
                <a:latin typeface="+mn-lt"/>
                <a:ea typeface="+mn-ea"/>
                <a:cs typeface="+mn-cs"/>
              </a:defRPr>
            </a:pPr>
            <a:endParaRPr lang="en-US"/>
          </a:p>
        </c:txPr>
        <c:crossAx val="258344128"/>
        <c:crosses val="autoZero"/>
        <c:crossBetween val="midCat"/>
      </c:valAx>
      <c:valAx>
        <c:axId val="258344128"/>
        <c:scaling>
          <c:orientation val="minMax"/>
        </c:scaling>
        <c:delete val="0"/>
        <c:axPos val="l"/>
        <c:title>
          <c:tx>
            <c:rich>
              <a:bodyPr/>
              <a:lstStyle/>
              <a:p>
                <a:pPr>
                  <a:defRPr b="0"/>
                </a:pPr>
                <a:r>
                  <a:rPr lang="en-US" b="0"/>
                  <a:t>Transmittance</a:t>
                </a:r>
                <a:r>
                  <a:rPr lang="en-US" b="0" baseline="0"/>
                  <a:t> / </a:t>
                </a:r>
                <a:r>
                  <a:rPr lang="en-US" b="0"/>
                  <a:t>% </a:t>
                </a:r>
              </a:p>
            </c:rich>
          </c:tx>
          <c:layout>
            <c:manualLayout>
              <c:xMode val="edge"/>
              <c:yMode val="edge"/>
              <c:x val="1.0855686680948591E-2"/>
              <c:y val="0.23852042768930595"/>
            </c:manualLayout>
          </c:layout>
          <c:overlay val="0"/>
        </c:title>
        <c:numFmt formatCode="General" sourceLinked="1"/>
        <c:majorTickMark val="none"/>
        <c:minorTickMark val="none"/>
        <c:tickLblPos val="nextTo"/>
        <c:spPr>
          <a:noFill/>
          <a:ln>
            <a:solidFill>
              <a:schemeClr val="tx1">
                <a:lumMod val="95000"/>
                <a:lumOff val="5000"/>
              </a:schemeClr>
            </a:solidFill>
          </a:ln>
          <a:effectLst>
            <a:glow>
              <a:schemeClr val="tx1">
                <a:lumMod val="95000"/>
                <a:lumOff val="5000"/>
                <a:alpha val="85000"/>
              </a:schemeClr>
            </a:glow>
          </a:effectLst>
        </c:spPr>
        <c:txPr>
          <a:bodyPr rot="-60000000" spcFirstLastPara="1" vertOverflow="ellipsis" vert="horz" wrap="square" anchor="ctr" anchorCtr="1"/>
          <a:lstStyle/>
          <a:p>
            <a:pPr>
              <a:defRPr sz="900" b="0" i="0" u="none" strike="noStrike" kern="1200" spc="20" baseline="0">
                <a:solidFill>
                  <a:schemeClr val="tx1">
                    <a:lumMod val="65000"/>
                    <a:lumOff val="35000"/>
                  </a:schemeClr>
                </a:solidFill>
                <a:latin typeface="+mn-lt"/>
                <a:ea typeface="+mn-ea"/>
                <a:cs typeface="+mn-cs"/>
              </a:defRPr>
            </a:pPr>
            <a:endParaRPr lang="en-US"/>
          </a:p>
        </c:txPr>
        <c:crossAx val="197074464"/>
        <c:crosses val="autoZero"/>
        <c:crossBetween val="midCat"/>
      </c:valAx>
    </c:plotArea>
    <c:plotVisOnly val="1"/>
    <c:dispBlanksAs val="gap"/>
    <c:showDLblsOverMax val="0"/>
    <c:extLst/>
  </c:chart>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x-none" smtClean="0"/>
              <a:t>9/15/2026</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x-none" smtClean="0"/>
              <a:t>‹#›</a:t>
            </a:fld>
            <a:endParaRPr lang="x-none"/>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езервирано место за слајд 1"/>
          <p:cNvSpPr>
            <a:spLocks noGrp="1" noRot="1" noChangeAspect="1"/>
          </p:cNvSpPr>
          <p:nvPr>
            <p:ph type="sldImg"/>
          </p:nvPr>
        </p:nvSpPr>
        <p:spPr/>
      </p:sp>
      <p:sp>
        <p:nvSpPr>
          <p:cNvPr id="3" name="Резервирано место за белешки 2"/>
          <p:cNvSpPr>
            <a:spLocks noGrp="1"/>
          </p:cNvSpPr>
          <p:nvPr>
            <p:ph type="body" idx="1"/>
          </p:nvPr>
        </p:nvSpPr>
        <p:spPr/>
        <p:txBody>
          <a:bodyPr/>
          <a:lstStyle/>
          <a:p>
            <a:endParaRPr lang="en-US" dirty="0"/>
          </a:p>
        </p:txBody>
      </p:sp>
      <p:sp>
        <p:nvSpPr>
          <p:cNvPr id="4" name="Резервирано место за број на слајд 3"/>
          <p:cNvSpPr>
            <a:spLocks noGrp="1"/>
          </p:cNvSpPr>
          <p:nvPr>
            <p:ph type="sldNum" sz="quarter" idx="5"/>
          </p:nvPr>
        </p:nvSpPr>
        <p:spPr/>
        <p:txBody>
          <a:bodyPr/>
          <a:lstStyle/>
          <a:p>
            <a:fld id="{45F0BC0F-45C1-49E1-AA7C-ADC7CFB2B8EC}" type="slidenum">
              <a:rPr lang="x-none" smtClean="0"/>
              <a:t>1</a:t>
            </a:fld>
            <a:endParaRPr lang="x-none"/>
          </a:p>
        </p:txBody>
      </p:sp>
    </p:spTree>
    <p:extLst>
      <p:ext uri="{BB962C8B-B14F-4D97-AF65-F5344CB8AC3E}">
        <p14:creationId xmlns:p14="http://schemas.microsoft.com/office/powerpoint/2010/main" val="884130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езервирано место за слајд 1"/>
          <p:cNvSpPr>
            <a:spLocks noGrp="1" noRot="1" noChangeAspect="1"/>
          </p:cNvSpPr>
          <p:nvPr>
            <p:ph type="sldImg"/>
          </p:nvPr>
        </p:nvSpPr>
        <p:spPr/>
      </p:sp>
      <p:sp>
        <p:nvSpPr>
          <p:cNvPr id="3" name="Резервирано место за белешки 2"/>
          <p:cNvSpPr>
            <a:spLocks noGrp="1"/>
          </p:cNvSpPr>
          <p:nvPr>
            <p:ph type="body" idx="1"/>
          </p:nvPr>
        </p:nvSpPr>
        <p:spPr/>
        <p:txBody>
          <a:bodyPr/>
          <a:lstStyle/>
          <a:p>
            <a:endParaRPr lang="en-US" dirty="0"/>
          </a:p>
        </p:txBody>
      </p:sp>
      <p:sp>
        <p:nvSpPr>
          <p:cNvPr id="4" name="Резервирано место за број на слајд 3"/>
          <p:cNvSpPr>
            <a:spLocks noGrp="1"/>
          </p:cNvSpPr>
          <p:nvPr>
            <p:ph type="sldNum" sz="quarter" idx="5"/>
          </p:nvPr>
        </p:nvSpPr>
        <p:spPr/>
        <p:txBody>
          <a:bodyPr/>
          <a:lstStyle/>
          <a:p>
            <a:fld id="{45F0BC0F-45C1-49E1-AA7C-ADC7CFB2B8EC}" type="slidenum">
              <a:rPr lang="x-none" smtClean="0"/>
              <a:t>3</a:t>
            </a:fld>
            <a:endParaRPr lang="x-none"/>
          </a:p>
        </p:txBody>
      </p:sp>
    </p:spTree>
    <p:extLst>
      <p:ext uri="{BB962C8B-B14F-4D97-AF65-F5344CB8AC3E}">
        <p14:creationId xmlns:p14="http://schemas.microsoft.com/office/powerpoint/2010/main" val="3114091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езервирано место за слајд 1"/>
          <p:cNvSpPr>
            <a:spLocks noGrp="1" noRot="1" noChangeAspect="1"/>
          </p:cNvSpPr>
          <p:nvPr>
            <p:ph type="sldImg"/>
          </p:nvPr>
        </p:nvSpPr>
        <p:spPr/>
      </p:sp>
      <p:sp>
        <p:nvSpPr>
          <p:cNvPr id="3" name="Резервирано место за белешки 2"/>
          <p:cNvSpPr>
            <a:spLocks noGrp="1"/>
          </p:cNvSpPr>
          <p:nvPr>
            <p:ph type="body" idx="1"/>
          </p:nvPr>
        </p:nvSpPr>
        <p:spPr/>
        <p:txBody>
          <a:bodyPr/>
          <a:lstStyle/>
          <a:p>
            <a:endParaRPr lang="en-US" dirty="0"/>
          </a:p>
        </p:txBody>
      </p:sp>
      <p:sp>
        <p:nvSpPr>
          <p:cNvPr id="4" name="Резервирано место за број на слајд 3"/>
          <p:cNvSpPr>
            <a:spLocks noGrp="1"/>
          </p:cNvSpPr>
          <p:nvPr>
            <p:ph type="sldNum" sz="quarter" idx="5"/>
          </p:nvPr>
        </p:nvSpPr>
        <p:spPr/>
        <p:txBody>
          <a:bodyPr/>
          <a:lstStyle/>
          <a:p>
            <a:fld id="{45F0BC0F-45C1-49E1-AA7C-ADC7CFB2B8EC}" type="slidenum">
              <a:rPr lang="x-none" smtClean="0"/>
              <a:t>4</a:t>
            </a:fld>
            <a:endParaRPr lang="x-none"/>
          </a:p>
        </p:txBody>
      </p:sp>
    </p:spTree>
    <p:extLst>
      <p:ext uri="{BB962C8B-B14F-4D97-AF65-F5344CB8AC3E}">
        <p14:creationId xmlns:p14="http://schemas.microsoft.com/office/powerpoint/2010/main" val="421674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езервирано место за слајд 1"/>
          <p:cNvSpPr>
            <a:spLocks noGrp="1" noRot="1" noChangeAspect="1"/>
          </p:cNvSpPr>
          <p:nvPr>
            <p:ph type="sldImg"/>
          </p:nvPr>
        </p:nvSpPr>
        <p:spPr/>
      </p:sp>
      <p:sp>
        <p:nvSpPr>
          <p:cNvPr id="3" name="Резервирано место за белешки 2"/>
          <p:cNvSpPr>
            <a:spLocks noGrp="1"/>
          </p:cNvSpPr>
          <p:nvPr>
            <p:ph type="body" idx="1"/>
          </p:nvPr>
        </p:nvSpPr>
        <p:spPr/>
        <p:txBody>
          <a:bodyPr/>
          <a:lstStyle/>
          <a:p>
            <a:endParaRPr lang="en-US" dirty="0"/>
          </a:p>
        </p:txBody>
      </p:sp>
      <p:sp>
        <p:nvSpPr>
          <p:cNvPr id="4" name="Резервирано место за број на слајд 3"/>
          <p:cNvSpPr>
            <a:spLocks noGrp="1"/>
          </p:cNvSpPr>
          <p:nvPr>
            <p:ph type="sldNum" sz="quarter" idx="5"/>
          </p:nvPr>
        </p:nvSpPr>
        <p:spPr/>
        <p:txBody>
          <a:bodyPr/>
          <a:lstStyle/>
          <a:p>
            <a:fld id="{45F0BC0F-45C1-49E1-AA7C-ADC7CFB2B8EC}" type="slidenum">
              <a:rPr lang="x-none" smtClean="0"/>
              <a:t>5</a:t>
            </a:fld>
            <a:endParaRPr lang="x-none"/>
          </a:p>
        </p:txBody>
      </p:sp>
    </p:spTree>
    <p:extLst>
      <p:ext uri="{BB962C8B-B14F-4D97-AF65-F5344CB8AC3E}">
        <p14:creationId xmlns:p14="http://schemas.microsoft.com/office/powerpoint/2010/main" val="3759300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x-none" smtClean="0"/>
              <a:t>9/15/2026</a:t>
            </a:fld>
            <a:endParaRPr lang="x-none"/>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x-none"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x-none" smtClean="0"/>
              <a:t>9/15/2026</a:t>
            </a:fld>
            <a:endParaRPr lang="x-none"/>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x-none" smtClean="0"/>
              <a:t>9/15/2026</a:t>
            </a:fld>
            <a:endParaRPr lang="x-none"/>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x-none" smtClean="0"/>
              <a:t>9/15/2026</a:t>
            </a:fld>
            <a:endParaRPr lang="x-none"/>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x-none" smtClean="0"/>
              <a:t>9/15/2026</a:t>
            </a:fld>
            <a:endParaRPr lang="x-none"/>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x-none" smtClean="0"/>
              <a:t>9/15/2026</a:t>
            </a:fld>
            <a:endParaRPr lang="x-none"/>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x-none" smtClean="0"/>
              <a:t>9/15/2026</a:t>
            </a:fld>
            <a:endParaRPr lang="x-none"/>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x-none" smtClean="0"/>
              <a:t>9/15/2026</a:t>
            </a:fld>
            <a:endParaRPr lang="x-none"/>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x-none" smtClean="0"/>
              <a:t>9/15/2026</a:t>
            </a:fld>
            <a:endParaRPr lang="x-none"/>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x-none" smtClean="0"/>
              <a:t>9/15/2026</a:t>
            </a:fld>
            <a:endParaRPr lang="x-none"/>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x-none" smtClean="0"/>
              <a:t>9/15/2026</a:t>
            </a:fld>
            <a:endParaRPr lang="x-none"/>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x-none" smtClean="0"/>
              <a:t>9/15/2026</a:t>
            </a:fld>
            <a:endParaRPr lang="x-none"/>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x-none"/>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x-none" smtClean="0"/>
              <a:t>‹#›</a:t>
            </a:fld>
            <a:endParaRPr lang="x-none"/>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7.png"/><Relationship Id="rId3" Type="http://schemas.openxmlformats.org/officeDocument/2006/relationships/hyperlink" Target="mailto:cvetanka2000@hotmail.com" TargetMode="External"/><Relationship Id="rId7" Type="http://schemas.openxmlformats.org/officeDocument/2006/relationships/image" Target="../media/image4.png"/><Relationship Id="rId12" Type="http://schemas.openxmlformats.org/officeDocument/2006/relationships/image" Target="../media/image6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6.png"/><Relationship Id="rId5" Type="http://schemas.openxmlformats.org/officeDocument/2006/relationships/image" Target="../media/image2.png"/><Relationship Id="rId10" Type="http://schemas.openxmlformats.org/officeDocument/2006/relationships/image" Target="../media/image50.png"/><Relationship Id="rId4" Type="http://schemas.openxmlformats.org/officeDocument/2006/relationships/image" Target="../media/image1.png"/><Relationship Id="rId9" Type="http://schemas.openxmlformats.org/officeDocument/2006/relationships/image" Target="../media/image5.png"/><Relationship Id="rId14" Type="http://schemas.openxmlformats.org/officeDocument/2006/relationships/image" Target="../media/image8.gif"/></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emf"/><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tiff"/><Relationship Id="rId5" Type="http://schemas.openxmlformats.org/officeDocument/2006/relationships/image" Target="../media/image15.tiff"/><Relationship Id="rId4" Type="http://schemas.openxmlformats.org/officeDocument/2006/relationships/image" Target="../media/image14.emf"/></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6E7-5BBF-2D5F-55F6-B937B6F0DA4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39C26-5568-BE06-7EE7-36EA4BC5E645}"/>
              </a:ext>
            </a:extLst>
          </p:cNvPr>
          <p:cNvSpPr/>
          <p:nvPr/>
        </p:nvSpPr>
        <p:spPr>
          <a:xfrm>
            <a:off x="0" y="55366"/>
            <a:ext cx="12120880" cy="338554"/>
          </a:xfrm>
          <a:prstGeom prst="rect">
            <a:avLst/>
          </a:prstGeom>
        </p:spPr>
        <p:txBody>
          <a:bodyPr wrap="square">
            <a:spAutoFit/>
          </a:bodyPr>
          <a:lstStyle/>
          <a:p>
            <a:pPr algn="ctr"/>
            <a:r>
              <a:rPr lang="en-US" sz="1600" dirty="0">
                <a:solidFill>
                  <a:srgbClr val="008080"/>
                </a:solidFill>
                <a:latin typeface="Arial Narrow" panose="020B0606020202030204" pitchFamily="34" charset="0"/>
              </a:rPr>
              <a:t>28</a:t>
            </a:r>
            <a:r>
              <a:rPr lang="en-US" sz="1600" baseline="30000" dirty="0">
                <a:solidFill>
                  <a:srgbClr val="008080"/>
                </a:solidFill>
                <a:latin typeface="Arial Narrow" panose="020B0606020202030204" pitchFamily="34" charset="0"/>
              </a:rPr>
              <a:t>th</a:t>
            </a:r>
            <a:r>
              <a:rPr lang="en-US" sz="1600" dirty="0">
                <a:solidFill>
                  <a:srgbClr val="008080"/>
                </a:solidFill>
                <a:latin typeface="Arial Narrow" panose="020B0606020202030204" pitchFamily="34" charset="0"/>
              </a:rPr>
              <a:t> Congress of SCTM, 23-26 September, </a:t>
            </a:r>
            <a:r>
              <a:rPr lang="en-US" sz="1600" dirty="0" err="1">
                <a:solidFill>
                  <a:srgbClr val="008080"/>
                </a:solidFill>
                <a:latin typeface="Arial Narrow" panose="020B0606020202030204" pitchFamily="34" charset="0"/>
              </a:rPr>
              <a:t>Ohrid</a:t>
            </a:r>
            <a:r>
              <a:rPr lang="en-US" sz="1600" dirty="0">
                <a:solidFill>
                  <a:srgbClr val="008080"/>
                </a:solidFill>
                <a:latin typeface="Arial Narrow" panose="020B0606020202030204" pitchFamily="34" charset="0"/>
              </a:rPr>
              <a:t>, Macedonia</a:t>
            </a:r>
            <a:endParaRPr lang="mk-MK" sz="1600" dirty="0">
              <a:solidFill>
                <a:srgbClr val="008080"/>
              </a:solidFill>
              <a:latin typeface="Arial Narrow" panose="020B0606020202030204" pitchFamily="34" charset="0"/>
            </a:endParaRPr>
          </a:p>
        </p:txBody>
      </p:sp>
      <p:sp>
        <p:nvSpPr>
          <p:cNvPr id="5" name="AutoShape 5">
            <a:extLst>
              <a:ext uri="{FF2B5EF4-FFF2-40B4-BE49-F238E27FC236}">
                <a16:creationId xmlns:a16="http://schemas.microsoft.com/office/drawing/2014/main" id="{9882EDD9-BC4B-8B1B-7397-6287C5B19DA0}"/>
              </a:ext>
            </a:extLst>
          </p:cNvPr>
          <p:cNvSpPr>
            <a:spLocks noChangeArrowheads="1"/>
          </p:cNvSpPr>
          <p:nvPr/>
        </p:nvSpPr>
        <p:spPr bwMode="auto">
          <a:xfrm>
            <a:off x="-70696" y="254912"/>
            <a:ext cx="12191576" cy="851297"/>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cap="all" dirty="0">
                <a:solidFill>
                  <a:srgbClr val="D9055B"/>
                </a:solidFill>
                <a:latin typeface="PF BeauSans Pro" panose="02000800000000020004" pitchFamily="2" charset="0"/>
                <a:cs typeface="Arial" panose="020B0604020202020204" pitchFamily="34" charset="0"/>
              </a:rPr>
              <a:t>SYNTHESIS AND INVESTIGATION OF L</a:t>
            </a:r>
            <a:r>
              <a:rPr lang="en-US" sz="1600" b="1" cap="all" dirty="0">
                <a:solidFill>
                  <a:srgbClr val="D9055B"/>
                </a:solidFill>
                <a:latin typeface="PF BeauSans Pro" panose="02000800000000020004" pitchFamily="2" charset="0"/>
                <a:cs typeface="Arial" panose="020B0604020202020204" pitchFamily="34" charset="0"/>
              </a:rPr>
              <a:t>a</a:t>
            </a:r>
            <a:r>
              <a:rPr lang="en-US" sz="2200" b="1" cap="all" baseline="-25000" dirty="0">
                <a:solidFill>
                  <a:srgbClr val="D9055B"/>
                </a:solidFill>
                <a:latin typeface="PF BeauSans Pro" panose="02000800000000020004" pitchFamily="2" charset="0"/>
                <a:cs typeface="Arial" panose="020B0604020202020204" pitchFamily="34" charset="0"/>
              </a:rPr>
              <a:t>1-x</a:t>
            </a:r>
            <a:r>
              <a:rPr lang="en-US" sz="2200" b="1" cap="all" dirty="0">
                <a:solidFill>
                  <a:srgbClr val="D9055B"/>
                </a:solidFill>
                <a:latin typeface="PF BeauSans Pro" panose="02000800000000020004" pitchFamily="2" charset="0"/>
                <a:cs typeface="Arial" panose="020B0604020202020204" pitchFamily="34" charset="0"/>
              </a:rPr>
              <a:t>E</a:t>
            </a:r>
            <a:r>
              <a:rPr lang="en-US" sz="1600" b="1" cap="all" dirty="0">
                <a:solidFill>
                  <a:srgbClr val="D9055B"/>
                </a:solidFill>
                <a:latin typeface="PF BeauSans Pro" panose="02000800000000020004" pitchFamily="2" charset="0"/>
                <a:cs typeface="Arial" panose="020B0604020202020204" pitchFamily="34" charset="0"/>
              </a:rPr>
              <a:t>R</a:t>
            </a:r>
            <a:r>
              <a:rPr lang="en-US" sz="2200" b="1" cap="all" baseline="-25000" dirty="0">
                <a:solidFill>
                  <a:srgbClr val="D9055B"/>
                </a:solidFill>
                <a:latin typeface="PF BeauSans Pro" panose="02000800000000020004" pitchFamily="2" charset="0"/>
                <a:cs typeface="Arial" panose="020B0604020202020204" pitchFamily="34" charset="0"/>
              </a:rPr>
              <a:t>x</a:t>
            </a:r>
            <a:r>
              <a:rPr lang="en-US" sz="2200" b="1" cap="all" dirty="0">
                <a:solidFill>
                  <a:srgbClr val="D9055B"/>
                </a:solidFill>
                <a:latin typeface="PF BeauSans Pro" panose="02000800000000020004" pitchFamily="2" charset="0"/>
                <a:cs typeface="Arial" panose="020B0604020202020204" pitchFamily="34" charset="0"/>
              </a:rPr>
              <a:t>M</a:t>
            </a:r>
            <a:r>
              <a:rPr lang="en-US" sz="1600" b="1" cap="all" dirty="0">
                <a:solidFill>
                  <a:srgbClr val="D9055B"/>
                </a:solidFill>
                <a:latin typeface="PF BeauSans Pro" panose="02000800000000020004" pitchFamily="2" charset="0"/>
                <a:cs typeface="Arial" panose="020B0604020202020204" pitchFamily="34" charset="0"/>
              </a:rPr>
              <a:t>n</a:t>
            </a:r>
            <a:r>
              <a:rPr lang="en-US" sz="2200" b="1" cap="all" baseline="-25000" dirty="0">
                <a:solidFill>
                  <a:srgbClr val="D9055B"/>
                </a:solidFill>
                <a:latin typeface="PF BeauSans Pro" panose="02000800000000020004" pitchFamily="2" charset="0"/>
                <a:cs typeface="Arial" panose="020B0604020202020204" pitchFamily="34" charset="0"/>
              </a:rPr>
              <a:t>0.5</a:t>
            </a:r>
            <a:r>
              <a:rPr lang="en-US" sz="2200" b="1" cap="all" dirty="0">
                <a:solidFill>
                  <a:srgbClr val="D9055B"/>
                </a:solidFill>
                <a:latin typeface="PF BeauSans Pro" panose="02000800000000020004" pitchFamily="2" charset="0"/>
                <a:cs typeface="Arial" panose="020B0604020202020204" pitchFamily="34" charset="0"/>
              </a:rPr>
              <a:t>F</a:t>
            </a:r>
            <a:r>
              <a:rPr lang="en-US" sz="1600" b="1" cap="all" dirty="0">
                <a:solidFill>
                  <a:srgbClr val="D9055B"/>
                </a:solidFill>
                <a:latin typeface="PF BeauSans Pro" panose="02000800000000020004" pitchFamily="2" charset="0"/>
                <a:cs typeface="Arial" panose="020B0604020202020204" pitchFamily="34" charset="0"/>
              </a:rPr>
              <a:t>e</a:t>
            </a:r>
            <a:r>
              <a:rPr lang="en-US" sz="2200" b="1" cap="all" baseline="-25000" dirty="0">
                <a:solidFill>
                  <a:srgbClr val="D9055B"/>
                </a:solidFill>
                <a:latin typeface="PF BeauSans Pro" panose="02000800000000020004" pitchFamily="2" charset="0"/>
                <a:cs typeface="Arial" panose="020B0604020202020204" pitchFamily="34" charset="0"/>
              </a:rPr>
              <a:t>0.5</a:t>
            </a:r>
            <a:r>
              <a:rPr lang="en-US" sz="2200" b="1" cap="all" dirty="0">
                <a:solidFill>
                  <a:srgbClr val="D9055B"/>
                </a:solidFill>
                <a:latin typeface="PF BeauSans Pro" panose="02000800000000020004" pitchFamily="2" charset="0"/>
                <a:cs typeface="Arial" panose="020B0604020202020204" pitchFamily="34" charset="0"/>
              </a:rPr>
              <a:t>O</a:t>
            </a:r>
            <a:r>
              <a:rPr lang="en-US" sz="2200" b="1" cap="all" baseline="-25000" dirty="0">
                <a:solidFill>
                  <a:srgbClr val="D9055B"/>
                </a:solidFill>
                <a:latin typeface="PF BeauSans Pro" panose="02000800000000020004" pitchFamily="2" charset="0"/>
                <a:cs typeface="Arial" panose="020B0604020202020204" pitchFamily="34" charset="0"/>
              </a:rPr>
              <a:t>3</a:t>
            </a:r>
            <a:r>
              <a:rPr lang="en-US" sz="2200" b="1" cap="all" dirty="0">
                <a:solidFill>
                  <a:srgbClr val="D9055B"/>
                </a:solidFill>
                <a:latin typeface="PF BeauSans Pro" panose="02000800000000020004" pitchFamily="2" charset="0"/>
                <a:cs typeface="Arial" panose="020B0604020202020204" pitchFamily="34" charset="0"/>
              </a:rPr>
              <a:t> </a:t>
            </a:r>
          </a:p>
          <a:p>
            <a:pPr algn="ctr"/>
            <a:r>
              <a:rPr lang="en-US" sz="2200" b="1" cap="all" dirty="0">
                <a:solidFill>
                  <a:srgbClr val="D9055B"/>
                </a:solidFill>
                <a:latin typeface="PF BeauSans Pro" panose="02000800000000020004" pitchFamily="2" charset="0"/>
                <a:cs typeface="Arial" panose="020B0604020202020204" pitchFamily="34" charset="0"/>
              </a:rPr>
              <a:t>(x = 0.2 and 0.4) COMPLEX PEROVSKITES</a:t>
            </a:r>
            <a:endParaRPr lang="en-US" sz="2200" b="1" cap="all" dirty="0">
              <a:solidFill>
                <a:srgbClr val="D9055B"/>
              </a:solidFill>
              <a:highlight>
                <a:srgbClr val="FFFF00"/>
              </a:highlight>
              <a:latin typeface="PF BeauSans Pro" panose="02000800000000020004" pitchFamily="2" charset="0"/>
              <a:cs typeface="Arial" panose="020B0604020202020204" pitchFamily="34" charset="0"/>
            </a:endParaRPr>
          </a:p>
        </p:txBody>
      </p:sp>
      <p:sp>
        <p:nvSpPr>
          <p:cNvPr id="6" name="Rectangle 5">
            <a:extLst>
              <a:ext uri="{FF2B5EF4-FFF2-40B4-BE49-F238E27FC236}">
                <a16:creationId xmlns:a16="http://schemas.microsoft.com/office/drawing/2014/main" id="{F805163C-4208-4EF2-A4BC-9554DE18179C}"/>
              </a:ext>
            </a:extLst>
          </p:cNvPr>
          <p:cNvSpPr>
            <a:spLocks noChangeArrowheads="1"/>
          </p:cNvSpPr>
          <p:nvPr/>
        </p:nvSpPr>
        <p:spPr bwMode="auto">
          <a:xfrm>
            <a:off x="-70696" y="932655"/>
            <a:ext cx="12262696" cy="752212"/>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u="sng" dirty="0">
                <a:solidFill>
                  <a:srgbClr val="008080"/>
                </a:solidFill>
                <a:latin typeface="Arial Narrow" panose="020B0606020202030204" pitchFamily="34" charset="0"/>
                <a:cs typeface="Arial" panose="020B0604020202020204" pitchFamily="34" charset="0"/>
              </a:rPr>
              <a:t>Cvetanka Trajkovska</a:t>
            </a:r>
            <a:r>
              <a:rPr lang="en-US" sz="1400" b="1" baseline="30000" dirty="0">
                <a:solidFill>
                  <a:srgbClr val="008080"/>
                </a:solidFill>
                <a:latin typeface="Arial Narrow" panose="020B0606020202030204" pitchFamily="34" charset="0"/>
                <a:cs typeface="Arial" panose="020B0604020202020204" pitchFamily="34" charset="0"/>
              </a:rPr>
              <a:t>1</a:t>
            </a:r>
            <a:r>
              <a:rPr lang="en-US" sz="1400" b="1" dirty="0">
                <a:solidFill>
                  <a:srgbClr val="008080"/>
                </a:solidFill>
                <a:latin typeface="Arial Narrow" panose="020B0606020202030204" pitchFamily="34" charset="0"/>
                <a:cs typeface="Arial" panose="020B0604020202020204" pitchFamily="34" charset="0"/>
              </a:rPr>
              <a:t>, Sofija Popovska Blazhevska</a:t>
            </a:r>
            <a:r>
              <a:rPr lang="en-US" sz="1400" b="1" baseline="30000" dirty="0">
                <a:solidFill>
                  <a:srgbClr val="008080"/>
                </a:solidFill>
                <a:latin typeface="Arial Narrow" panose="020B0606020202030204" pitchFamily="34" charset="0"/>
                <a:cs typeface="Arial" panose="020B0604020202020204" pitchFamily="34" charset="0"/>
              </a:rPr>
              <a:t>1</a:t>
            </a:r>
            <a:r>
              <a:rPr lang="en-US" sz="1400" b="1" dirty="0">
                <a:solidFill>
                  <a:srgbClr val="008080"/>
                </a:solidFill>
                <a:latin typeface="Arial Narrow" panose="020B0606020202030204" pitchFamily="34" charset="0"/>
                <a:cs typeface="Arial" panose="020B0604020202020204" pitchFamily="34" charset="0"/>
              </a:rPr>
              <a:t>, Miha Bukleski</a:t>
            </a:r>
            <a:r>
              <a:rPr lang="en-US" sz="1400" b="1" baseline="30000" dirty="0">
                <a:solidFill>
                  <a:srgbClr val="008080"/>
                </a:solidFill>
                <a:latin typeface="Arial Narrow" panose="020B0606020202030204" pitchFamily="34" charset="0"/>
                <a:cs typeface="Arial" panose="020B0604020202020204" pitchFamily="34" charset="0"/>
              </a:rPr>
              <a:t>1</a:t>
            </a:r>
            <a:r>
              <a:rPr lang="en-US" sz="1400" b="1" dirty="0">
                <a:solidFill>
                  <a:srgbClr val="008080"/>
                </a:solidFill>
                <a:latin typeface="Arial Narrow" panose="020B0606020202030204" pitchFamily="34" charset="0"/>
                <a:cs typeface="Arial" panose="020B0604020202020204" pitchFamily="34" charset="0"/>
              </a:rPr>
              <a:t>, Iwona Misztalewska-Turkowicz</a:t>
            </a:r>
            <a:r>
              <a:rPr lang="en-US" sz="1400" b="1" baseline="30000" dirty="0">
                <a:solidFill>
                  <a:srgbClr val="008080"/>
                </a:solidFill>
                <a:latin typeface="Arial Narrow" panose="020B0606020202030204" pitchFamily="34" charset="0"/>
                <a:ea typeface="Times New Roman" panose="02020603050405020304" pitchFamily="18" charset="0"/>
                <a:cs typeface="Arial" panose="020B0604020202020204" pitchFamily="34" charset="0"/>
              </a:rPr>
              <a:t>2</a:t>
            </a:r>
            <a:r>
              <a:rPr lang="en-US" sz="1400" b="1" dirty="0">
                <a:solidFill>
                  <a:srgbClr val="008080"/>
                </a:solidFill>
                <a:latin typeface="Arial Narrow" panose="020B0606020202030204" pitchFamily="34" charset="0"/>
                <a:cs typeface="Arial" panose="020B0604020202020204" pitchFamily="34" charset="0"/>
              </a:rPr>
              <a:t>, Angieszka Z. Wilczewska</a:t>
            </a:r>
            <a:r>
              <a:rPr lang="en-US" sz="1400" b="1" baseline="30000" dirty="0">
                <a:solidFill>
                  <a:srgbClr val="008080"/>
                </a:solidFill>
                <a:latin typeface="Arial Narrow" panose="020B0606020202030204" pitchFamily="34" charset="0"/>
                <a:cs typeface="Arial" panose="020B0604020202020204" pitchFamily="34" charset="0"/>
              </a:rPr>
              <a:t>2</a:t>
            </a:r>
            <a:r>
              <a:rPr lang="en-US" sz="1400" b="1" dirty="0">
                <a:solidFill>
                  <a:srgbClr val="008080"/>
                </a:solidFill>
                <a:latin typeface="Arial Narrow" panose="020B0606020202030204" pitchFamily="34" charset="0"/>
                <a:cs typeface="Arial" panose="020B0604020202020204" pitchFamily="34" charset="0"/>
              </a:rPr>
              <a:t>, Slobotka Aleksovska</a:t>
            </a:r>
            <a:r>
              <a:rPr lang="en-US" sz="1400" b="1" baseline="30000" dirty="0">
                <a:solidFill>
                  <a:srgbClr val="008080"/>
                </a:solidFill>
                <a:latin typeface="Arial Narrow" panose="020B0606020202030204" pitchFamily="34" charset="0"/>
                <a:cs typeface="Arial" panose="020B0604020202020204" pitchFamily="34" charset="0"/>
              </a:rPr>
              <a:t>1</a:t>
            </a:r>
            <a:endParaRPr lang="en-US" sz="1400" baseline="30000" dirty="0">
              <a:solidFill>
                <a:srgbClr val="008080"/>
              </a:solidFill>
              <a:latin typeface="Arial Narrow" panose="020B0606020202030204" pitchFamily="34" charset="0"/>
              <a:cs typeface="Arial" panose="020B0604020202020204" pitchFamily="34" charset="0"/>
            </a:endParaRPr>
          </a:p>
          <a:p>
            <a:pPr algn="ctr"/>
            <a:r>
              <a:rPr lang="en-US" sz="1400" baseline="30000" dirty="0">
                <a:solidFill>
                  <a:srgbClr val="008080"/>
                </a:solidFill>
                <a:latin typeface="Arial Narrow" panose="020B0606020202030204" pitchFamily="34" charset="0"/>
                <a:cs typeface="Arial" panose="020B0604020202020204" pitchFamily="34" charset="0"/>
              </a:rPr>
              <a:t>1</a:t>
            </a:r>
            <a:r>
              <a:rPr lang="en-US" sz="1400" dirty="0">
                <a:solidFill>
                  <a:srgbClr val="008080"/>
                </a:solidFill>
                <a:latin typeface="Arial Narrow" panose="020B0606020202030204" pitchFamily="34" charset="0"/>
                <a:cs typeface="Arial" panose="020B0604020202020204" pitchFamily="34" charset="0"/>
              </a:rPr>
              <a:t> Institute of Chemistry, Faculty of Natural Sciences and Mathematics, Ss. Cyril and Methodius University, Skopje, North Macedonia, </a:t>
            </a:r>
            <a:r>
              <a:rPr lang="en-US" sz="1400" dirty="0">
                <a:solidFill>
                  <a:srgbClr val="008080"/>
                </a:solidFill>
                <a:latin typeface="Arial Narrow" panose="020B0606020202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cvetanka2000@hotmail.com</a:t>
            </a:r>
            <a:r>
              <a:rPr lang="en-US" sz="1400" dirty="0">
                <a:solidFill>
                  <a:srgbClr val="008080"/>
                </a:solidFill>
                <a:latin typeface="Arial Narrow" panose="020B0606020202030204" pitchFamily="34" charset="0"/>
                <a:cs typeface="Arial" panose="020B0604020202020204" pitchFamily="34" charset="0"/>
              </a:rPr>
              <a:t> , </a:t>
            </a:r>
          </a:p>
          <a:p>
            <a:pPr algn="ctr"/>
            <a:r>
              <a:rPr lang="en-US" sz="1400" baseline="30000" dirty="0">
                <a:solidFill>
                  <a:srgbClr val="008080"/>
                </a:solidFill>
                <a:latin typeface="Arial Narrow" panose="020B0606020202030204" pitchFamily="34" charset="0"/>
                <a:cs typeface="Arial" panose="020B0604020202020204" pitchFamily="34" charset="0"/>
              </a:rPr>
              <a:t>2</a:t>
            </a:r>
            <a:r>
              <a:rPr lang="en-US" sz="1400" dirty="0">
                <a:solidFill>
                  <a:srgbClr val="008080"/>
                </a:solidFill>
                <a:latin typeface="Arial Narrow" panose="020B0606020202030204" pitchFamily="34" charset="0"/>
                <a:cs typeface="Arial" panose="020B0604020202020204" pitchFamily="34" charset="0"/>
              </a:rPr>
              <a:t> Faculty of Chemistry, University of Bialystok, Bialystok, Poland</a:t>
            </a:r>
          </a:p>
        </p:txBody>
      </p:sp>
      <p:pic>
        <p:nvPicPr>
          <p:cNvPr id="8" name="Picture 7">
            <a:extLst>
              <a:ext uri="{FF2B5EF4-FFF2-40B4-BE49-F238E27FC236}">
                <a16:creationId xmlns:a16="http://schemas.microsoft.com/office/drawing/2014/main" id="{0D301CB3-52B0-EFE7-7AFA-FDA4F20AA2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2928" y="68890"/>
            <a:ext cx="864245" cy="927582"/>
          </a:xfrm>
          <a:prstGeom prst="rect">
            <a:avLst/>
          </a:prstGeom>
        </p:spPr>
      </p:pic>
      <mc:AlternateContent xmlns:mc="http://schemas.openxmlformats.org/markup-compatibility/2006" xmlns:pslz="http://schemas.microsoft.com/office/powerpoint/2016/slidezoom">
        <mc:Choice Requires="pslz">
          <p:graphicFrame>
            <p:nvGraphicFramePr>
              <p:cNvPr id="40" name="Slide Zoom 39">
                <a:extLst>
                  <a:ext uri="{FF2B5EF4-FFF2-40B4-BE49-F238E27FC236}">
                    <a16:creationId xmlns:a16="http://schemas.microsoft.com/office/drawing/2014/main" id="{87303067-685B-2FAF-B480-F2354A046FD5}"/>
                  </a:ext>
                </a:extLst>
              </p:cNvPr>
              <p:cNvGraphicFramePr>
                <a:graphicFrameLocks noChangeAspect="1"/>
              </p:cNvGraphicFramePr>
              <p:nvPr>
                <p:extLst>
                  <p:ext uri="{D42A27DB-BD31-4B8C-83A1-F6EECF244321}">
                    <p14:modId xmlns:p14="http://schemas.microsoft.com/office/powerpoint/2010/main" val="258248872"/>
                  </p:ext>
                </p:extLst>
              </p:nvPr>
            </p:nvGraphicFramePr>
            <p:xfrm>
              <a:off x="1939600" y="1669450"/>
              <a:ext cx="4196078" cy="2566591"/>
            </p:xfrm>
            <a:graphic>
              <a:graphicData uri="http://schemas.microsoft.com/office/powerpoint/2016/slidezoom">
                <pslz:sldZm>
                  <pslz:sldZmObj sldId="289" cId="3882071417">
                    <pslz:zmPr id="{EFAEB726-D5F6-4857-A45F-2CDF2E5C3BCA}" returnToParent="0" transitionDur="1000">
                      <p166:blipFill xmlns:p166="http://schemas.microsoft.com/office/powerpoint/2016/6/main">
                        <a:blip r:embed="rId5"/>
                        <a:stretch>
                          <a:fillRect/>
                        </a:stretch>
                      </p166:blipFill>
                      <p166:spPr xmlns:p166="http://schemas.microsoft.com/office/powerpoint/2016/6/main">
                        <a:xfrm>
                          <a:off x="0" y="0"/>
                          <a:ext cx="4196078" cy="2566591"/>
                        </a:xfrm>
                        <a:prstGeom prst="rect">
                          <a:avLst/>
                        </a:prstGeom>
                        <a:ln w="3175">
                          <a:solidFill>
                            <a:prstClr val="ltGray"/>
                          </a:solidFill>
                        </a:ln>
                      </p166:spPr>
                    </pslz:zmPr>
                  </pslz:sldZmObj>
                </pslz:sldZm>
              </a:graphicData>
            </a:graphic>
          </p:graphicFrame>
        </mc:Choice>
        <mc:Fallback xmlns="">
          <p:pic>
            <p:nvPicPr>
              <p:cNvPr id="40" name="Slide Zoom 39">
                <a:extLst>
                  <a:ext uri="{FF2B5EF4-FFF2-40B4-BE49-F238E27FC236}">
                    <a16:creationId xmlns:a16="http://schemas.microsoft.com/office/drawing/2014/main" xmlns="" xmlns:pslz="http://schemas.microsoft.com/office/powerpoint/2016/slidezoom" id="{87303067-685B-2FAF-B480-F2354A046FD5}"/>
                  </a:ext>
                </a:extLst>
              </p:cNvPr>
              <p:cNvPicPr>
                <a:picLocks noGrp="1" noRot="1" noChangeAspect="1" noMove="1" noResize="1" noEditPoints="1" noAdjustHandles="1" noChangeArrowheads="1" noChangeShapeType="1"/>
              </p:cNvPicPr>
              <p:nvPr/>
            </p:nvPicPr>
            <p:blipFill>
              <a:blip r:embed="rId6"/>
              <a:stretch>
                <a:fillRect/>
              </a:stretch>
            </p:blipFill>
            <p:spPr>
              <a:xfrm>
                <a:off x="1939600" y="1669450"/>
                <a:ext cx="4196078" cy="2566591"/>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4" name="Slide Zoom 43">
                <a:extLst>
                  <a:ext uri="{FF2B5EF4-FFF2-40B4-BE49-F238E27FC236}">
                    <a16:creationId xmlns:a16="http://schemas.microsoft.com/office/drawing/2014/main" id="{4751F1C8-5F54-9BB8-D928-DF025BF83D1B}"/>
                  </a:ext>
                </a:extLst>
              </p:cNvPr>
              <p:cNvGraphicFramePr>
                <a:graphicFrameLocks noChangeAspect="1"/>
              </p:cNvGraphicFramePr>
              <p:nvPr>
                <p:extLst>
                  <p:ext uri="{D42A27DB-BD31-4B8C-83A1-F6EECF244321}">
                    <p14:modId xmlns:p14="http://schemas.microsoft.com/office/powerpoint/2010/main" val="1992098507"/>
                  </p:ext>
                </p:extLst>
              </p:nvPr>
            </p:nvGraphicFramePr>
            <p:xfrm>
              <a:off x="6410959" y="1669449"/>
              <a:ext cx="4196081" cy="2566592"/>
            </p:xfrm>
            <a:graphic>
              <a:graphicData uri="http://schemas.microsoft.com/office/powerpoint/2016/slidezoom">
                <pslz:sldZm>
                  <pslz:sldZmObj sldId="290" cId="3234179505">
                    <pslz:zmPr id="{761436FE-D293-4227-99A3-50F896C1A346}" returnToParent="0" transitionDur="1000">
                      <p166:blipFill xmlns:p166="http://schemas.microsoft.com/office/powerpoint/2016/6/main">
                        <a:blip r:embed="rId7"/>
                        <a:stretch>
                          <a:fillRect/>
                        </a:stretch>
                      </p166:blipFill>
                      <p166:spPr xmlns:p166="http://schemas.microsoft.com/office/powerpoint/2016/6/main">
                        <a:xfrm>
                          <a:off x="0" y="0"/>
                          <a:ext cx="4196081" cy="2566592"/>
                        </a:xfrm>
                        <a:prstGeom prst="rect">
                          <a:avLst/>
                        </a:prstGeom>
                        <a:ln w="3175">
                          <a:solidFill>
                            <a:prstClr val="ltGray"/>
                          </a:solidFill>
                        </a:ln>
                      </p166:spPr>
                    </pslz:zmPr>
                  </pslz:sldZmObj>
                </pslz:sldZm>
              </a:graphicData>
            </a:graphic>
          </p:graphicFrame>
        </mc:Choice>
        <mc:Fallback xmlns="">
          <p:pic>
            <p:nvPicPr>
              <p:cNvPr id="44" name="Slide Zoom 43">
                <a:extLst>
                  <a:ext uri="{FF2B5EF4-FFF2-40B4-BE49-F238E27FC236}">
                    <a16:creationId xmlns:a16="http://schemas.microsoft.com/office/drawing/2014/main" xmlns="" xmlns:pslz="http://schemas.microsoft.com/office/powerpoint/2016/slidezoom" id="{4751F1C8-5F54-9BB8-D928-DF025BF83D1B}"/>
                  </a:ext>
                </a:extLst>
              </p:cNvPr>
              <p:cNvPicPr>
                <a:picLocks noGrp="1" noRot="1" noChangeAspect="1" noMove="1" noResize="1" noEditPoints="1" noAdjustHandles="1" noChangeArrowheads="1" noChangeShapeType="1"/>
              </p:cNvPicPr>
              <p:nvPr/>
            </p:nvPicPr>
            <p:blipFill>
              <a:blip r:embed="rId8"/>
              <a:stretch>
                <a:fillRect/>
              </a:stretch>
            </p:blipFill>
            <p:spPr>
              <a:xfrm>
                <a:off x="6410959" y="1669449"/>
                <a:ext cx="4196081" cy="2566592"/>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6" name="Slide Zoom 45">
                <a:extLst>
                  <a:ext uri="{FF2B5EF4-FFF2-40B4-BE49-F238E27FC236}">
                    <a16:creationId xmlns:a16="http://schemas.microsoft.com/office/drawing/2014/main" id="{CA227813-9B45-3F7D-2B2A-B4C6A8C2A081}"/>
                  </a:ext>
                </a:extLst>
              </p:cNvPr>
              <p:cNvGraphicFramePr>
                <a:graphicFrameLocks noChangeAspect="1"/>
              </p:cNvGraphicFramePr>
              <p:nvPr>
                <p:extLst>
                  <p:ext uri="{D42A27DB-BD31-4B8C-83A1-F6EECF244321}">
                    <p14:modId xmlns:p14="http://schemas.microsoft.com/office/powerpoint/2010/main" val="2946501310"/>
                  </p:ext>
                </p:extLst>
              </p:nvPr>
            </p:nvGraphicFramePr>
            <p:xfrm>
              <a:off x="1939599" y="4236043"/>
              <a:ext cx="4196078" cy="2566591"/>
            </p:xfrm>
            <a:graphic>
              <a:graphicData uri="http://schemas.microsoft.com/office/powerpoint/2016/slidezoom">
                <pslz:sldZm>
                  <pslz:sldZmObj sldId="291" cId="1291298690">
                    <pslz:zmPr id="{85EE4F21-B3C6-4BF8-A7B1-FDBBE89999E8}" returnToParent="0" transitionDur="1000">
                      <p166:blipFill xmlns:p166="http://schemas.microsoft.com/office/powerpoint/2016/6/main">
                        <a:blip r:embed="rId9"/>
                        <a:stretch>
                          <a:fillRect/>
                        </a:stretch>
                      </p166:blipFill>
                      <p166:spPr xmlns:p166="http://schemas.microsoft.com/office/powerpoint/2016/6/main">
                        <a:xfrm>
                          <a:off x="0" y="0"/>
                          <a:ext cx="4196078" cy="2566591"/>
                        </a:xfrm>
                        <a:prstGeom prst="rect">
                          <a:avLst/>
                        </a:prstGeom>
                        <a:ln w="3175">
                          <a:solidFill>
                            <a:prstClr val="ltGray"/>
                          </a:solidFill>
                        </a:ln>
                      </p166:spPr>
                    </pslz:zmPr>
                  </pslz:sldZmObj>
                </pslz:sldZm>
              </a:graphicData>
            </a:graphic>
          </p:graphicFrame>
        </mc:Choice>
        <mc:Fallback xmlns="">
          <p:pic>
            <p:nvPicPr>
              <p:cNvPr id="46" name="Slide Zoom 45">
                <a:extLst>
                  <a:ext uri="{FF2B5EF4-FFF2-40B4-BE49-F238E27FC236}">
                    <a16:creationId xmlns:a16="http://schemas.microsoft.com/office/drawing/2014/main" xmlns="" xmlns:pslz="http://schemas.microsoft.com/office/powerpoint/2016/slidezoom" id="{CA227813-9B45-3F7D-2B2A-B4C6A8C2A081}"/>
                  </a:ext>
                </a:extLst>
              </p:cNvPr>
              <p:cNvPicPr>
                <a:picLocks noGrp="1" noRot="1" noChangeAspect="1" noMove="1" noResize="1" noEditPoints="1" noAdjustHandles="1" noChangeArrowheads="1" noChangeShapeType="1"/>
              </p:cNvPicPr>
              <p:nvPr/>
            </p:nvPicPr>
            <p:blipFill>
              <a:blip r:embed="rId10"/>
              <a:stretch>
                <a:fillRect/>
              </a:stretch>
            </p:blipFill>
            <p:spPr>
              <a:xfrm>
                <a:off x="1939599" y="4236043"/>
                <a:ext cx="4196078" cy="2566591"/>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8" name="Slide Zoom 47">
                <a:extLst>
                  <a:ext uri="{FF2B5EF4-FFF2-40B4-BE49-F238E27FC236}">
                    <a16:creationId xmlns:a16="http://schemas.microsoft.com/office/drawing/2014/main" id="{AE3981C1-ED72-7A48-D57F-4104B91463D8}"/>
                  </a:ext>
                </a:extLst>
              </p:cNvPr>
              <p:cNvGraphicFramePr>
                <a:graphicFrameLocks noChangeAspect="1"/>
              </p:cNvGraphicFramePr>
              <p:nvPr>
                <p:extLst>
                  <p:ext uri="{D42A27DB-BD31-4B8C-83A1-F6EECF244321}">
                    <p14:modId xmlns:p14="http://schemas.microsoft.com/office/powerpoint/2010/main" val="3770804599"/>
                  </p:ext>
                </p:extLst>
              </p:nvPr>
            </p:nvGraphicFramePr>
            <p:xfrm>
              <a:off x="6410959" y="4249772"/>
              <a:ext cx="4196081" cy="2552862"/>
            </p:xfrm>
            <a:graphic>
              <a:graphicData uri="http://schemas.microsoft.com/office/powerpoint/2016/slidezoom">
                <pslz:sldZm>
                  <pslz:sldZmObj sldId="292" cId="1890793623">
                    <pslz:zmPr id="{FA31A952-E933-4967-A7D1-DFDE7CDF1E04}" returnToParent="0" transitionDur="1000">
                      <p166:blipFill xmlns:p166="http://schemas.microsoft.com/office/powerpoint/2016/6/main">
                        <a:blip r:embed="rId11"/>
                        <a:stretch>
                          <a:fillRect/>
                        </a:stretch>
                      </p166:blipFill>
                      <p166:spPr xmlns:p166="http://schemas.microsoft.com/office/powerpoint/2016/6/main">
                        <a:xfrm>
                          <a:off x="0" y="0"/>
                          <a:ext cx="4196081" cy="2552862"/>
                        </a:xfrm>
                        <a:prstGeom prst="rect">
                          <a:avLst/>
                        </a:prstGeom>
                        <a:ln w="3175">
                          <a:solidFill>
                            <a:prstClr val="ltGray"/>
                          </a:solidFill>
                        </a:ln>
                      </p166:spPr>
                    </pslz:zmPr>
                  </pslz:sldZmObj>
                </pslz:sldZm>
              </a:graphicData>
            </a:graphic>
          </p:graphicFrame>
        </mc:Choice>
        <mc:Fallback xmlns="">
          <p:pic>
            <p:nvPicPr>
              <p:cNvPr id="48" name="Slide Zoom 47">
                <a:extLst>
                  <a:ext uri="{FF2B5EF4-FFF2-40B4-BE49-F238E27FC236}">
                    <a16:creationId xmlns:a16="http://schemas.microsoft.com/office/drawing/2014/main" xmlns="" xmlns:pslz="http://schemas.microsoft.com/office/powerpoint/2016/slidezoom" id="{AE3981C1-ED72-7A48-D57F-4104B91463D8}"/>
                  </a:ext>
                </a:extLst>
              </p:cNvPr>
              <p:cNvPicPr>
                <a:picLocks noGrp="1" noRot="1" noChangeAspect="1" noMove="1" noResize="1" noEditPoints="1" noAdjustHandles="1" noChangeArrowheads="1" noChangeShapeType="1"/>
              </p:cNvPicPr>
              <p:nvPr/>
            </p:nvPicPr>
            <p:blipFill>
              <a:blip r:embed="rId12"/>
              <a:stretch>
                <a:fillRect/>
              </a:stretch>
            </p:blipFill>
            <p:spPr>
              <a:xfrm>
                <a:off x="6410959" y="4249772"/>
                <a:ext cx="4196081" cy="2552862"/>
              </a:xfrm>
              <a:prstGeom prst="rect">
                <a:avLst/>
              </a:prstGeom>
              <a:ln w="3175">
                <a:solidFill>
                  <a:prstClr val="ltGray"/>
                </a:solidFill>
              </a:ln>
            </p:spPr>
          </p:pic>
        </mc:Fallback>
      </mc:AlternateContent>
      <p:pic>
        <p:nvPicPr>
          <p:cNvPr id="3" name="Слика 2">
            <a:extLst>
              <a:ext uri="{FF2B5EF4-FFF2-40B4-BE49-F238E27FC236}">
                <a16:creationId xmlns:a16="http://schemas.microsoft.com/office/drawing/2014/main" id="{485BDED8-9A9D-650D-DD95-3303085E7C1E}"/>
              </a:ext>
            </a:extLst>
          </p:cNvPr>
          <p:cNvPicPr>
            <a:picLocks noChangeAspect="1"/>
          </p:cNvPicPr>
          <p:nvPr/>
        </p:nvPicPr>
        <p:blipFill>
          <a:blip r:embed="rId13"/>
          <a:stretch>
            <a:fillRect/>
          </a:stretch>
        </p:blipFill>
        <p:spPr>
          <a:xfrm>
            <a:off x="11176000" y="5476596"/>
            <a:ext cx="944880" cy="1381404"/>
          </a:xfrm>
          <a:prstGeom prst="rect">
            <a:avLst/>
          </a:prstGeom>
        </p:spPr>
      </p:pic>
      <p:pic>
        <p:nvPicPr>
          <p:cNvPr id="20" name="Picture 2" descr="Институт за биологија, ПМФ">
            <a:extLst>
              <a:ext uri="{FF2B5EF4-FFF2-40B4-BE49-F238E27FC236}">
                <a16:creationId xmlns:a16="http://schemas.microsoft.com/office/drawing/2014/main" id="{956B9378-663C-DD69-C32F-B8D86FA16806}"/>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974827" y="116151"/>
            <a:ext cx="864245" cy="86135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oogle Shape;1751;p30">
            <a:extLst>
              <a:ext uri="{FF2B5EF4-FFF2-40B4-BE49-F238E27FC236}">
                <a16:creationId xmlns:a16="http://schemas.microsoft.com/office/drawing/2014/main" id="{59C090A3-08F0-5EA9-BFFE-4C1E026708E2}"/>
              </a:ext>
            </a:extLst>
          </p:cNvPr>
          <p:cNvGrpSpPr/>
          <p:nvPr/>
        </p:nvGrpSpPr>
        <p:grpSpPr>
          <a:xfrm>
            <a:off x="71120" y="5520267"/>
            <a:ext cx="1688953" cy="1282367"/>
            <a:chOff x="3776425" y="-3021050"/>
            <a:chExt cx="4654350" cy="3700275"/>
          </a:xfrm>
        </p:grpSpPr>
        <p:sp>
          <p:nvSpPr>
            <p:cNvPr id="7" name="Google Shape;1752;p30">
              <a:extLst>
                <a:ext uri="{FF2B5EF4-FFF2-40B4-BE49-F238E27FC236}">
                  <a16:creationId xmlns:a16="http://schemas.microsoft.com/office/drawing/2014/main" id="{A3D49938-5990-F02B-72E7-10E463C33648}"/>
                </a:ext>
              </a:extLst>
            </p:cNvPr>
            <p:cNvSpPr/>
            <p:nvPr/>
          </p:nvSpPr>
          <p:spPr>
            <a:xfrm flipH="1">
              <a:off x="3776425" y="-397900"/>
              <a:ext cx="1252325" cy="1072975"/>
            </a:xfrm>
            <a:custGeom>
              <a:avLst/>
              <a:gdLst/>
              <a:ahLst/>
              <a:cxnLst/>
              <a:rect l="l" t="t" r="r" b="b"/>
              <a:pathLst>
                <a:path w="50093" h="42919" extrusionOk="0">
                  <a:moveTo>
                    <a:pt x="8451" y="0"/>
                  </a:moveTo>
                  <a:cubicBezTo>
                    <a:pt x="8451" y="243"/>
                    <a:pt x="6293" y="10426"/>
                    <a:pt x="4104" y="20821"/>
                  </a:cubicBezTo>
                  <a:cubicBezTo>
                    <a:pt x="2828" y="26779"/>
                    <a:pt x="1551" y="32767"/>
                    <a:pt x="639" y="37022"/>
                  </a:cubicBezTo>
                  <a:cubicBezTo>
                    <a:pt x="1" y="40061"/>
                    <a:pt x="2311" y="42919"/>
                    <a:pt x="5381" y="42919"/>
                  </a:cubicBezTo>
                  <a:lnTo>
                    <a:pt x="44743" y="42919"/>
                  </a:lnTo>
                  <a:cubicBezTo>
                    <a:pt x="47813" y="42919"/>
                    <a:pt x="50093" y="40122"/>
                    <a:pt x="49485" y="37113"/>
                  </a:cubicBezTo>
                  <a:lnTo>
                    <a:pt x="4194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753;p30">
              <a:extLst>
                <a:ext uri="{FF2B5EF4-FFF2-40B4-BE49-F238E27FC236}">
                  <a16:creationId xmlns:a16="http://schemas.microsoft.com/office/drawing/2014/main" id="{6C10455C-C509-48A8-AF1F-3EFD3D02FB6D}"/>
                </a:ext>
              </a:extLst>
            </p:cNvPr>
            <p:cNvSpPr/>
            <p:nvPr/>
          </p:nvSpPr>
          <p:spPr>
            <a:xfrm flipH="1">
              <a:off x="3786300" y="-400200"/>
              <a:ext cx="1234850" cy="1079425"/>
            </a:xfrm>
            <a:custGeom>
              <a:avLst/>
              <a:gdLst/>
              <a:ahLst/>
              <a:cxnLst/>
              <a:rect l="l" t="t" r="r" b="b"/>
              <a:pathLst>
                <a:path w="49394" h="43177" extrusionOk="0">
                  <a:moveTo>
                    <a:pt x="41643" y="1"/>
                  </a:moveTo>
                  <a:cubicBezTo>
                    <a:pt x="31460" y="1"/>
                    <a:pt x="23041" y="31"/>
                    <a:pt x="17235" y="31"/>
                  </a:cubicBezTo>
                  <a:cubicBezTo>
                    <a:pt x="14317" y="92"/>
                    <a:pt x="12068" y="92"/>
                    <a:pt x="10518" y="92"/>
                  </a:cubicBezTo>
                  <a:lnTo>
                    <a:pt x="8147" y="92"/>
                  </a:lnTo>
                  <a:cubicBezTo>
                    <a:pt x="8147" y="92"/>
                    <a:pt x="8360" y="92"/>
                    <a:pt x="8755" y="153"/>
                  </a:cubicBezTo>
                  <a:lnTo>
                    <a:pt x="10548" y="153"/>
                  </a:lnTo>
                  <a:cubicBezTo>
                    <a:pt x="12098" y="183"/>
                    <a:pt x="14348" y="183"/>
                    <a:pt x="17266" y="183"/>
                  </a:cubicBezTo>
                  <a:cubicBezTo>
                    <a:pt x="23088" y="183"/>
                    <a:pt x="31421" y="244"/>
                    <a:pt x="41570" y="244"/>
                  </a:cubicBezTo>
                  <a:lnTo>
                    <a:pt x="41570" y="244"/>
                  </a:lnTo>
                  <a:cubicBezTo>
                    <a:pt x="42933" y="6909"/>
                    <a:pt x="44447" y="14446"/>
                    <a:pt x="46111" y="22585"/>
                  </a:cubicBezTo>
                  <a:cubicBezTo>
                    <a:pt x="46962" y="26627"/>
                    <a:pt x="47813" y="30852"/>
                    <a:pt x="48695" y="35229"/>
                  </a:cubicBezTo>
                  <a:cubicBezTo>
                    <a:pt x="48816" y="35746"/>
                    <a:pt x="48938" y="36324"/>
                    <a:pt x="49029" y="36871"/>
                  </a:cubicBezTo>
                  <a:cubicBezTo>
                    <a:pt x="49151" y="37387"/>
                    <a:pt x="49242" y="37935"/>
                    <a:pt x="49181" y="38482"/>
                  </a:cubicBezTo>
                  <a:cubicBezTo>
                    <a:pt x="49181" y="39029"/>
                    <a:pt x="49029" y="39606"/>
                    <a:pt x="48816" y="40093"/>
                  </a:cubicBezTo>
                  <a:cubicBezTo>
                    <a:pt x="48573" y="40579"/>
                    <a:pt x="48269" y="41035"/>
                    <a:pt x="47904" y="41460"/>
                  </a:cubicBezTo>
                  <a:cubicBezTo>
                    <a:pt x="47509" y="41825"/>
                    <a:pt x="47053" y="42190"/>
                    <a:pt x="46567" y="42433"/>
                  </a:cubicBezTo>
                  <a:cubicBezTo>
                    <a:pt x="46081" y="42676"/>
                    <a:pt x="45534" y="42828"/>
                    <a:pt x="44986" y="42889"/>
                  </a:cubicBezTo>
                  <a:cubicBezTo>
                    <a:pt x="44658" y="42944"/>
                    <a:pt x="44308" y="42955"/>
                    <a:pt x="43956" y="42955"/>
                  </a:cubicBezTo>
                  <a:cubicBezTo>
                    <a:pt x="43721" y="42955"/>
                    <a:pt x="43485" y="42950"/>
                    <a:pt x="43254" y="42950"/>
                  </a:cubicBezTo>
                  <a:lnTo>
                    <a:pt x="5533" y="42950"/>
                  </a:lnTo>
                  <a:cubicBezTo>
                    <a:pt x="5432" y="42955"/>
                    <a:pt x="5332" y="42957"/>
                    <a:pt x="5232" y="42957"/>
                  </a:cubicBezTo>
                  <a:cubicBezTo>
                    <a:pt x="4123" y="42957"/>
                    <a:pt x="3056" y="42646"/>
                    <a:pt x="2220" y="41977"/>
                  </a:cubicBezTo>
                  <a:cubicBezTo>
                    <a:pt x="1733" y="41643"/>
                    <a:pt x="1369" y="41217"/>
                    <a:pt x="1065" y="40731"/>
                  </a:cubicBezTo>
                  <a:cubicBezTo>
                    <a:pt x="761" y="40245"/>
                    <a:pt x="518" y="39698"/>
                    <a:pt x="396" y="39181"/>
                  </a:cubicBezTo>
                  <a:cubicBezTo>
                    <a:pt x="305" y="38603"/>
                    <a:pt x="305" y="38026"/>
                    <a:pt x="366" y="37509"/>
                  </a:cubicBezTo>
                  <a:cubicBezTo>
                    <a:pt x="457" y="36962"/>
                    <a:pt x="578" y="36415"/>
                    <a:pt x="700" y="35868"/>
                  </a:cubicBezTo>
                  <a:cubicBezTo>
                    <a:pt x="1612" y="31552"/>
                    <a:pt x="2463" y="27539"/>
                    <a:pt x="3253" y="23861"/>
                  </a:cubicBezTo>
                  <a:cubicBezTo>
                    <a:pt x="4773" y="16506"/>
                    <a:pt x="6019" y="10579"/>
                    <a:pt x="6901" y="6475"/>
                  </a:cubicBezTo>
                  <a:cubicBezTo>
                    <a:pt x="7326" y="4408"/>
                    <a:pt x="7630" y="2828"/>
                    <a:pt x="7843" y="1703"/>
                  </a:cubicBezTo>
                  <a:cubicBezTo>
                    <a:pt x="7934" y="1186"/>
                    <a:pt x="8056" y="761"/>
                    <a:pt x="8086" y="487"/>
                  </a:cubicBezTo>
                  <a:cubicBezTo>
                    <a:pt x="8147" y="244"/>
                    <a:pt x="8147" y="92"/>
                    <a:pt x="8147" y="92"/>
                  </a:cubicBezTo>
                  <a:lnTo>
                    <a:pt x="8147" y="92"/>
                  </a:lnTo>
                  <a:cubicBezTo>
                    <a:pt x="8116" y="244"/>
                    <a:pt x="7995" y="700"/>
                    <a:pt x="7721" y="1825"/>
                  </a:cubicBezTo>
                  <a:cubicBezTo>
                    <a:pt x="7509" y="2889"/>
                    <a:pt x="7174" y="4499"/>
                    <a:pt x="6749" y="6536"/>
                  </a:cubicBezTo>
                  <a:cubicBezTo>
                    <a:pt x="5867" y="10639"/>
                    <a:pt x="4591" y="16567"/>
                    <a:pt x="3010" y="23892"/>
                  </a:cubicBezTo>
                  <a:cubicBezTo>
                    <a:pt x="2220" y="27600"/>
                    <a:pt x="1338" y="31582"/>
                    <a:pt x="426" y="35898"/>
                  </a:cubicBezTo>
                  <a:cubicBezTo>
                    <a:pt x="335" y="36445"/>
                    <a:pt x="183" y="36962"/>
                    <a:pt x="92" y="37539"/>
                  </a:cubicBezTo>
                  <a:cubicBezTo>
                    <a:pt x="1" y="38117"/>
                    <a:pt x="31" y="38695"/>
                    <a:pt x="122" y="39242"/>
                  </a:cubicBezTo>
                  <a:cubicBezTo>
                    <a:pt x="244" y="39819"/>
                    <a:pt x="487" y="40397"/>
                    <a:pt x="791" y="40883"/>
                  </a:cubicBezTo>
                  <a:cubicBezTo>
                    <a:pt x="1125" y="41369"/>
                    <a:pt x="1551" y="41795"/>
                    <a:pt x="2007" y="42160"/>
                  </a:cubicBezTo>
                  <a:cubicBezTo>
                    <a:pt x="2854" y="42815"/>
                    <a:pt x="3947" y="43176"/>
                    <a:pt x="5042" y="43176"/>
                  </a:cubicBezTo>
                  <a:cubicBezTo>
                    <a:pt x="5165" y="43176"/>
                    <a:pt x="5288" y="43172"/>
                    <a:pt x="5411" y="43163"/>
                  </a:cubicBezTo>
                  <a:lnTo>
                    <a:pt x="43132" y="43163"/>
                  </a:lnTo>
                  <a:cubicBezTo>
                    <a:pt x="43710" y="43163"/>
                    <a:pt x="44287" y="43163"/>
                    <a:pt x="44895" y="43132"/>
                  </a:cubicBezTo>
                  <a:cubicBezTo>
                    <a:pt x="45473" y="43041"/>
                    <a:pt x="46050" y="42889"/>
                    <a:pt x="46567" y="42616"/>
                  </a:cubicBezTo>
                  <a:cubicBezTo>
                    <a:pt x="47084" y="42372"/>
                    <a:pt x="47540" y="42038"/>
                    <a:pt x="47965" y="41612"/>
                  </a:cubicBezTo>
                  <a:cubicBezTo>
                    <a:pt x="48391" y="41187"/>
                    <a:pt x="48695" y="40701"/>
                    <a:pt x="48908" y="40153"/>
                  </a:cubicBezTo>
                  <a:cubicBezTo>
                    <a:pt x="49151" y="39637"/>
                    <a:pt x="49303" y="39059"/>
                    <a:pt x="49333" y="38482"/>
                  </a:cubicBezTo>
                  <a:cubicBezTo>
                    <a:pt x="49394" y="37935"/>
                    <a:pt x="49303" y="37296"/>
                    <a:pt x="49181" y="36780"/>
                  </a:cubicBezTo>
                  <a:cubicBezTo>
                    <a:pt x="49090" y="36232"/>
                    <a:pt x="48968" y="35685"/>
                    <a:pt x="48847" y="35138"/>
                  </a:cubicBezTo>
                  <a:cubicBezTo>
                    <a:pt x="47965" y="30822"/>
                    <a:pt x="47114" y="26567"/>
                    <a:pt x="46263" y="22494"/>
                  </a:cubicBezTo>
                  <a:cubicBezTo>
                    <a:pt x="44591" y="14317"/>
                    <a:pt x="43072" y="6779"/>
                    <a:pt x="41704" y="62"/>
                  </a:cubicBezTo>
                  <a:lnTo>
                    <a:pt x="41704" y="1"/>
                  </a:lnTo>
                  <a:close/>
                </a:path>
              </a:pathLst>
            </a:custGeom>
            <a:solidFill>
              <a:srgbClr val="26323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754;p30">
              <a:extLst>
                <a:ext uri="{FF2B5EF4-FFF2-40B4-BE49-F238E27FC236}">
                  <a16:creationId xmlns:a16="http://schemas.microsoft.com/office/drawing/2014/main" id="{8AED9057-E262-21A5-64A2-07F6D722A1A6}"/>
                </a:ext>
              </a:extLst>
            </p:cNvPr>
            <p:cNvSpPr/>
            <p:nvPr/>
          </p:nvSpPr>
          <p:spPr>
            <a:xfrm flipH="1">
              <a:off x="7264325" y="-2822475"/>
              <a:ext cx="330575" cy="407075"/>
            </a:xfrm>
            <a:custGeom>
              <a:avLst/>
              <a:gdLst/>
              <a:ahLst/>
              <a:cxnLst/>
              <a:rect l="l" t="t" r="r" b="b"/>
              <a:pathLst>
                <a:path w="13223" h="16283" extrusionOk="0">
                  <a:moveTo>
                    <a:pt x="7770" y="1"/>
                  </a:moveTo>
                  <a:cubicBezTo>
                    <a:pt x="5790" y="1"/>
                    <a:pt x="3225" y="178"/>
                    <a:pt x="1" y="720"/>
                  </a:cubicBezTo>
                  <a:lnTo>
                    <a:pt x="1429" y="16283"/>
                  </a:lnTo>
                  <a:lnTo>
                    <a:pt x="10730" y="16283"/>
                  </a:lnTo>
                  <a:lnTo>
                    <a:pt x="13223" y="629"/>
                  </a:lnTo>
                  <a:lnTo>
                    <a:pt x="13223" y="629"/>
                  </a:lnTo>
                  <a:cubicBezTo>
                    <a:pt x="13222" y="629"/>
                    <a:pt x="13222" y="630"/>
                    <a:pt x="13221" y="630"/>
                  </a:cubicBezTo>
                  <a:cubicBezTo>
                    <a:pt x="13152" y="630"/>
                    <a:pt x="11500" y="1"/>
                    <a:pt x="777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755;p30">
              <a:extLst>
                <a:ext uri="{FF2B5EF4-FFF2-40B4-BE49-F238E27FC236}">
                  <a16:creationId xmlns:a16="http://schemas.microsoft.com/office/drawing/2014/main" id="{243A3C23-D52F-2FB6-F055-21DB82C72722}"/>
                </a:ext>
              </a:extLst>
            </p:cNvPr>
            <p:cNvSpPr/>
            <p:nvPr/>
          </p:nvSpPr>
          <p:spPr>
            <a:xfrm flipH="1">
              <a:off x="7306125" y="-2823475"/>
              <a:ext cx="69925" cy="46400"/>
            </a:xfrm>
            <a:custGeom>
              <a:avLst/>
              <a:gdLst/>
              <a:ahLst/>
              <a:cxnLst/>
              <a:rect l="l" t="t" r="r" b="b"/>
              <a:pathLst>
                <a:path w="2797" h="1856" extrusionOk="0">
                  <a:moveTo>
                    <a:pt x="153" y="0"/>
                  </a:moveTo>
                  <a:lnTo>
                    <a:pt x="153" y="0"/>
                  </a:lnTo>
                  <a:cubicBezTo>
                    <a:pt x="1" y="517"/>
                    <a:pt x="213" y="1186"/>
                    <a:pt x="608" y="1520"/>
                  </a:cubicBezTo>
                  <a:cubicBezTo>
                    <a:pt x="834" y="1746"/>
                    <a:pt x="1153" y="1855"/>
                    <a:pt x="1472" y="1855"/>
                  </a:cubicBezTo>
                  <a:cubicBezTo>
                    <a:pt x="1668" y="1855"/>
                    <a:pt x="1863" y="1814"/>
                    <a:pt x="2037" y="1733"/>
                  </a:cubicBezTo>
                  <a:cubicBezTo>
                    <a:pt x="2493" y="1490"/>
                    <a:pt x="2797" y="852"/>
                    <a:pt x="2767" y="304"/>
                  </a:cubicBezTo>
                  <a:lnTo>
                    <a:pt x="153" y="0"/>
                  </a:lnTo>
                  <a:close/>
                </a:path>
              </a:pathLst>
            </a:custGeom>
            <a:solidFill>
              <a:srgbClr val="263238">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756;p30">
              <a:extLst>
                <a:ext uri="{FF2B5EF4-FFF2-40B4-BE49-F238E27FC236}">
                  <a16:creationId xmlns:a16="http://schemas.microsoft.com/office/drawing/2014/main" id="{7E234916-4B5B-577C-3C8E-D33C341F4931}"/>
                </a:ext>
              </a:extLst>
            </p:cNvPr>
            <p:cNvSpPr/>
            <p:nvPr/>
          </p:nvSpPr>
          <p:spPr>
            <a:xfrm flipH="1">
              <a:off x="7488500" y="-2759650"/>
              <a:ext cx="45600" cy="45625"/>
            </a:xfrm>
            <a:custGeom>
              <a:avLst/>
              <a:gdLst/>
              <a:ahLst/>
              <a:cxnLst/>
              <a:rect l="l" t="t" r="r" b="b"/>
              <a:pathLst>
                <a:path w="1824" h="1825" extrusionOk="0">
                  <a:moveTo>
                    <a:pt x="912" y="1"/>
                  </a:moveTo>
                  <a:cubicBezTo>
                    <a:pt x="426" y="1"/>
                    <a:pt x="0" y="396"/>
                    <a:pt x="0" y="913"/>
                  </a:cubicBezTo>
                  <a:cubicBezTo>
                    <a:pt x="0" y="1429"/>
                    <a:pt x="426" y="1824"/>
                    <a:pt x="912" y="1824"/>
                  </a:cubicBezTo>
                  <a:cubicBezTo>
                    <a:pt x="1429" y="1824"/>
                    <a:pt x="1824" y="1429"/>
                    <a:pt x="1824" y="913"/>
                  </a:cubicBezTo>
                  <a:cubicBezTo>
                    <a:pt x="1824" y="396"/>
                    <a:pt x="1429" y="1"/>
                    <a:pt x="912" y="1"/>
                  </a:cubicBezTo>
                  <a:close/>
                </a:path>
              </a:pathLst>
            </a:custGeom>
            <a:solidFill>
              <a:srgbClr val="263238">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757;p30">
              <a:extLst>
                <a:ext uri="{FF2B5EF4-FFF2-40B4-BE49-F238E27FC236}">
                  <a16:creationId xmlns:a16="http://schemas.microsoft.com/office/drawing/2014/main" id="{A64AFDB5-25D6-5A33-A3CD-4B0A4E9FF518}"/>
                </a:ext>
              </a:extLst>
            </p:cNvPr>
            <p:cNvSpPr/>
            <p:nvPr/>
          </p:nvSpPr>
          <p:spPr>
            <a:xfrm flipH="1">
              <a:off x="7354750" y="-2673025"/>
              <a:ext cx="87400" cy="87425"/>
            </a:xfrm>
            <a:custGeom>
              <a:avLst/>
              <a:gdLst/>
              <a:ahLst/>
              <a:cxnLst/>
              <a:rect l="l" t="t" r="r" b="b"/>
              <a:pathLst>
                <a:path w="3496" h="3497" extrusionOk="0">
                  <a:moveTo>
                    <a:pt x="1763" y="1"/>
                  </a:moveTo>
                  <a:cubicBezTo>
                    <a:pt x="790" y="1"/>
                    <a:pt x="0" y="761"/>
                    <a:pt x="0" y="1733"/>
                  </a:cubicBezTo>
                  <a:cubicBezTo>
                    <a:pt x="0" y="2706"/>
                    <a:pt x="790" y="3496"/>
                    <a:pt x="1763" y="3496"/>
                  </a:cubicBezTo>
                  <a:cubicBezTo>
                    <a:pt x="2736" y="3496"/>
                    <a:pt x="3496" y="2706"/>
                    <a:pt x="3496" y="1733"/>
                  </a:cubicBezTo>
                  <a:cubicBezTo>
                    <a:pt x="3496" y="761"/>
                    <a:pt x="2736" y="1"/>
                    <a:pt x="1763" y="1"/>
                  </a:cubicBezTo>
                  <a:close/>
                </a:path>
              </a:pathLst>
            </a:custGeom>
            <a:solidFill>
              <a:srgbClr val="263238">
                <a:alpha val="57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758;p30">
              <a:extLst>
                <a:ext uri="{FF2B5EF4-FFF2-40B4-BE49-F238E27FC236}">
                  <a16:creationId xmlns:a16="http://schemas.microsoft.com/office/drawing/2014/main" id="{10DCC347-11CC-6B06-5782-078462288036}"/>
                </a:ext>
              </a:extLst>
            </p:cNvPr>
            <p:cNvSpPr/>
            <p:nvPr/>
          </p:nvSpPr>
          <p:spPr>
            <a:xfrm flipH="1">
              <a:off x="6439075" y="-2435925"/>
              <a:ext cx="785000" cy="122350"/>
            </a:xfrm>
            <a:custGeom>
              <a:avLst/>
              <a:gdLst/>
              <a:ahLst/>
              <a:cxnLst/>
              <a:rect l="l" t="t" r="r" b="b"/>
              <a:pathLst>
                <a:path w="31400" h="4894" extrusionOk="0">
                  <a:moveTo>
                    <a:pt x="1" y="0"/>
                  </a:moveTo>
                  <a:lnTo>
                    <a:pt x="1" y="4894"/>
                  </a:lnTo>
                  <a:lnTo>
                    <a:pt x="31399" y="4894"/>
                  </a:lnTo>
                  <a:lnTo>
                    <a:pt x="3139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759;p30">
              <a:extLst>
                <a:ext uri="{FF2B5EF4-FFF2-40B4-BE49-F238E27FC236}">
                  <a16:creationId xmlns:a16="http://schemas.microsoft.com/office/drawing/2014/main" id="{5AE22200-2AF7-1B82-C00F-7691C1E85E80}"/>
                </a:ext>
              </a:extLst>
            </p:cNvPr>
            <p:cNvSpPr/>
            <p:nvPr/>
          </p:nvSpPr>
          <p:spPr>
            <a:xfrm flipH="1">
              <a:off x="6706550" y="-2478475"/>
              <a:ext cx="1456000" cy="1354900"/>
            </a:xfrm>
            <a:custGeom>
              <a:avLst/>
              <a:gdLst/>
              <a:ahLst/>
              <a:cxnLst/>
              <a:rect l="l" t="t" r="r" b="b"/>
              <a:pathLst>
                <a:path w="58240" h="54196" extrusionOk="0">
                  <a:moveTo>
                    <a:pt x="21552" y="0"/>
                  </a:moveTo>
                  <a:lnTo>
                    <a:pt x="21552" y="7447"/>
                  </a:lnTo>
                  <a:lnTo>
                    <a:pt x="2433" y="43922"/>
                  </a:lnTo>
                  <a:cubicBezTo>
                    <a:pt x="1" y="48603"/>
                    <a:pt x="3375" y="54195"/>
                    <a:pt x="8633" y="54195"/>
                  </a:cubicBezTo>
                  <a:lnTo>
                    <a:pt x="49576" y="54195"/>
                  </a:lnTo>
                  <a:cubicBezTo>
                    <a:pt x="54865" y="54195"/>
                    <a:pt x="58239" y="48572"/>
                    <a:pt x="55777" y="43891"/>
                  </a:cubicBezTo>
                  <a:lnTo>
                    <a:pt x="36689" y="8085"/>
                  </a:lnTo>
                  <a:lnTo>
                    <a:pt x="366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760;p30">
              <a:extLst>
                <a:ext uri="{FF2B5EF4-FFF2-40B4-BE49-F238E27FC236}">
                  <a16:creationId xmlns:a16="http://schemas.microsoft.com/office/drawing/2014/main" id="{0DCBD253-30CF-A40E-ED11-449AB6B977DD}"/>
                </a:ext>
              </a:extLst>
            </p:cNvPr>
            <p:cNvSpPr/>
            <p:nvPr/>
          </p:nvSpPr>
          <p:spPr>
            <a:xfrm flipH="1">
              <a:off x="6736950" y="-2481525"/>
              <a:ext cx="1395200" cy="1359475"/>
            </a:xfrm>
            <a:custGeom>
              <a:avLst/>
              <a:gdLst/>
              <a:ahLst/>
              <a:cxnLst/>
              <a:rect l="l" t="t" r="r" b="b"/>
              <a:pathLst>
                <a:path w="55808" h="54379" extrusionOk="0">
                  <a:moveTo>
                    <a:pt x="35412" y="304"/>
                  </a:moveTo>
                  <a:lnTo>
                    <a:pt x="35412" y="8329"/>
                  </a:lnTo>
                  <a:lnTo>
                    <a:pt x="54531" y="44135"/>
                  </a:lnTo>
                  <a:cubicBezTo>
                    <a:pt x="55655" y="46293"/>
                    <a:pt x="55595" y="48846"/>
                    <a:pt x="54318" y="50913"/>
                  </a:cubicBezTo>
                  <a:cubicBezTo>
                    <a:pt x="53072" y="53010"/>
                    <a:pt x="50883" y="54257"/>
                    <a:pt x="48391" y="54257"/>
                  </a:cubicBezTo>
                  <a:lnTo>
                    <a:pt x="7448" y="54257"/>
                  </a:lnTo>
                  <a:cubicBezTo>
                    <a:pt x="5016" y="54257"/>
                    <a:pt x="2767" y="53010"/>
                    <a:pt x="1521" y="50913"/>
                  </a:cubicBezTo>
                  <a:cubicBezTo>
                    <a:pt x="274" y="48846"/>
                    <a:pt x="183" y="46293"/>
                    <a:pt x="1338" y="44135"/>
                  </a:cubicBezTo>
                  <a:lnTo>
                    <a:pt x="20427" y="7630"/>
                  </a:lnTo>
                  <a:lnTo>
                    <a:pt x="20427" y="7599"/>
                  </a:lnTo>
                  <a:lnTo>
                    <a:pt x="20427" y="304"/>
                  </a:lnTo>
                  <a:close/>
                  <a:moveTo>
                    <a:pt x="20244" y="0"/>
                  </a:moveTo>
                  <a:lnTo>
                    <a:pt x="20244" y="7539"/>
                  </a:lnTo>
                  <a:lnTo>
                    <a:pt x="1125" y="43983"/>
                  </a:lnTo>
                  <a:cubicBezTo>
                    <a:pt x="1" y="46202"/>
                    <a:pt x="62" y="48846"/>
                    <a:pt x="1369" y="50974"/>
                  </a:cubicBezTo>
                  <a:cubicBezTo>
                    <a:pt x="2645" y="53102"/>
                    <a:pt x="4925" y="54378"/>
                    <a:pt x="7448" y="54378"/>
                  </a:cubicBezTo>
                  <a:lnTo>
                    <a:pt x="48391" y="54378"/>
                  </a:lnTo>
                  <a:cubicBezTo>
                    <a:pt x="50914" y="54378"/>
                    <a:pt x="53193" y="53071"/>
                    <a:pt x="54440" y="50913"/>
                  </a:cubicBezTo>
                  <a:cubicBezTo>
                    <a:pt x="55747" y="48755"/>
                    <a:pt x="55807" y="46141"/>
                    <a:pt x="54622" y="43922"/>
                  </a:cubicBezTo>
                  <a:lnTo>
                    <a:pt x="35564" y="8177"/>
                  </a:lnTo>
                  <a:lnTo>
                    <a:pt x="35564"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61;p30">
              <a:extLst>
                <a:ext uri="{FF2B5EF4-FFF2-40B4-BE49-F238E27FC236}">
                  <a16:creationId xmlns:a16="http://schemas.microsoft.com/office/drawing/2014/main" id="{03A3F397-CB65-8D64-8C89-7BFA3A2964B2}"/>
                </a:ext>
              </a:extLst>
            </p:cNvPr>
            <p:cNvSpPr/>
            <p:nvPr/>
          </p:nvSpPr>
          <p:spPr>
            <a:xfrm flipH="1">
              <a:off x="6779500" y="-2374375"/>
              <a:ext cx="1309325" cy="1190000"/>
            </a:xfrm>
            <a:custGeom>
              <a:avLst/>
              <a:gdLst/>
              <a:ahLst/>
              <a:cxnLst/>
              <a:rect l="l" t="t" r="r" b="b"/>
              <a:pathLst>
                <a:path w="52373" h="47600" extrusionOk="0">
                  <a:moveTo>
                    <a:pt x="20639" y="0"/>
                  </a:moveTo>
                  <a:lnTo>
                    <a:pt x="20639" y="31"/>
                  </a:lnTo>
                  <a:lnTo>
                    <a:pt x="20578" y="3101"/>
                  </a:lnTo>
                  <a:lnTo>
                    <a:pt x="1642" y="40670"/>
                  </a:lnTo>
                  <a:cubicBezTo>
                    <a:pt x="0" y="43831"/>
                    <a:pt x="2280" y="47600"/>
                    <a:pt x="5836" y="47600"/>
                  </a:cubicBezTo>
                  <a:lnTo>
                    <a:pt x="46506" y="47600"/>
                  </a:lnTo>
                  <a:cubicBezTo>
                    <a:pt x="50092" y="47600"/>
                    <a:pt x="52372" y="43800"/>
                    <a:pt x="50700" y="40639"/>
                  </a:cubicBezTo>
                  <a:lnTo>
                    <a:pt x="32068" y="3101"/>
                  </a:lnTo>
                  <a:lnTo>
                    <a:pt x="31946" y="0"/>
                  </a:ln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762;p30">
              <a:extLst>
                <a:ext uri="{FF2B5EF4-FFF2-40B4-BE49-F238E27FC236}">
                  <a16:creationId xmlns:a16="http://schemas.microsoft.com/office/drawing/2014/main" id="{7A398F50-D1E0-269B-EAD4-25711779A315}"/>
                </a:ext>
              </a:extLst>
            </p:cNvPr>
            <p:cNvSpPr/>
            <p:nvPr/>
          </p:nvSpPr>
          <p:spPr>
            <a:xfrm flipH="1">
              <a:off x="6779500" y="-1801425"/>
              <a:ext cx="1309325" cy="617050"/>
            </a:xfrm>
            <a:custGeom>
              <a:avLst/>
              <a:gdLst/>
              <a:ahLst/>
              <a:cxnLst/>
              <a:rect l="l" t="t" r="r" b="b"/>
              <a:pathLst>
                <a:path w="52373" h="24682" extrusionOk="0">
                  <a:moveTo>
                    <a:pt x="10578" y="0"/>
                  </a:moveTo>
                  <a:lnTo>
                    <a:pt x="1642" y="17752"/>
                  </a:lnTo>
                  <a:cubicBezTo>
                    <a:pt x="0" y="20913"/>
                    <a:pt x="2280" y="24682"/>
                    <a:pt x="5836" y="24682"/>
                  </a:cubicBezTo>
                  <a:lnTo>
                    <a:pt x="46506" y="24682"/>
                  </a:lnTo>
                  <a:cubicBezTo>
                    <a:pt x="50092" y="24682"/>
                    <a:pt x="52372" y="20882"/>
                    <a:pt x="50700" y="17721"/>
                  </a:cubicBezTo>
                  <a:lnTo>
                    <a:pt x="4191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763;p30">
              <a:extLst>
                <a:ext uri="{FF2B5EF4-FFF2-40B4-BE49-F238E27FC236}">
                  <a16:creationId xmlns:a16="http://schemas.microsoft.com/office/drawing/2014/main" id="{5E4EBB23-BA36-F43A-F4B5-CB5A18F53304}"/>
                </a:ext>
              </a:extLst>
            </p:cNvPr>
            <p:cNvSpPr/>
            <p:nvPr/>
          </p:nvSpPr>
          <p:spPr>
            <a:xfrm flipH="1">
              <a:off x="7165525" y="-2556000"/>
              <a:ext cx="538800" cy="104125"/>
            </a:xfrm>
            <a:custGeom>
              <a:avLst/>
              <a:gdLst/>
              <a:ahLst/>
              <a:cxnLst/>
              <a:rect l="l" t="t" r="r" b="b"/>
              <a:pathLst>
                <a:path w="21552" h="4165" extrusionOk="0">
                  <a:moveTo>
                    <a:pt x="2098" y="1"/>
                  </a:moveTo>
                  <a:cubicBezTo>
                    <a:pt x="973" y="1"/>
                    <a:pt x="1" y="943"/>
                    <a:pt x="1" y="2068"/>
                  </a:cubicBezTo>
                  <a:cubicBezTo>
                    <a:pt x="1" y="3223"/>
                    <a:pt x="973" y="4165"/>
                    <a:pt x="2098" y="4165"/>
                  </a:cubicBezTo>
                  <a:lnTo>
                    <a:pt x="19454" y="4165"/>
                  </a:lnTo>
                  <a:cubicBezTo>
                    <a:pt x="20609" y="4165"/>
                    <a:pt x="21551" y="3253"/>
                    <a:pt x="21551" y="2068"/>
                  </a:cubicBezTo>
                  <a:cubicBezTo>
                    <a:pt x="21551" y="943"/>
                    <a:pt x="20609" y="1"/>
                    <a:pt x="1945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764;p30">
              <a:extLst>
                <a:ext uri="{FF2B5EF4-FFF2-40B4-BE49-F238E27FC236}">
                  <a16:creationId xmlns:a16="http://schemas.microsoft.com/office/drawing/2014/main" id="{D50E6303-E9A7-533A-65B1-CFBD2E626387}"/>
                </a:ext>
              </a:extLst>
            </p:cNvPr>
            <p:cNvSpPr/>
            <p:nvPr/>
          </p:nvSpPr>
          <p:spPr>
            <a:xfrm flipH="1">
              <a:off x="7165525" y="-2558275"/>
              <a:ext cx="540325" cy="106400"/>
            </a:xfrm>
            <a:custGeom>
              <a:avLst/>
              <a:gdLst/>
              <a:ahLst/>
              <a:cxnLst/>
              <a:rect l="l" t="t" r="r" b="b"/>
              <a:pathLst>
                <a:path w="21613" h="4256" extrusionOk="0">
                  <a:moveTo>
                    <a:pt x="2098" y="0"/>
                  </a:moveTo>
                  <a:cubicBezTo>
                    <a:pt x="1885" y="0"/>
                    <a:pt x="1673" y="0"/>
                    <a:pt x="1490" y="92"/>
                  </a:cubicBezTo>
                  <a:cubicBezTo>
                    <a:pt x="1277" y="152"/>
                    <a:pt x="1095" y="244"/>
                    <a:pt x="913" y="335"/>
                  </a:cubicBezTo>
                  <a:cubicBezTo>
                    <a:pt x="761" y="456"/>
                    <a:pt x="609" y="608"/>
                    <a:pt x="457" y="760"/>
                  </a:cubicBezTo>
                  <a:cubicBezTo>
                    <a:pt x="335" y="912"/>
                    <a:pt x="244" y="1095"/>
                    <a:pt x="153" y="1308"/>
                  </a:cubicBezTo>
                  <a:cubicBezTo>
                    <a:pt x="62" y="1490"/>
                    <a:pt x="31" y="1703"/>
                    <a:pt x="1" y="1915"/>
                  </a:cubicBezTo>
                  <a:cubicBezTo>
                    <a:pt x="1" y="2098"/>
                    <a:pt x="1" y="2311"/>
                    <a:pt x="31" y="2523"/>
                  </a:cubicBezTo>
                  <a:cubicBezTo>
                    <a:pt x="122" y="2918"/>
                    <a:pt x="305" y="3283"/>
                    <a:pt x="578" y="3587"/>
                  </a:cubicBezTo>
                  <a:cubicBezTo>
                    <a:pt x="670" y="3739"/>
                    <a:pt x="882" y="3830"/>
                    <a:pt x="1034" y="3952"/>
                  </a:cubicBezTo>
                  <a:cubicBezTo>
                    <a:pt x="1186" y="4074"/>
                    <a:pt x="1369" y="4134"/>
                    <a:pt x="1551" y="4195"/>
                  </a:cubicBezTo>
                  <a:cubicBezTo>
                    <a:pt x="1764" y="4225"/>
                    <a:pt x="1946" y="4256"/>
                    <a:pt x="2129" y="4256"/>
                  </a:cubicBezTo>
                  <a:lnTo>
                    <a:pt x="19515" y="4256"/>
                  </a:lnTo>
                  <a:cubicBezTo>
                    <a:pt x="19515" y="4256"/>
                    <a:pt x="19484" y="4256"/>
                    <a:pt x="19484" y="4134"/>
                  </a:cubicBezTo>
                  <a:lnTo>
                    <a:pt x="2767" y="4134"/>
                  </a:lnTo>
                  <a:cubicBezTo>
                    <a:pt x="2584" y="4134"/>
                    <a:pt x="2394" y="4149"/>
                    <a:pt x="2208" y="4149"/>
                  </a:cubicBezTo>
                  <a:cubicBezTo>
                    <a:pt x="2022" y="4149"/>
                    <a:pt x="1840" y="4134"/>
                    <a:pt x="1673" y="4074"/>
                  </a:cubicBezTo>
                  <a:cubicBezTo>
                    <a:pt x="1490" y="4043"/>
                    <a:pt x="1277" y="3952"/>
                    <a:pt x="1125" y="3830"/>
                  </a:cubicBezTo>
                  <a:cubicBezTo>
                    <a:pt x="973" y="3770"/>
                    <a:pt x="821" y="3648"/>
                    <a:pt x="730" y="3496"/>
                  </a:cubicBezTo>
                  <a:cubicBezTo>
                    <a:pt x="457" y="3192"/>
                    <a:pt x="305" y="2858"/>
                    <a:pt x="214" y="2463"/>
                  </a:cubicBezTo>
                  <a:cubicBezTo>
                    <a:pt x="183" y="2280"/>
                    <a:pt x="183" y="2098"/>
                    <a:pt x="183" y="1915"/>
                  </a:cubicBezTo>
                  <a:cubicBezTo>
                    <a:pt x="214" y="1703"/>
                    <a:pt x="274" y="1520"/>
                    <a:pt x="335" y="1338"/>
                  </a:cubicBezTo>
                  <a:cubicBezTo>
                    <a:pt x="426" y="1186"/>
                    <a:pt x="518" y="1004"/>
                    <a:pt x="639" y="852"/>
                  </a:cubicBezTo>
                  <a:cubicBezTo>
                    <a:pt x="791" y="730"/>
                    <a:pt x="943" y="578"/>
                    <a:pt x="1095" y="456"/>
                  </a:cubicBezTo>
                  <a:cubicBezTo>
                    <a:pt x="1247" y="335"/>
                    <a:pt x="1429" y="274"/>
                    <a:pt x="1642" y="183"/>
                  </a:cubicBezTo>
                  <a:cubicBezTo>
                    <a:pt x="1825" y="152"/>
                    <a:pt x="2037" y="122"/>
                    <a:pt x="2250" y="122"/>
                  </a:cubicBezTo>
                  <a:lnTo>
                    <a:pt x="19120" y="122"/>
                  </a:lnTo>
                  <a:cubicBezTo>
                    <a:pt x="19363" y="122"/>
                    <a:pt x="19636" y="122"/>
                    <a:pt x="19910" y="152"/>
                  </a:cubicBezTo>
                  <a:cubicBezTo>
                    <a:pt x="20123" y="183"/>
                    <a:pt x="20396" y="274"/>
                    <a:pt x="20579" y="396"/>
                  </a:cubicBezTo>
                  <a:cubicBezTo>
                    <a:pt x="20638" y="425"/>
                    <a:pt x="20695" y="459"/>
                    <a:pt x="20750" y="495"/>
                  </a:cubicBezTo>
                  <a:lnTo>
                    <a:pt x="20750" y="495"/>
                  </a:lnTo>
                  <a:cubicBezTo>
                    <a:pt x="20666" y="425"/>
                    <a:pt x="20579" y="361"/>
                    <a:pt x="20488" y="304"/>
                  </a:cubicBezTo>
                  <a:cubicBezTo>
                    <a:pt x="20244" y="152"/>
                    <a:pt x="20032" y="92"/>
                    <a:pt x="19758" y="31"/>
                  </a:cubicBezTo>
                  <a:cubicBezTo>
                    <a:pt x="19484" y="0"/>
                    <a:pt x="19211" y="0"/>
                    <a:pt x="18968" y="0"/>
                  </a:cubicBezTo>
                  <a:close/>
                  <a:moveTo>
                    <a:pt x="20750" y="495"/>
                  </a:moveTo>
                  <a:cubicBezTo>
                    <a:pt x="21029" y="730"/>
                    <a:pt x="21259" y="1034"/>
                    <a:pt x="21399" y="1338"/>
                  </a:cubicBezTo>
                  <a:cubicBezTo>
                    <a:pt x="21460" y="1520"/>
                    <a:pt x="21521" y="1763"/>
                    <a:pt x="21551" y="1946"/>
                  </a:cubicBezTo>
                  <a:cubicBezTo>
                    <a:pt x="21551" y="2128"/>
                    <a:pt x="21551" y="2311"/>
                    <a:pt x="21521" y="2523"/>
                  </a:cubicBezTo>
                  <a:cubicBezTo>
                    <a:pt x="21430" y="2888"/>
                    <a:pt x="21278" y="3192"/>
                    <a:pt x="21095" y="3435"/>
                  </a:cubicBezTo>
                  <a:cubicBezTo>
                    <a:pt x="20700" y="3922"/>
                    <a:pt x="20214" y="4074"/>
                    <a:pt x="19910" y="4134"/>
                  </a:cubicBezTo>
                  <a:cubicBezTo>
                    <a:pt x="19758" y="4195"/>
                    <a:pt x="19636" y="4195"/>
                    <a:pt x="19576" y="4195"/>
                  </a:cubicBezTo>
                  <a:cubicBezTo>
                    <a:pt x="19576" y="4256"/>
                    <a:pt x="19515" y="4256"/>
                    <a:pt x="19515" y="4256"/>
                  </a:cubicBezTo>
                  <a:cubicBezTo>
                    <a:pt x="19515" y="4256"/>
                    <a:pt x="19697" y="4256"/>
                    <a:pt x="20032" y="4195"/>
                  </a:cubicBezTo>
                  <a:cubicBezTo>
                    <a:pt x="20336" y="4104"/>
                    <a:pt x="20791" y="3922"/>
                    <a:pt x="21156" y="3466"/>
                  </a:cubicBezTo>
                  <a:cubicBezTo>
                    <a:pt x="21369" y="3222"/>
                    <a:pt x="21521" y="2918"/>
                    <a:pt x="21582" y="2554"/>
                  </a:cubicBezTo>
                  <a:cubicBezTo>
                    <a:pt x="21612" y="2371"/>
                    <a:pt x="21612" y="2159"/>
                    <a:pt x="21612" y="1976"/>
                  </a:cubicBezTo>
                  <a:cubicBezTo>
                    <a:pt x="21582" y="1794"/>
                    <a:pt x="21551" y="1611"/>
                    <a:pt x="21460" y="1368"/>
                  </a:cubicBezTo>
                  <a:cubicBezTo>
                    <a:pt x="21329" y="1055"/>
                    <a:pt x="21086" y="718"/>
                    <a:pt x="20750" y="495"/>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765;p30">
              <a:extLst>
                <a:ext uri="{FF2B5EF4-FFF2-40B4-BE49-F238E27FC236}">
                  <a16:creationId xmlns:a16="http://schemas.microsoft.com/office/drawing/2014/main" id="{193DB0FD-7E5F-7EEB-D6D4-B1738E4EDF36}"/>
                </a:ext>
              </a:extLst>
            </p:cNvPr>
            <p:cNvSpPr/>
            <p:nvPr/>
          </p:nvSpPr>
          <p:spPr>
            <a:xfrm flipH="1">
              <a:off x="7224050" y="-2451125"/>
              <a:ext cx="410375" cy="154275"/>
            </a:xfrm>
            <a:custGeom>
              <a:avLst/>
              <a:gdLst/>
              <a:ahLst/>
              <a:cxnLst/>
              <a:rect l="l" t="t" r="r" b="b"/>
              <a:pathLst>
                <a:path w="16415" h="6171" extrusionOk="0">
                  <a:moveTo>
                    <a:pt x="1" y="0"/>
                  </a:moveTo>
                  <a:lnTo>
                    <a:pt x="1" y="6171"/>
                  </a:lnTo>
                  <a:lnTo>
                    <a:pt x="16415" y="6171"/>
                  </a:lnTo>
                  <a:lnTo>
                    <a:pt x="1641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766;p30">
              <a:extLst>
                <a:ext uri="{FF2B5EF4-FFF2-40B4-BE49-F238E27FC236}">
                  <a16:creationId xmlns:a16="http://schemas.microsoft.com/office/drawing/2014/main" id="{917F115F-B659-89D9-EFA3-F187DFD9CD1C}"/>
                </a:ext>
              </a:extLst>
            </p:cNvPr>
            <p:cNvSpPr/>
            <p:nvPr/>
          </p:nvSpPr>
          <p:spPr>
            <a:xfrm flipH="1">
              <a:off x="7040900" y="-1853100"/>
              <a:ext cx="782725" cy="104125"/>
            </a:xfrm>
            <a:custGeom>
              <a:avLst/>
              <a:gdLst/>
              <a:ahLst/>
              <a:cxnLst/>
              <a:rect l="l" t="t" r="r" b="b"/>
              <a:pathLst>
                <a:path w="31309" h="4165" extrusionOk="0">
                  <a:moveTo>
                    <a:pt x="15654" y="1"/>
                  </a:moveTo>
                  <a:cubicBezTo>
                    <a:pt x="7022" y="1"/>
                    <a:pt x="0" y="943"/>
                    <a:pt x="0" y="2067"/>
                  </a:cubicBezTo>
                  <a:cubicBezTo>
                    <a:pt x="0" y="3223"/>
                    <a:pt x="7022" y="4165"/>
                    <a:pt x="15654" y="4165"/>
                  </a:cubicBezTo>
                  <a:cubicBezTo>
                    <a:pt x="24287" y="4165"/>
                    <a:pt x="31308" y="3223"/>
                    <a:pt x="31308" y="2067"/>
                  </a:cubicBezTo>
                  <a:cubicBezTo>
                    <a:pt x="31308" y="943"/>
                    <a:pt x="24287" y="1"/>
                    <a:pt x="1565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767;p30">
              <a:extLst>
                <a:ext uri="{FF2B5EF4-FFF2-40B4-BE49-F238E27FC236}">
                  <a16:creationId xmlns:a16="http://schemas.microsoft.com/office/drawing/2014/main" id="{C2982FB6-64CA-9437-4FDB-F6D88A7BC625}"/>
                </a:ext>
              </a:extLst>
            </p:cNvPr>
            <p:cNvSpPr/>
            <p:nvPr/>
          </p:nvSpPr>
          <p:spPr>
            <a:xfrm flipH="1">
              <a:off x="7040900" y="-1853100"/>
              <a:ext cx="782725" cy="104125"/>
            </a:xfrm>
            <a:custGeom>
              <a:avLst/>
              <a:gdLst/>
              <a:ahLst/>
              <a:cxnLst/>
              <a:rect l="l" t="t" r="r" b="b"/>
              <a:pathLst>
                <a:path w="31309" h="4165" extrusionOk="0">
                  <a:moveTo>
                    <a:pt x="15654" y="1"/>
                  </a:moveTo>
                  <a:cubicBezTo>
                    <a:pt x="7022" y="1"/>
                    <a:pt x="0" y="943"/>
                    <a:pt x="0" y="2067"/>
                  </a:cubicBezTo>
                  <a:cubicBezTo>
                    <a:pt x="0" y="3223"/>
                    <a:pt x="7022" y="4165"/>
                    <a:pt x="15654" y="4165"/>
                  </a:cubicBezTo>
                  <a:cubicBezTo>
                    <a:pt x="24287" y="4165"/>
                    <a:pt x="31308" y="3223"/>
                    <a:pt x="31308" y="2067"/>
                  </a:cubicBezTo>
                  <a:cubicBezTo>
                    <a:pt x="31308" y="943"/>
                    <a:pt x="24287" y="1"/>
                    <a:pt x="15654" y="1"/>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68;p30">
              <a:extLst>
                <a:ext uri="{FF2B5EF4-FFF2-40B4-BE49-F238E27FC236}">
                  <a16:creationId xmlns:a16="http://schemas.microsoft.com/office/drawing/2014/main" id="{25A3F97D-86F2-5C5C-DE86-F5D2CE8AA443}"/>
                </a:ext>
              </a:extLst>
            </p:cNvPr>
            <p:cNvSpPr/>
            <p:nvPr/>
          </p:nvSpPr>
          <p:spPr>
            <a:xfrm flipH="1">
              <a:off x="6893500" y="-2296875"/>
              <a:ext cx="509900" cy="876950"/>
            </a:xfrm>
            <a:custGeom>
              <a:avLst/>
              <a:gdLst/>
              <a:ahLst/>
              <a:cxnLst/>
              <a:rect l="l" t="t" r="r" b="b"/>
              <a:pathLst>
                <a:path w="20396" h="35078" extrusionOk="0">
                  <a:moveTo>
                    <a:pt x="183" y="1"/>
                  </a:moveTo>
                  <a:cubicBezTo>
                    <a:pt x="0" y="1"/>
                    <a:pt x="6627" y="34682"/>
                    <a:pt x="8025" y="34955"/>
                  </a:cubicBezTo>
                  <a:cubicBezTo>
                    <a:pt x="8501" y="35047"/>
                    <a:pt x="10034" y="35077"/>
                    <a:pt x="11867" y="35077"/>
                  </a:cubicBezTo>
                  <a:cubicBezTo>
                    <a:pt x="15532" y="35077"/>
                    <a:pt x="20396" y="34955"/>
                    <a:pt x="20396" y="34955"/>
                  </a:cubicBezTo>
                  <a:lnTo>
                    <a:pt x="3769" y="1"/>
                  </a:ln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69;p30">
              <a:extLst>
                <a:ext uri="{FF2B5EF4-FFF2-40B4-BE49-F238E27FC236}">
                  <a16:creationId xmlns:a16="http://schemas.microsoft.com/office/drawing/2014/main" id="{B351A1FE-B503-2950-6C81-0756BEB80356}"/>
                </a:ext>
              </a:extLst>
            </p:cNvPr>
            <p:cNvSpPr/>
            <p:nvPr/>
          </p:nvSpPr>
          <p:spPr>
            <a:xfrm flipH="1">
              <a:off x="6747600" y="-1271025"/>
              <a:ext cx="1372375" cy="147450"/>
            </a:xfrm>
            <a:custGeom>
              <a:avLst/>
              <a:gdLst/>
              <a:ahLst/>
              <a:cxnLst/>
              <a:rect l="l" t="t" r="r" b="b"/>
              <a:pathLst>
                <a:path w="54895" h="5898" extrusionOk="0">
                  <a:moveTo>
                    <a:pt x="0" y="1"/>
                  </a:moveTo>
                  <a:cubicBezTo>
                    <a:pt x="334" y="2797"/>
                    <a:pt x="3435" y="5897"/>
                    <a:pt x="6566" y="5897"/>
                  </a:cubicBezTo>
                  <a:lnTo>
                    <a:pt x="48421" y="5897"/>
                  </a:lnTo>
                  <a:cubicBezTo>
                    <a:pt x="52129" y="5776"/>
                    <a:pt x="54652" y="1824"/>
                    <a:pt x="54895" y="1"/>
                  </a:cubicBezTo>
                  <a:close/>
                </a:path>
              </a:pathLst>
            </a:custGeom>
            <a:solidFill>
              <a:srgbClr val="5C69A5">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70;p30">
              <a:extLst>
                <a:ext uri="{FF2B5EF4-FFF2-40B4-BE49-F238E27FC236}">
                  <a16:creationId xmlns:a16="http://schemas.microsoft.com/office/drawing/2014/main" id="{F8C6D449-C9C9-5D6E-9C88-A837DFE68278}"/>
                </a:ext>
              </a:extLst>
            </p:cNvPr>
            <p:cNvSpPr/>
            <p:nvPr/>
          </p:nvSpPr>
          <p:spPr>
            <a:xfrm flipH="1">
              <a:off x="7701250" y="-2048400"/>
              <a:ext cx="212800" cy="425575"/>
            </a:xfrm>
            <a:custGeom>
              <a:avLst/>
              <a:gdLst/>
              <a:ahLst/>
              <a:cxnLst/>
              <a:rect l="l" t="t" r="r" b="b"/>
              <a:pathLst>
                <a:path w="8512" h="17023" extrusionOk="0">
                  <a:moveTo>
                    <a:pt x="8511" y="1"/>
                  </a:moveTo>
                  <a:cubicBezTo>
                    <a:pt x="8481" y="62"/>
                    <a:pt x="8481" y="92"/>
                    <a:pt x="8450" y="123"/>
                  </a:cubicBezTo>
                  <a:cubicBezTo>
                    <a:pt x="8359" y="244"/>
                    <a:pt x="8298" y="396"/>
                    <a:pt x="8177" y="609"/>
                  </a:cubicBezTo>
                  <a:cubicBezTo>
                    <a:pt x="7964" y="1034"/>
                    <a:pt x="7660" y="1673"/>
                    <a:pt x="7265" y="2433"/>
                  </a:cubicBezTo>
                  <a:cubicBezTo>
                    <a:pt x="6505" y="4013"/>
                    <a:pt x="5411" y="6080"/>
                    <a:pt x="4195" y="8451"/>
                  </a:cubicBezTo>
                  <a:cubicBezTo>
                    <a:pt x="2979" y="10791"/>
                    <a:pt x="1915" y="12919"/>
                    <a:pt x="1155" y="14500"/>
                  </a:cubicBezTo>
                  <a:cubicBezTo>
                    <a:pt x="760" y="15290"/>
                    <a:pt x="456" y="15898"/>
                    <a:pt x="274" y="16354"/>
                  </a:cubicBezTo>
                  <a:cubicBezTo>
                    <a:pt x="152" y="16536"/>
                    <a:pt x="92" y="16718"/>
                    <a:pt x="61" y="16840"/>
                  </a:cubicBezTo>
                  <a:cubicBezTo>
                    <a:pt x="61" y="16931"/>
                    <a:pt x="0" y="16962"/>
                    <a:pt x="0" y="16992"/>
                  </a:cubicBezTo>
                  <a:lnTo>
                    <a:pt x="0" y="17022"/>
                  </a:lnTo>
                  <a:cubicBezTo>
                    <a:pt x="0" y="17022"/>
                    <a:pt x="61" y="17022"/>
                    <a:pt x="61" y="16992"/>
                  </a:cubicBezTo>
                  <a:cubicBezTo>
                    <a:pt x="92" y="16992"/>
                    <a:pt x="92" y="16931"/>
                    <a:pt x="122" y="16870"/>
                  </a:cubicBezTo>
                  <a:cubicBezTo>
                    <a:pt x="152" y="16779"/>
                    <a:pt x="244" y="16627"/>
                    <a:pt x="365" y="16384"/>
                  </a:cubicBezTo>
                  <a:cubicBezTo>
                    <a:pt x="548" y="15959"/>
                    <a:pt x="851" y="15320"/>
                    <a:pt x="1216" y="14560"/>
                  </a:cubicBezTo>
                  <a:cubicBezTo>
                    <a:pt x="1976" y="13041"/>
                    <a:pt x="3101" y="10913"/>
                    <a:pt x="4317" y="8572"/>
                  </a:cubicBezTo>
                  <a:cubicBezTo>
                    <a:pt x="5472" y="6232"/>
                    <a:pt x="6596" y="4104"/>
                    <a:pt x="7356" y="2554"/>
                  </a:cubicBezTo>
                  <a:cubicBezTo>
                    <a:pt x="7721" y="1764"/>
                    <a:pt x="8025" y="1156"/>
                    <a:pt x="8207" y="700"/>
                  </a:cubicBezTo>
                  <a:cubicBezTo>
                    <a:pt x="8298" y="518"/>
                    <a:pt x="8420" y="305"/>
                    <a:pt x="8450" y="214"/>
                  </a:cubicBezTo>
                  <a:cubicBezTo>
                    <a:pt x="8481" y="153"/>
                    <a:pt x="8511" y="123"/>
                    <a:pt x="8511" y="92"/>
                  </a:cubicBezTo>
                  <a:lnTo>
                    <a:pt x="8511" y="62"/>
                  </a:lnTo>
                  <a:lnTo>
                    <a:pt x="85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771;p30">
              <a:extLst>
                <a:ext uri="{FF2B5EF4-FFF2-40B4-BE49-F238E27FC236}">
                  <a16:creationId xmlns:a16="http://schemas.microsoft.com/office/drawing/2014/main" id="{EEA02D5B-CB4E-90C8-542A-C047C28D20D6}"/>
                </a:ext>
              </a:extLst>
            </p:cNvPr>
            <p:cNvSpPr/>
            <p:nvPr/>
          </p:nvSpPr>
          <p:spPr>
            <a:xfrm flipH="1">
              <a:off x="7467975" y="-2296875"/>
              <a:ext cx="507625" cy="903525"/>
            </a:xfrm>
            <a:custGeom>
              <a:avLst/>
              <a:gdLst/>
              <a:ahLst/>
              <a:cxnLst/>
              <a:rect l="l" t="t" r="r" b="b"/>
              <a:pathLst>
                <a:path w="20305" h="36141" extrusionOk="0">
                  <a:moveTo>
                    <a:pt x="17022" y="1"/>
                  </a:moveTo>
                  <a:cubicBezTo>
                    <a:pt x="16748" y="639"/>
                    <a:pt x="0" y="36141"/>
                    <a:pt x="0" y="36141"/>
                  </a:cubicBezTo>
                  <a:lnTo>
                    <a:pt x="6718" y="36141"/>
                  </a:lnTo>
                  <a:lnTo>
                    <a:pt x="20305" y="1"/>
                  </a:ln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772;p30">
              <a:extLst>
                <a:ext uri="{FF2B5EF4-FFF2-40B4-BE49-F238E27FC236}">
                  <a16:creationId xmlns:a16="http://schemas.microsoft.com/office/drawing/2014/main" id="{1465DDD2-A649-CB96-CEC0-29EF77A355B4}"/>
                </a:ext>
              </a:extLst>
            </p:cNvPr>
            <p:cNvSpPr/>
            <p:nvPr/>
          </p:nvSpPr>
          <p:spPr>
            <a:xfrm flipH="1">
              <a:off x="7622225" y="-1487000"/>
              <a:ext cx="50175" cy="46875"/>
            </a:xfrm>
            <a:custGeom>
              <a:avLst/>
              <a:gdLst/>
              <a:ahLst/>
              <a:cxnLst/>
              <a:rect l="l" t="t" r="r" b="b"/>
              <a:pathLst>
                <a:path w="2007" h="1875" extrusionOk="0">
                  <a:moveTo>
                    <a:pt x="988" y="1"/>
                  </a:moveTo>
                  <a:cubicBezTo>
                    <a:pt x="539" y="1"/>
                    <a:pt x="117" y="351"/>
                    <a:pt x="61" y="858"/>
                  </a:cubicBezTo>
                  <a:cubicBezTo>
                    <a:pt x="0" y="1345"/>
                    <a:pt x="365" y="1831"/>
                    <a:pt x="912" y="1861"/>
                  </a:cubicBezTo>
                  <a:cubicBezTo>
                    <a:pt x="959" y="1870"/>
                    <a:pt x="1007" y="1875"/>
                    <a:pt x="1054" y="1875"/>
                  </a:cubicBezTo>
                  <a:cubicBezTo>
                    <a:pt x="1489" y="1875"/>
                    <a:pt x="1891" y="1507"/>
                    <a:pt x="1946" y="1041"/>
                  </a:cubicBezTo>
                  <a:cubicBezTo>
                    <a:pt x="2006" y="494"/>
                    <a:pt x="1642" y="38"/>
                    <a:pt x="1094" y="7"/>
                  </a:cubicBezTo>
                  <a:cubicBezTo>
                    <a:pt x="1059" y="3"/>
                    <a:pt x="1024" y="1"/>
                    <a:pt x="988" y="1"/>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773;p30">
              <a:extLst>
                <a:ext uri="{FF2B5EF4-FFF2-40B4-BE49-F238E27FC236}">
                  <a16:creationId xmlns:a16="http://schemas.microsoft.com/office/drawing/2014/main" id="{DBD3975F-CE6D-CDE0-BEB1-727FE49BDB88}"/>
                </a:ext>
              </a:extLst>
            </p:cNvPr>
            <p:cNvSpPr/>
            <p:nvPr/>
          </p:nvSpPr>
          <p:spPr>
            <a:xfrm flipH="1">
              <a:off x="7290925" y="-1581225"/>
              <a:ext cx="50175" cy="46900"/>
            </a:xfrm>
            <a:custGeom>
              <a:avLst/>
              <a:gdLst/>
              <a:ahLst/>
              <a:cxnLst/>
              <a:rect l="l" t="t" r="r" b="b"/>
              <a:pathLst>
                <a:path w="2007" h="1876" extrusionOk="0">
                  <a:moveTo>
                    <a:pt x="989" y="1"/>
                  </a:moveTo>
                  <a:cubicBezTo>
                    <a:pt x="540" y="1"/>
                    <a:pt x="120" y="351"/>
                    <a:pt x="92" y="858"/>
                  </a:cubicBezTo>
                  <a:cubicBezTo>
                    <a:pt x="1" y="1345"/>
                    <a:pt x="396" y="1831"/>
                    <a:pt x="913" y="1861"/>
                  </a:cubicBezTo>
                  <a:cubicBezTo>
                    <a:pt x="963" y="1871"/>
                    <a:pt x="1013" y="1875"/>
                    <a:pt x="1064" y="1875"/>
                  </a:cubicBezTo>
                  <a:cubicBezTo>
                    <a:pt x="1500" y="1875"/>
                    <a:pt x="1919" y="1531"/>
                    <a:pt x="1946" y="1041"/>
                  </a:cubicBezTo>
                  <a:cubicBezTo>
                    <a:pt x="2007" y="524"/>
                    <a:pt x="1642" y="68"/>
                    <a:pt x="1095" y="7"/>
                  </a:cubicBezTo>
                  <a:cubicBezTo>
                    <a:pt x="1060" y="3"/>
                    <a:pt x="1024" y="1"/>
                    <a:pt x="989" y="1"/>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774;p30">
              <a:extLst>
                <a:ext uri="{FF2B5EF4-FFF2-40B4-BE49-F238E27FC236}">
                  <a16:creationId xmlns:a16="http://schemas.microsoft.com/office/drawing/2014/main" id="{92CFFF2E-378B-8B24-8820-139478BFD95C}"/>
                </a:ext>
              </a:extLst>
            </p:cNvPr>
            <p:cNvSpPr/>
            <p:nvPr/>
          </p:nvSpPr>
          <p:spPr>
            <a:xfrm flipH="1">
              <a:off x="7580425" y="-1563575"/>
              <a:ext cx="28150" cy="28125"/>
            </a:xfrm>
            <a:custGeom>
              <a:avLst/>
              <a:gdLst/>
              <a:ahLst/>
              <a:cxnLst/>
              <a:rect l="l" t="t" r="r" b="b"/>
              <a:pathLst>
                <a:path w="1126" h="1125" extrusionOk="0">
                  <a:moveTo>
                    <a:pt x="548" y="0"/>
                  </a:moveTo>
                  <a:cubicBezTo>
                    <a:pt x="244" y="0"/>
                    <a:pt x="0" y="243"/>
                    <a:pt x="0" y="578"/>
                  </a:cubicBezTo>
                  <a:cubicBezTo>
                    <a:pt x="0" y="882"/>
                    <a:pt x="244" y="1125"/>
                    <a:pt x="548" y="1125"/>
                  </a:cubicBezTo>
                  <a:cubicBezTo>
                    <a:pt x="882" y="1125"/>
                    <a:pt x="1125" y="882"/>
                    <a:pt x="1125" y="578"/>
                  </a:cubicBezTo>
                  <a:cubicBezTo>
                    <a:pt x="1125" y="243"/>
                    <a:pt x="882" y="0"/>
                    <a:pt x="548" y="0"/>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775;p30">
              <a:extLst>
                <a:ext uri="{FF2B5EF4-FFF2-40B4-BE49-F238E27FC236}">
                  <a16:creationId xmlns:a16="http://schemas.microsoft.com/office/drawing/2014/main" id="{B492F251-F6B4-A798-8647-86C9148593CF}"/>
                </a:ext>
              </a:extLst>
            </p:cNvPr>
            <p:cNvSpPr/>
            <p:nvPr/>
          </p:nvSpPr>
          <p:spPr>
            <a:xfrm flipH="1">
              <a:off x="7253675" y="-1495200"/>
              <a:ext cx="28150" cy="28150"/>
            </a:xfrm>
            <a:custGeom>
              <a:avLst/>
              <a:gdLst/>
              <a:ahLst/>
              <a:cxnLst/>
              <a:rect l="l" t="t" r="r" b="b"/>
              <a:pathLst>
                <a:path w="1126" h="1126" extrusionOk="0">
                  <a:moveTo>
                    <a:pt x="548" y="1"/>
                  </a:moveTo>
                  <a:cubicBezTo>
                    <a:pt x="244" y="1"/>
                    <a:pt x="1" y="274"/>
                    <a:pt x="1" y="578"/>
                  </a:cubicBezTo>
                  <a:cubicBezTo>
                    <a:pt x="1" y="882"/>
                    <a:pt x="244" y="1126"/>
                    <a:pt x="548" y="1126"/>
                  </a:cubicBezTo>
                  <a:cubicBezTo>
                    <a:pt x="852" y="1126"/>
                    <a:pt x="1125" y="882"/>
                    <a:pt x="1125" y="578"/>
                  </a:cubicBezTo>
                  <a:cubicBezTo>
                    <a:pt x="1125" y="274"/>
                    <a:pt x="852" y="1"/>
                    <a:pt x="548" y="1"/>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776;p30">
              <a:extLst>
                <a:ext uri="{FF2B5EF4-FFF2-40B4-BE49-F238E27FC236}">
                  <a16:creationId xmlns:a16="http://schemas.microsoft.com/office/drawing/2014/main" id="{E050CB74-2C70-5485-6C44-CCAD5A3EB90D}"/>
                </a:ext>
              </a:extLst>
            </p:cNvPr>
            <p:cNvSpPr/>
            <p:nvPr/>
          </p:nvSpPr>
          <p:spPr>
            <a:xfrm flipH="1">
              <a:off x="7394250" y="-1691250"/>
              <a:ext cx="28150" cy="28900"/>
            </a:xfrm>
            <a:custGeom>
              <a:avLst/>
              <a:gdLst/>
              <a:ahLst/>
              <a:cxnLst/>
              <a:rect l="l" t="t" r="r" b="b"/>
              <a:pathLst>
                <a:path w="1126" h="1156" extrusionOk="0">
                  <a:moveTo>
                    <a:pt x="548" y="1"/>
                  </a:moveTo>
                  <a:cubicBezTo>
                    <a:pt x="244" y="1"/>
                    <a:pt x="0" y="274"/>
                    <a:pt x="0" y="578"/>
                  </a:cubicBezTo>
                  <a:cubicBezTo>
                    <a:pt x="0" y="882"/>
                    <a:pt x="244" y="1156"/>
                    <a:pt x="548" y="1156"/>
                  </a:cubicBezTo>
                  <a:cubicBezTo>
                    <a:pt x="851" y="1156"/>
                    <a:pt x="1125" y="882"/>
                    <a:pt x="1125" y="578"/>
                  </a:cubicBezTo>
                  <a:cubicBezTo>
                    <a:pt x="1125" y="274"/>
                    <a:pt x="851" y="1"/>
                    <a:pt x="548" y="1"/>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777;p30">
              <a:extLst>
                <a:ext uri="{FF2B5EF4-FFF2-40B4-BE49-F238E27FC236}">
                  <a16:creationId xmlns:a16="http://schemas.microsoft.com/office/drawing/2014/main" id="{341928F2-4AE7-7538-1221-C2D7006D8933}"/>
                </a:ext>
              </a:extLst>
            </p:cNvPr>
            <p:cNvSpPr/>
            <p:nvPr/>
          </p:nvSpPr>
          <p:spPr>
            <a:xfrm flipH="1">
              <a:off x="7494575" y="-1394875"/>
              <a:ext cx="44100" cy="44100"/>
            </a:xfrm>
            <a:custGeom>
              <a:avLst/>
              <a:gdLst/>
              <a:ahLst/>
              <a:cxnLst/>
              <a:rect l="l" t="t" r="r" b="b"/>
              <a:pathLst>
                <a:path w="1764" h="1764" extrusionOk="0">
                  <a:moveTo>
                    <a:pt x="882" y="0"/>
                  </a:moveTo>
                  <a:cubicBezTo>
                    <a:pt x="396" y="0"/>
                    <a:pt x="1" y="395"/>
                    <a:pt x="1" y="882"/>
                  </a:cubicBezTo>
                  <a:cubicBezTo>
                    <a:pt x="1" y="1368"/>
                    <a:pt x="396" y="1763"/>
                    <a:pt x="882" y="1763"/>
                  </a:cubicBezTo>
                  <a:cubicBezTo>
                    <a:pt x="1369" y="1763"/>
                    <a:pt x="1764" y="1368"/>
                    <a:pt x="1764" y="882"/>
                  </a:cubicBezTo>
                  <a:cubicBezTo>
                    <a:pt x="1764" y="426"/>
                    <a:pt x="1369" y="0"/>
                    <a:pt x="882" y="0"/>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778;p30">
              <a:extLst>
                <a:ext uri="{FF2B5EF4-FFF2-40B4-BE49-F238E27FC236}">
                  <a16:creationId xmlns:a16="http://schemas.microsoft.com/office/drawing/2014/main" id="{548185FC-DB66-C27E-E4B7-A4C89F9A0BED}"/>
                </a:ext>
              </a:extLst>
            </p:cNvPr>
            <p:cNvSpPr/>
            <p:nvPr/>
          </p:nvSpPr>
          <p:spPr>
            <a:xfrm flipH="1">
              <a:off x="7515850" y="-2521050"/>
              <a:ext cx="129950" cy="31950"/>
            </a:xfrm>
            <a:custGeom>
              <a:avLst/>
              <a:gdLst/>
              <a:ahLst/>
              <a:cxnLst/>
              <a:rect l="l" t="t" r="r" b="b"/>
              <a:pathLst>
                <a:path w="5198" h="1278" extrusionOk="0">
                  <a:moveTo>
                    <a:pt x="638" y="1"/>
                  </a:moveTo>
                  <a:cubicBezTo>
                    <a:pt x="304" y="1"/>
                    <a:pt x="0" y="305"/>
                    <a:pt x="0" y="639"/>
                  </a:cubicBezTo>
                  <a:cubicBezTo>
                    <a:pt x="0" y="974"/>
                    <a:pt x="304" y="1277"/>
                    <a:pt x="638" y="1277"/>
                  </a:cubicBezTo>
                  <a:lnTo>
                    <a:pt x="4559" y="1277"/>
                  </a:lnTo>
                  <a:cubicBezTo>
                    <a:pt x="4894" y="1277"/>
                    <a:pt x="5198" y="974"/>
                    <a:pt x="5198" y="639"/>
                  </a:cubicBezTo>
                  <a:cubicBezTo>
                    <a:pt x="5198" y="305"/>
                    <a:pt x="4894" y="1"/>
                    <a:pt x="4559" y="1"/>
                  </a:cubicBezTo>
                  <a:close/>
                </a:path>
              </a:pathLst>
            </a:custGeom>
            <a:solidFill>
              <a:srgbClr val="5C69A5">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779;p30">
              <a:extLst>
                <a:ext uri="{FF2B5EF4-FFF2-40B4-BE49-F238E27FC236}">
                  <a16:creationId xmlns:a16="http://schemas.microsoft.com/office/drawing/2014/main" id="{FFE9BF3E-9DB3-E613-D4C1-756D5D8D6064}"/>
                </a:ext>
              </a:extLst>
            </p:cNvPr>
            <p:cNvSpPr/>
            <p:nvPr/>
          </p:nvSpPr>
          <p:spPr>
            <a:xfrm flipH="1">
              <a:off x="7465700" y="-2518000"/>
              <a:ext cx="30400" cy="30425"/>
            </a:xfrm>
            <a:custGeom>
              <a:avLst/>
              <a:gdLst/>
              <a:ahLst/>
              <a:cxnLst/>
              <a:rect l="l" t="t" r="r" b="b"/>
              <a:pathLst>
                <a:path w="1216" h="1217" extrusionOk="0">
                  <a:moveTo>
                    <a:pt x="608" y="0"/>
                  </a:moveTo>
                  <a:cubicBezTo>
                    <a:pt x="274" y="0"/>
                    <a:pt x="0" y="244"/>
                    <a:pt x="0" y="608"/>
                  </a:cubicBezTo>
                  <a:cubicBezTo>
                    <a:pt x="0" y="943"/>
                    <a:pt x="274" y="1216"/>
                    <a:pt x="608" y="1216"/>
                  </a:cubicBezTo>
                  <a:cubicBezTo>
                    <a:pt x="942" y="1216"/>
                    <a:pt x="1216" y="943"/>
                    <a:pt x="1216" y="608"/>
                  </a:cubicBezTo>
                  <a:cubicBezTo>
                    <a:pt x="1216" y="244"/>
                    <a:pt x="942" y="0"/>
                    <a:pt x="608" y="0"/>
                  </a:cubicBezTo>
                  <a:close/>
                </a:path>
              </a:pathLst>
            </a:custGeom>
            <a:solidFill>
              <a:srgbClr val="5C69A5">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780;p30">
              <a:extLst>
                <a:ext uri="{FF2B5EF4-FFF2-40B4-BE49-F238E27FC236}">
                  <a16:creationId xmlns:a16="http://schemas.microsoft.com/office/drawing/2014/main" id="{21373214-F577-B37D-B08E-CE448D589FFA}"/>
                </a:ext>
              </a:extLst>
            </p:cNvPr>
            <p:cNvSpPr/>
            <p:nvPr/>
          </p:nvSpPr>
          <p:spPr>
            <a:xfrm flipH="1">
              <a:off x="3848600" y="-369800"/>
              <a:ext cx="1090475" cy="971175"/>
            </a:xfrm>
            <a:custGeom>
              <a:avLst/>
              <a:gdLst/>
              <a:ahLst/>
              <a:cxnLst/>
              <a:rect l="l" t="t" r="r" b="b"/>
              <a:pathLst>
                <a:path w="43619" h="38847" extrusionOk="0">
                  <a:moveTo>
                    <a:pt x="7417" y="1"/>
                  </a:moveTo>
                  <a:lnTo>
                    <a:pt x="7417" y="31"/>
                  </a:lnTo>
                  <a:cubicBezTo>
                    <a:pt x="7417" y="426"/>
                    <a:pt x="2250" y="26931"/>
                    <a:pt x="365" y="35746"/>
                  </a:cubicBezTo>
                  <a:cubicBezTo>
                    <a:pt x="1" y="37357"/>
                    <a:pt x="1216" y="38846"/>
                    <a:pt x="2827" y="38846"/>
                  </a:cubicBezTo>
                  <a:lnTo>
                    <a:pt x="41004" y="38846"/>
                  </a:lnTo>
                  <a:cubicBezTo>
                    <a:pt x="42494" y="38846"/>
                    <a:pt x="43618" y="37479"/>
                    <a:pt x="43314" y="35989"/>
                  </a:cubicBezTo>
                  <a:lnTo>
                    <a:pt x="36263" y="1"/>
                  </a:lnTo>
                  <a:close/>
                </a:path>
              </a:pathLst>
            </a:custGeom>
            <a:solidFill>
              <a:srgbClr val="5C69A5">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781;p30">
              <a:extLst>
                <a:ext uri="{FF2B5EF4-FFF2-40B4-BE49-F238E27FC236}">
                  <a16:creationId xmlns:a16="http://schemas.microsoft.com/office/drawing/2014/main" id="{1C7B5EBD-916E-3232-EC0F-56FDC264C0F6}"/>
                </a:ext>
              </a:extLst>
            </p:cNvPr>
            <p:cNvSpPr/>
            <p:nvPr/>
          </p:nvSpPr>
          <p:spPr>
            <a:xfrm flipH="1">
              <a:off x="3848600" y="-78500"/>
              <a:ext cx="1090475" cy="679875"/>
            </a:xfrm>
            <a:custGeom>
              <a:avLst/>
              <a:gdLst/>
              <a:ahLst/>
              <a:cxnLst/>
              <a:rect l="l" t="t" r="r" b="b"/>
              <a:pathLst>
                <a:path w="43619" h="27195" extrusionOk="0">
                  <a:moveTo>
                    <a:pt x="30540" y="0"/>
                  </a:moveTo>
                  <a:cubicBezTo>
                    <a:pt x="28194" y="0"/>
                    <a:pt x="25503" y="21"/>
                    <a:pt x="22706" y="81"/>
                  </a:cubicBezTo>
                  <a:cubicBezTo>
                    <a:pt x="19900" y="152"/>
                    <a:pt x="17022" y="176"/>
                    <a:pt x="14433" y="176"/>
                  </a:cubicBezTo>
                  <a:cubicBezTo>
                    <a:pt x="9254" y="176"/>
                    <a:pt x="5229" y="81"/>
                    <a:pt x="5229" y="81"/>
                  </a:cubicBezTo>
                  <a:cubicBezTo>
                    <a:pt x="4469" y="3972"/>
                    <a:pt x="852" y="21814"/>
                    <a:pt x="365" y="24094"/>
                  </a:cubicBezTo>
                  <a:cubicBezTo>
                    <a:pt x="1" y="25705"/>
                    <a:pt x="1186" y="27194"/>
                    <a:pt x="2827" y="27194"/>
                  </a:cubicBezTo>
                  <a:lnTo>
                    <a:pt x="41004" y="27194"/>
                  </a:lnTo>
                  <a:cubicBezTo>
                    <a:pt x="42494" y="27194"/>
                    <a:pt x="43618" y="25827"/>
                    <a:pt x="43314" y="24337"/>
                  </a:cubicBezTo>
                  <a:lnTo>
                    <a:pt x="41491" y="15066"/>
                  </a:lnTo>
                  <a:lnTo>
                    <a:pt x="38542" y="81"/>
                  </a:lnTo>
                  <a:cubicBezTo>
                    <a:pt x="38542" y="81"/>
                    <a:pt x="35233" y="0"/>
                    <a:pt x="305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782;p30">
              <a:extLst>
                <a:ext uri="{FF2B5EF4-FFF2-40B4-BE49-F238E27FC236}">
                  <a16:creationId xmlns:a16="http://schemas.microsoft.com/office/drawing/2014/main" id="{B9ABF35F-FC77-5CB0-4C40-5C287B19015D}"/>
                </a:ext>
              </a:extLst>
            </p:cNvPr>
            <p:cNvSpPr/>
            <p:nvPr/>
          </p:nvSpPr>
          <p:spPr>
            <a:xfrm flipH="1">
              <a:off x="4042375" y="600700"/>
              <a:ext cx="725725" cy="2200"/>
            </a:xfrm>
            <a:custGeom>
              <a:avLst/>
              <a:gdLst/>
              <a:ahLst/>
              <a:cxnLst/>
              <a:rect l="l" t="t" r="r" b="b"/>
              <a:pathLst>
                <a:path w="29029" h="88" extrusionOk="0">
                  <a:moveTo>
                    <a:pt x="21401" y="0"/>
                  </a:moveTo>
                  <a:cubicBezTo>
                    <a:pt x="19357" y="0"/>
                    <a:pt x="17018" y="7"/>
                    <a:pt x="14530" y="26"/>
                  </a:cubicBezTo>
                  <a:cubicBezTo>
                    <a:pt x="6505" y="26"/>
                    <a:pt x="1" y="57"/>
                    <a:pt x="1" y="57"/>
                  </a:cubicBezTo>
                  <a:cubicBezTo>
                    <a:pt x="1" y="57"/>
                    <a:pt x="6505" y="87"/>
                    <a:pt x="14530" y="87"/>
                  </a:cubicBezTo>
                  <a:cubicBezTo>
                    <a:pt x="22554" y="87"/>
                    <a:pt x="29028" y="87"/>
                    <a:pt x="29028" y="57"/>
                  </a:cubicBezTo>
                  <a:cubicBezTo>
                    <a:pt x="29028" y="36"/>
                    <a:pt x="25947" y="0"/>
                    <a:pt x="21401"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783;p30">
              <a:extLst>
                <a:ext uri="{FF2B5EF4-FFF2-40B4-BE49-F238E27FC236}">
                  <a16:creationId xmlns:a16="http://schemas.microsoft.com/office/drawing/2014/main" id="{B914E595-3593-4126-0799-1EE22F81267D}"/>
                </a:ext>
              </a:extLst>
            </p:cNvPr>
            <p:cNvSpPr/>
            <p:nvPr/>
          </p:nvSpPr>
          <p:spPr>
            <a:xfrm flipH="1">
              <a:off x="4285550" y="396925"/>
              <a:ext cx="53200" cy="53225"/>
            </a:xfrm>
            <a:custGeom>
              <a:avLst/>
              <a:gdLst/>
              <a:ahLst/>
              <a:cxnLst/>
              <a:rect l="l" t="t" r="r" b="b"/>
              <a:pathLst>
                <a:path w="2128" h="2129" extrusionOk="0">
                  <a:moveTo>
                    <a:pt x="1064" y="1"/>
                  </a:moveTo>
                  <a:cubicBezTo>
                    <a:pt x="456" y="1"/>
                    <a:pt x="0" y="487"/>
                    <a:pt x="0" y="1065"/>
                  </a:cubicBezTo>
                  <a:cubicBezTo>
                    <a:pt x="0" y="1673"/>
                    <a:pt x="456" y="2129"/>
                    <a:pt x="1064" y="2129"/>
                  </a:cubicBezTo>
                  <a:cubicBezTo>
                    <a:pt x="1672" y="2129"/>
                    <a:pt x="2128" y="1642"/>
                    <a:pt x="2128" y="1065"/>
                  </a:cubicBezTo>
                  <a:cubicBezTo>
                    <a:pt x="2128" y="487"/>
                    <a:pt x="1672" y="1"/>
                    <a:pt x="1064" y="1"/>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784;p30">
              <a:extLst>
                <a:ext uri="{FF2B5EF4-FFF2-40B4-BE49-F238E27FC236}">
                  <a16:creationId xmlns:a16="http://schemas.microsoft.com/office/drawing/2014/main" id="{46008944-28D7-519B-4ABE-731981EB8278}"/>
                </a:ext>
              </a:extLst>
            </p:cNvPr>
            <p:cNvSpPr/>
            <p:nvPr/>
          </p:nvSpPr>
          <p:spPr>
            <a:xfrm flipH="1">
              <a:off x="4708800" y="431900"/>
              <a:ext cx="51700" cy="51675"/>
            </a:xfrm>
            <a:custGeom>
              <a:avLst/>
              <a:gdLst/>
              <a:ahLst/>
              <a:cxnLst/>
              <a:rect l="l" t="t" r="r" b="b"/>
              <a:pathLst>
                <a:path w="2068" h="2067" extrusionOk="0">
                  <a:moveTo>
                    <a:pt x="1034" y="0"/>
                  </a:moveTo>
                  <a:cubicBezTo>
                    <a:pt x="456" y="0"/>
                    <a:pt x="1" y="456"/>
                    <a:pt x="1" y="1034"/>
                  </a:cubicBezTo>
                  <a:cubicBezTo>
                    <a:pt x="1" y="1611"/>
                    <a:pt x="456" y="2067"/>
                    <a:pt x="1034" y="2067"/>
                  </a:cubicBezTo>
                  <a:cubicBezTo>
                    <a:pt x="1612" y="2067"/>
                    <a:pt x="2067" y="1611"/>
                    <a:pt x="2067" y="1034"/>
                  </a:cubicBezTo>
                  <a:cubicBezTo>
                    <a:pt x="2067" y="456"/>
                    <a:pt x="1612" y="0"/>
                    <a:pt x="1034" y="0"/>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785;p30">
              <a:extLst>
                <a:ext uri="{FF2B5EF4-FFF2-40B4-BE49-F238E27FC236}">
                  <a16:creationId xmlns:a16="http://schemas.microsoft.com/office/drawing/2014/main" id="{3FF2ABFF-0AC6-3B91-C96B-BBB6F1B70C83}"/>
                </a:ext>
              </a:extLst>
            </p:cNvPr>
            <p:cNvSpPr/>
            <p:nvPr/>
          </p:nvSpPr>
          <p:spPr>
            <a:xfrm flipH="1">
              <a:off x="4125975" y="457725"/>
              <a:ext cx="92725" cy="92725"/>
            </a:xfrm>
            <a:custGeom>
              <a:avLst/>
              <a:gdLst/>
              <a:ahLst/>
              <a:cxnLst/>
              <a:rect l="l" t="t" r="r" b="b"/>
              <a:pathLst>
                <a:path w="3709" h="3709" extrusionOk="0">
                  <a:moveTo>
                    <a:pt x="1855" y="1"/>
                  </a:moveTo>
                  <a:cubicBezTo>
                    <a:pt x="821" y="1"/>
                    <a:pt x="1" y="821"/>
                    <a:pt x="1" y="1855"/>
                  </a:cubicBezTo>
                  <a:cubicBezTo>
                    <a:pt x="1" y="2888"/>
                    <a:pt x="821" y="3709"/>
                    <a:pt x="1855" y="3709"/>
                  </a:cubicBezTo>
                  <a:cubicBezTo>
                    <a:pt x="2888" y="3709"/>
                    <a:pt x="3709" y="2888"/>
                    <a:pt x="3709" y="1855"/>
                  </a:cubicBezTo>
                  <a:cubicBezTo>
                    <a:pt x="3709" y="821"/>
                    <a:pt x="2888" y="1"/>
                    <a:pt x="1855" y="1"/>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786;p30">
              <a:extLst>
                <a:ext uri="{FF2B5EF4-FFF2-40B4-BE49-F238E27FC236}">
                  <a16:creationId xmlns:a16="http://schemas.microsoft.com/office/drawing/2014/main" id="{C26BC9D0-C60A-9206-01CF-1351CDE3B91B}"/>
                </a:ext>
              </a:extLst>
            </p:cNvPr>
            <p:cNvSpPr/>
            <p:nvPr/>
          </p:nvSpPr>
          <p:spPr>
            <a:xfrm flipH="1">
              <a:off x="4371400" y="392375"/>
              <a:ext cx="32700" cy="31950"/>
            </a:xfrm>
            <a:custGeom>
              <a:avLst/>
              <a:gdLst/>
              <a:ahLst/>
              <a:cxnLst/>
              <a:rect l="l" t="t" r="r" b="b"/>
              <a:pathLst>
                <a:path w="1308" h="1278" extrusionOk="0">
                  <a:moveTo>
                    <a:pt x="638" y="1"/>
                  </a:moveTo>
                  <a:cubicBezTo>
                    <a:pt x="274" y="1"/>
                    <a:pt x="0" y="304"/>
                    <a:pt x="0" y="639"/>
                  </a:cubicBezTo>
                  <a:cubicBezTo>
                    <a:pt x="0" y="1004"/>
                    <a:pt x="304" y="1277"/>
                    <a:pt x="638" y="1277"/>
                  </a:cubicBezTo>
                  <a:cubicBezTo>
                    <a:pt x="1034" y="1277"/>
                    <a:pt x="1307" y="973"/>
                    <a:pt x="1307" y="639"/>
                  </a:cubicBezTo>
                  <a:cubicBezTo>
                    <a:pt x="1307" y="304"/>
                    <a:pt x="1034" y="1"/>
                    <a:pt x="638" y="1"/>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787;p30">
              <a:extLst>
                <a:ext uri="{FF2B5EF4-FFF2-40B4-BE49-F238E27FC236}">
                  <a16:creationId xmlns:a16="http://schemas.microsoft.com/office/drawing/2014/main" id="{CA6C415A-0CF8-F488-BC69-BFEDF9AA02E3}"/>
                </a:ext>
              </a:extLst>
            </p:cNvPr>
            <p:cNvSpPr/>
            <p:nvPr/>
          </p:nvSpPr>
          <p:spPr>
            <a:xfrm flipH="1">
              <a:off x="3921550" y="330075"/>
              <a:ext cx="31950" cy="32700"/>
            </a:xfrm>
            <a:custGeom>
              <a:avLst/>
              <a:gdLst/>
              <a:ahLst/>
              <a:cxnLst/>
              <a:rect l="l" t="t" r="r" b="b"/>
              <a:pathLst>
                <a:path w="1278" h="1308" extrusionOk="0">
                  <a:moveTo>
                    <a:pt x="639" y="0"/>
                  </a:moveTo>
                  <a:cubicBezTo>
                    <a:pt x="244" y="0"/>
                    <a:pt x="1" y="304"/>
                    <a:pt x="1" y="669"/>
                  </a:cubicBezTo>
                  <a:cubicBezTo>
                    <a:pt x="1" y="1034"/>
                    <a:pt x="305" y="1307"/>
                    <a:pt x="639" y="1307"/>
                  </a:cubicBezTo>
                  <a:cubicBezTo>
                    <a:pt x="1004" y="1307"/>
                    <a:pt x="1277" y="1003"/>
                    <a:pt x="1277" y="669"/>
                  </a:cubicBezTo>
                  <a:cubicBezTo>
                    <a:pt x="1277" y="304"/>
                    <a:pt x="973" y="0"/>
                    <a:pt x="639" y="0"/>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788;p30">
              <a:extLst>
                <a:ext uri="{FF2B5EF4-FFF2-40B4-BE49-F238E27FC236}">
                  <a16:creationId xmlns:a16="http://schemas.microsoft.com/office/drawing/2014/main" id="{7E48DE0B-E60F-7FD4-1C48-E62B443A2F62}"/>
                </a:ext>
              </a:extLst>
            </p:cNvPr>
            <p:cNvSpPr/>
            <p:nvPr/>
          </p:nvSpPr>
          <p:spPr>
            <a:xfrm flipH="1">
              <a:off x="3922325" y="-445025"/>
              <a:ext cx="952150" cy="72225"/>
            </a:xfrm>
            <a:custGeom>
              <a:avLst/>
              <a:gdLst/>
              <a:ahLst/>
              <a:cxnLst/>
              <a:rect l="l" t="t" r="r" b="b"/>
              <a:pathLst>
                <a:path w="38086" h="2889" extrusionOk="0">
                  <a:moveTo>
                    <a:pt x="1520" y="1"/>
                  </a:moveTo>
                  <a:cubicBezTo>
                    <a:pt x="699" y="1"/>
                    <a:pt x="0" y="639"/>
                    <a:pt x="0" y="1460"/>
                  </a:cubicBezTo>
                  <a:cubicBezTo>
                    <a:pt x="0" y="2250"/>
                    <a:pt x="699" y="2888"/>
                    <a:pt x="1520" y="2888"/>
                  </a:cubicBezTo>
                  <a:lnTo>
                    <a:pt x="36536" y="2888"/>
                  </a:lnTo>
                  <a:cubicBezTo>
                    <a:pt x="37387" y="2888"/>
                    <a:pt x="38086" y="2250"/>
                    <a:pt x="38056" y="1460"/>
                  </a:cubicBezTo>
                  <a:cubicBezTo>
                    <a:pt x="38056" y="639"/>
                    <a:pt x="37357" y="1"/>
                    <a:pt x="3653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789;p30">
              <a:extLst>
                <a:ext uri="{FF2B5EF4-FFF2-40B4-BE49-F238E27FC236}">
                  <a16:creationId xmlns:a16="http://schemas.microsoft.com/office/drawing/2014/main" id="{1FB59378-0AFC-99A2-7466-B5B0BBB051E8}"/>
                </a:ext>
              </a:extLst>
            </p:cNvPr>
            <p:cNvSpPr/>
            <p:nvPr/>
          </p:nvSpPr>
          <p:spPr>
            <a:xfrm flipH="1">
              <a:off x="3921550" y="-447425"/>
              <a:ext cx="956725" cy="76900"/>
            </a:xfrm>
            <a:custGeom>
              <a:avLst/>
              <a:gdLst/>
              <a:ahLst/>
              <a:cxnLst/>
              <a:rect l="l" t="t" r="r" b="b"/>
              <a:pathLst>
                <a:path w="38269" h="3076" extrusionOk="0">
                  <a:moveTo>
                    <a:pt x="38086" y="2072"/>
                  </a:moveTo>
                  <a:cubicBezTo>
                    <a:pt x="37974" y="2341"/>
                    <a:pt x="37797" y="2527"/>
                    <a:pt x="37626" y="2655"/>
                  </a:cubicBezTo>
                  <a:lnTo>
                    <a:pt x="37626" y="2655"/>
                  </a:lnTo>
                  <a:cubicBezTo>
                    <a:pt x="37811" y="2524"/>
                    <a:pt x="37979" y="2351"/>
                    <a:pt x="38086" y="2072"/>
                  </a:cubicBezTo>
                  <a:close/>
                  <a:moveTo>
                    <a:pt x="37626" y="2655"/>
                  </a:moveTo>
                  <a:cubicBezTo>
                    <a:pt x="37548" y="2709"/>
                    <a:pt x="37468" y="2757"/>
                    <a:pt x="37387" y="2802"/>
                  </a:cubicBezTo>
                  <a:cubicBezTo>
                    <a:pt x="37201" y="2908"/>
                    <a:pt x="36992" y="2945"/>
                    <a:pt x="36861" y="2973"/>
                  </a:cubicBezTo>
                  <a:lnTo>
                    <a:pt x="36861" y="2973"/>
                  </a:lnTo>
                  <a:cubicBezTo>
                    <a:pt x="36994" y="2962"/>
                    <a:pt x="37198" y="2921"/>
                    <a:pt x="37448" y="2771"/>
                  </a:cubicBezTo>
                  <a:cubicBezTo>
                    <a:pt x="37504" y="2739"/>
                    <a:pt x="37565" y="2701"/>
                    <a:pt x="37626" y="2655"/>
                  </a:cubicBezTo>
                  <a:close/>
                  <a:moveTo>
                    <a:pt x="36861" y="2973"/>
                  </a:moveTo>
                  <a:cubicBezTo>
                    <a:pt x="36750" y="2982"/>
                    <a:pt x="36688" y="2970"/>
                    <a:pt x="36688" y="2984"/>
                  </a:cubicBezTo>
                  <a:lnTo>
                    <a:pt x="36809" y="2984"/>
                  </a:lnTo>
                  <a:cubicBezTo>
                    <a:pt x="36825" y="2980"/>
                    <a:pt x="36842" y="2977"/>
                    <a:pt x="36861" y="2973"/>
                  </a:cubicBezTo>
                  <a:close/>
                  <a:moveTo>
                    <a:pt x="1561" y="1"/>
                  </a:moveTo>
                  <a:cubicBezTo>
                    <a:pt x="873" y="1"/>
                    <a:pt x="236" y="529"/>
                    <a:pt x="91" y="1221"/>
                  </a:cubicBezTo>
                  <a:cubicBezTo>
                    <a:pt x="0" y="1586"/>
                    <a:pt x="31" y="1981"/>
                    <a:pt x="243" y="2285"/>
                  </a:cubicBezTo>
                  <a:cubicBezTo>
                    <a:pt x="426" y="2589"/>
                    <a:pt x="699" y="2802"/>
                    <a:pt x="1034" y="2954"/>
                  </a:cubicBezTo>
                  <a:cubicBezTo>
                    <a:pt x="1216" y="3045"/>
                    <a:pt x="1368" y="3075"/>
                    <a:pt x="1550" y="3075"/>
                  </a:cubicBezTo>
                  <a:lnTo>
                    <a:pt x="12432" y="3075"/>
                  </a:lnTo>
                  <a:cubicBezTo>
                    <a:pt x="17174" y="3045"/>
                    <a:pt x="21429" y="3045"/>
                    <a:pt x="25046" y="3045"/>
                  </a:cubicBezTo>
                  <a:cubicBezTo>
                    <a:pt x="28663" y="2984"/>
                    <a:pt x="31551" y="2984"/>
                    <a:pt x="33557" y="2984"/>
                  </a:cubicBezTo>
                  <a:lnTo>
                    <a:pt x="36688" y="2984"/>
                  </a:lnTo>
                  <a:cubicBezTo>
                    <a:pt x="36688" y="2984"/>
                    <a:pt x="36597" y="2984"/>
                    <a:pt x="36475" y="2954"/>
                  </a:cubicBezTo>
                  <a:lnTo>
                    <a:pt x="33557" y="2954"/>
                  </a:lnTo>
                  <a:cubicBezTo>
                    <a:pt x="31551" y="2954"/>
                    <a:pt x="28633" y="2923"/>
                    <a:pt x="25046" y="2923"/>
                  </a:cubicBezTo>
                  <a:cubicBezTo>
                    <a:pt x="21429" y="2893"/>
                    <a:pt x="17174" y="2893"/>
                    <a:pt x="12432" y="2893"/>
                  </a:cubicBezTo>
                  <a:lnTo>
                    <a:pt x="1581" y="2893"/>
                  </a:lnTo>
                  <a:cubicBezTo>
                    <a:pt x="1429" y="2893"/>
                    <a:pt x="1246" y="2832"/>
                    <a:pt x="1125" y="2771"/>
                  </a:cubicBezTo>
                  <a:cubicBezTo>
                    <a:pt x="851" y="2650"/>
                    <a:pt x="578" y="2407"/>
                    <a:pt x="426" y="2163"/>
                  </a:cubicBezTo>
                  <a:cubicBezTo>
                    <a:pt x="243" y="1890"/>
                    <a:pt x="213" y="1556"/>
                    <a:pt x="274" y="1252"/>
                  </a:cubicBezTo>
                  <a:cubicBezTo>
                    <a:pt x="395" y="644"/>
                    <a:pt x="1034" y="188"/>
                    <a:pt x="1672" y="188"/>
                  </a:cubicBezTo>
                  <a:cubicBezTo>
                    <a:pt x="12614" y="127"/>
                    <a:pt x="22554" y="127"/>
                    <a:pt x="29727" y="127"/>
                  </a:cubicBezTo>
                  <a:lnTo>
                    <a:pt x="36566" y="127"/>
                  </a:lnTo>
                  <a:cubicBezTo>
                    <a:pt x="36594" y="126"/>
                    <a:pt x="36622" y="125"/>
                    <a:pt x="36650" y="125"/>
                  </a:cubicBezTo>
                  <a:cubicBezTo>
                    <a:pt x="37221" y="125"/>
                    <a:pt x="37704" y="420"/>
                    <a:pt x="37964" y="826"/>
                  </a:cubicBezTo>
                  <a:cubicBezTo>
                    <a:pt x="38238" y="1252"/>
                    <a:pt x="38238" y="1738"/>
                    <a:pt x="38086" y="2072"/>
                  </a:cubicBezTo>
                  <a:cubicBezTo>
                    <a:pt x="38268" y="1738"/>
                    <a:pt x="38268" y="1252"/>
                    <a:pt x="37995" y="796"/>
                  </a:cubicBezTo>
                  <a:cubicBezTo>
                    <a:pt x="37733" y="359"/>
                    <a:pt x="37248" y="34"/>
                    <a:pt x="36647" y="34"/>
                  </a:cubicBezTo>
                  <a:cubicBezTo>
                    <a:pt x="36620" y="34"/>
                    <a:pt x="36593" y="35"/>
                    <a:pt x="36566" y="36"/>
                  </a:cubicBezTo>
                  <a:lnTo>
                    <a:pt x="29727" y="36"/>
                  </a:lnTo>
                  <a:cubicBezTo>
                    <a:pt x="22523" y="36"/>
                    <a:pt x="12614" y="5"/>
                    <a:pt x="1672" y="5"/>
                  </a:cubicBezTo>
                  <a:cubicBezTo>
                    <a:pt x="1635" y="2"/>
                    <a:pt x="1598" y="1"/>
                    <a:pt x="1561" y="1"/>
                  </a:cubicBezTo>
                  <a:close/>
                </a:path>
              </a:pathLst>
            </a:custGeom>
            <a:solidFill>
              <a:srgbClr val="26323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790;p30">
              <a:extLst>
                <a:ext uri="{FF2B5EF4-FFF2-40B4-BE49-F238E27FC236}">
                  <a16:creationId xmlns:a16="http://schemas.microsoft.com/office/drawing/2014/main" id="{C625BA7F-F3F7-0532-A96F-13C03E96BC86}"/>
                </a:ext>
              </a:extLst>
            </p:cNvPr>
            <p:cNvSpPr/>
            <p:nvPr/>
          </p:nvSpPr>
          <p:spPr>
            <a:xfrm flipH="1">
              <a:off x="6372975" y="-3021050"/>
              <a:ext cx="98050" cy="3696125"/>
            </a:xfrm>
            <a:custGeom>
              <a:avLst/>
              <a:gdLst/>
              <a:ahLst/>
              <a:cxnLst/>
              <a:rect l="l" t="t" r="r" b="b"/>
              <a:pathLst>
                <a:path w="3922" h="147845" extrusionOk="0">
                  <a:moveTo>
                    <a:pt x="1" y="1"/>
                  </a:moveTo>
                  <a:lnTo>
                    <a:pt x="1" y="147845"/>
                  </a:lnTo>
                  <a:lnTo>
                    <a:pt x="3922" y="147845"/>
                  </a:lnTo>
                  <a:lnTo>
                    <a:pt x="392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791;p30">
              <a:extLst>
                <a:ext uri="{FF2B5EF4-FFF2-40B4-BE49-F238E27FC236}">
                  <a16:creationId xmlns:a16="http://schemas.microsoft.com/office/drawing/2014/main" id="{0B1E7BC3-6454-B209-E215-28840016A6AA}"/>
                </a:ext>
              </a:extLst>
            </p:cNvPr>
            <p:cNvSpPr/>
            <p:nvPr/>
          </p:nvSpPr>
          <p:spPr>
            <a:xfrm flipH="1">
              <a:off x="6354725" y="-2443525"/>
              <a:ext cx="138325" cy="137550"/>
            </a:xfrm>
            <a:custGeom>
              <a:avLst/>
              <a:gdLst/>
              <a:ahLst/>
              <a:cxnLst/>
              <a:rect l="l" t="t" r="r" b="b"/>
              <a:pathLst>
                <a:path w="5533" h="5502" extrusionOk="0">
                  <a:moveTo>
                    <a:pt x="0" y="0"/>
                  </a:moveTo>
                  <a:lnTo>
                    <a:pt x="0" y="5502"/>
                  </a:lnTo>
                  <a:lnTo>
                    <a:pt x="5532" y="5502"/>
                  </a:lnTo>
                  <a:lnTo>
                    <a:pt x="553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792;p30">
              <a:extLst>
                <a:ext uri="{FF2B5EF4-FFF2-40B4-BE49-F238E27FC236}">
                  <a16:creationId xmlns:a16="http://schemas.microsoft.com/office/drawing/2014/main" id="{262FDA1C-0C80-F9FD-C784-DED2E89FF74D}"/>
                </a:ext>
              </a:extLst>
            </p:cNvPr>
            <p:cNvSpPr/>
            <p:nvPr/>
          </p:nvSpPr>
          <p:spPr>
            <a:xfrm flipH="1">
              <a:off x="5735425" y="-1442750"/>
              <a:ext cx="631475" cy="93475"/>
            </a:xfrm>
            <a:custGeom>
              <a:avLst/>
              <a:gdLst/>
              <a:ahLst/>
              <a:cxnLst/>
              <a:rect l="l" t="t" r="r" b="b"/>
              <a:pathLst>
                <a:path w="25259" h="3739" extrusionOk="0">
                  <a:moveTo>
                    <a:pt x="0" y="0"/>
                  </a:moveTo>
                  <a:lnTo>
                    <a:pt x="0" y="3739"/>
                  </a:lnTo>
                  <a:lnTo>
                    <a:pt x="25259" y="3739"/>
                  </a:lnTo>
                  <a:lnTo>
                    <a:pt x="2525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793;p30">
              <a:extLst>
                <a:ext uri="{FF2B5EF4-FFF2-40B4-BE49-F238E27FC236}">
                  <a16:creationId xmlns:a16="http://schemas.microsoft.com/office/drawing/2014/main" id="{B6AE17A8-845D-AD33-08DE-93794D39D701}"/>
                </a:ext>
              </a:extLst>
            </p:cNvPr>
            <p:cNvSpPr/>
            <p:nvPr/>
          </p:nvSpPr>
          <p:spPr>
            <a:xfrm flipH="1">
              <a:off x="6344850" y="-1457950"/>
              <a:ext cx="138325" cy="137550"/>
            </a:xfrm>
            <a:custGeom>
              <a:avLst/>
              <a:gdLst/>
              <a:ahLst/>
              <a:cxnLst/>
              <a:rect l="l" t="t" r="r" b="b"/>
              <a:pathLst>
                <a:path w="5533" h="5502" extrusionOk="0">
                  <a:moveTo>
                    <a:pt x="0" y="0"/>
                  </a:moveTo>
                  <a:lnTo>
                    <a:pt x="0" y="5502"/>
                  </a:lnTo>
                  <a:lnTo>
                    <a:pt x="5533" y="5502"/>
                  </a:lnTo>
                  <a:lnTo>
                    <a:pt x="55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794;p30">
              <a:extLst>
                <a:ext uri="{FF2B5EF4-FFF2-40B4-BE49-F238E27FC236}">
                  <a16:creationId xmlns:a16="http://schemas.microsoft.com/office/drawing/2014/main" id="{2AE46ED7-F61A-732A-8670-C23ECE3A6461}"/>
                </a:ext>
              </a:extLst>
            </p:cNvPr>
            <p:cNvSpPr/>
            <p:nvPr/>
          </p:nvSpPr>
          <p:spPr>
            <a:xfrm flipH="1">
              <a:off x="5041625" y="-1492150"/>
              <a:ext cx="1080600" cy="1352625"/>
            </a:xfrm>
            <a:custGeom>
              <a:avLst/>
              <a:gdLst/>
              <a:ahLst/>
              <a:cxnLst/>
              <a:rect l="l" t="t" r="r" b="b"/>
              <a:pathLst>
                <a:path w="43224" h="54105" extrusionOk="0">
                  <a:moveTo>
                    <a:pt x="17296" y="0"/>
                  </a:moveTo>
                  <a:cubicBezTo>
                    <a:pt x="17296" y="335"/>
                    <a:pt x="19119" y="17721"/>
                    <a:pt x="15472" y="23375"/>
                  </a:cubicBezTo>
                  <a:cubicBezTo>
                    <a:pt x="11794" y="29059"/>
                    <a:pt x="0" y="31430"/>
                    <a:pt x="1064" y="39910"/>
                  </a:cubicBezTo>
                  <a:cubicBezTo>
                    <a:pt x="2035" y="47824"/>
                    <a:pt x="10053" y="54105"/>
                    <a:pt x="21529" y="54105"/>
                  </a:cubicBezTo>
                  <a:cubicBezTo>
                    <a:pt x="21556" y="54105"/>
                    <a:pt x="21584" y="54105"/>
                    <a:pt x="21612" y="54105"/>
                  </a:cubicBezTo>
                  <a:cubicBezTo>
                    <a:pt x="21639" y="54105"/>
                    <a:pt x="21667" y="54105"/>
                    <a:pt x="21694" y="54105"/>
                  </a:cubicBezTo>
                  <a:cubicBezTo>
                    <a:pt x="33170" y="54105"/>
                    <a:pt x="41189" y="47794"/>
                    <a:pt x="42159" y="39910"/>
                  </a:cubicBezTo>
                  <a:cubicBezTo>
                    <a:pt x="43223" y="31399"/>
                    <a:pt x="31430" y="29059"/>
                    <a:pt x="27721" y="23375"/>
                  </a:cubicBezTo>
                  <a:cubicBezTo>
                    <a:pt x="24074" y="17721"/>
                    <a:pt x="25989" y="335"/>
                    <a:pt x="2598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795;p30">
              <a:extLst>
                <a:ext uri="{FF2B5EF4-FFF2-40B4-BE49-F238E27FC236}">
                  <a16:creationId xmlns:a16="http://schemas.microsoft.com/office/drawing/2014/main" id="{7236D08B-090D-3A15-2654-F7C6A21D146F}"/>
                </a:ext>
              </a:extLst>
            </p:cNvPr>
            <p:cNvSpPr/>
            <p:nvPr/>
          </p:nvSpPr>
          <p:spPr>
            <a:xfrm flipH="1">
              <a:off x="5065200" y="-1493675"/>
              <a:ext cx="1035750" cy="1356100"/>
            </a:xfrm>
            <a:custGeom>
              <a:avLst/>
              <a:gdLst/>
              <a:ahLst/>
              <a:cxnLst/>
              <a:rect l="l" t="t" r="r" b="b"/>
              <a:pathLst>
                <a:path w="41430" h="54244" extrusionOk="0">
                  <a:moveTo>
                    <a:pt x="26870" y="23436"/>
                  </a:moveTo>
                  <a:lnTo>
                    <a:pt x="27113" y="23800"/>
                  </a:lnTo>
                  <a:cubicBezTo>
                    <a:pt x="27144" y="23831"/>
                    <a:pt x="27174" y="23892"/>
                    <a:pt x="27235" y="23983"/>
                  </a:cubicBezTo>
                  <a:cubicBezTo>
                    <a:pt x="27265" y="24044"/>
                    <a:pt x="27326" y="24135"/>
                    <a:pt x="27417" y="24196"/>
                  </a:cubicBezTo>
                  <a:cubicBezTo>
                    <a:pt x="27539" y="24348"/>
                    <a:pt x="27691" y="24560"/>
                    <a:pt x="27873" y="24743"/>
                  </a:cubicBezTo>
                  <a:cubicBezTo>
                    <a:pt x="28542" y="25503"/>
                    <a:pt x="29728" y="26536"/>
                    <a:pt x="31369" y="27630"/>
                  </a:cubicBezTo>
                  <a:cubicBezTo>
                    <a:pt x="32159" y="28208"/>
                    <a:pt x="33101" y="28816"/>
                    <a:pt x="34105" y="29454"/>
                  </a:cubicBezTo>
                  <a:cubicBezTo>
                    <a:pt x="35077" y="30153"/>
                    <a:pt x="36202" y="30852"/>
                    <a:pt x="37296" y="31764"/>
                  </a:cubicBezTo>
                  <a:cubicBezTo>
                    <a:pt x="37813" y="32220"/>
                    <a:pt x="38390" y="32737"/>
                    <a:pt x="38877" y="33253"/>
                  </a:cubicBezTo>
                  <a:cubicBezTo>
                    <a:pt x="39424" y="33770"/>
                    <a:pt x="39910" y="34408"/>
                    <a:pt x="40275" y="35108"/>
                  </a:cubicBezTo>
                  <a:cubicBezTo>
                    <a:pt x="40532" y="35530"/>
                    <a:pt x="40745" y="35975"/>
                    <a:pt x="40913" y="36441"/>
                  </a:cubicBezTo>
                  <a:lnTo>
                    <a:pt x="40913" y="36441"/>
                  </a:lnTo>
                  <a:cubicBezTo>
                    <a:pt x="40743" y="35939"/>
                    <a:pt x="40528" y="35474"/>
                    <a:pt x="40275" y="35047"/>
                  </a:cubicBezTo>
                  <a:cubicBezTo>
                    <a:pt x="39910" y="34348"/>
                    <a:pt x="39424" y="33740"/>
                    <a:pt x="38877" y="33223"/>
                  </a:cubicBezTo>
                  <a:cubicBezTo>
                    <a:pt x="38360" y="32676"/>
                    <a:pt x="37813" y="32190"/>
                    <a:pt x="37296" y="31734"/>
                  </a:cubicBezTo>
                  <a:cubicBezTo>
                    <a:pt x="36171" y="30822"/>
                    <a:pt x="35108" y="30092"/>
                    <a:pt x="34105" y="29424"/>
                  </a:cubicBezTo>
                  <a:cubicBezTo>
                    <a:pt x="33101" y="28725"/>
                    <a:pt x="32159" y="28117"/>
                    <a:pt x="31369" y="27569"/>
                  </a:cubicBezTo>
                  <a:cubicBezTo>
                    <a:pt x="29728" y="26414"/>
                    <a:pt x="28542" y="25411"/>
                    <a:pt x="27873" y="24621"/>
                  </a:cubicBezTo>
                  <a:cubicBezTo>
                    <a:pt x="27691" y="24439"/>
                    <a:pt x="27539" y="24256"/>
                    <a:pt x="27417" y="24104"/>
                  </a:cubicBezTo>
                  <a:cubicBezTo>
                    <a:pt x="27326" y="24013"/>
                    <a:pt x="27296" y="23952"/>
                    <a:pt x="27235" y="23861"/>
                  </a:cubicBezTo>
                  <a:cubicBezTo>
                    <a:pt x="27174" y="23800"/>
                    <a:pt x="27144" y="23770"/>
                    <a:pt x="27113" y="23679"/>
                  </a:cubicBezTo>
                  <a:cubicBezTo>
                    <a:pt x="26962" y="23557"/>
                    <a:pt x="26870" y="23436"/>
                    <a:pt x="26870" y="23436"/>
                  </a:cubicBezTo>
                  <a:close/>
                  <a:moveTo>
                    <a:pt x="16445" y="1"/>
                  </a:moveTo>
                  <a:lnTo>
                    <a:pt x="16445" y="31"/>
                  </a:lnTo>
                  <a:cubicBezTo>
                    <a:pt x="16445" y="40"/>
                    <a:pt x="16446" y="49"/>
                    <a:pt x="16447" y="58"/>
                  </a:cubicBezTo>
                  <a:lnTo>
                    <a:pt x="16447" y="58"/>
                  </a:lnTo>
                  <a:lnTo>
                    <a:pt x="16445" y="61"/>
                  </a:lnTo>
                  <a:lnTo>
                    <a:pt x="16447" y="61"/>
                  </a:lnTo>
                  <a:cubicBezTo>
                    <a:pt x="16689" y="3304"/>
                    <a:pt x="16931" y="6668"/>
                    <a:pt x="16901" y="10214"/>
                  </a:cubicBezTo>
                  <a:cubicBezTo>
                    <a:pt x="16840" y="12007"/>
                    <a:pt x="16809" y="13831"/>
                    <a:pt x="16627" y="15685"/>
                  </a:cubicBezTo>
                  <a:cubicBezTo>
                    <a:pt x="16445" y="17569"/>
                    <a:pt x="16171" y="19454"/>
                    <a:pt x="15563" y="21278"/>
                  </a:cubicBezTo>
                  <a:cubicBezTo>
                    <a:pt x="15259" y="22189"/>
                    <a:pt x="14834" y="23071"/>
                    <a:pt x="14256" y="23861"/>
                  </a:cubicBezTo>
                  <a:cubicBezTo>
                    <a:pt x="13709" y="24652"/>
                    <a:pt x="12979" y="25351"/>
                    <a:pt x="12220" y="25989"/>
                  </a:cubicBezTo>
                  <a:cubicBezTo>
                    <a:pt x="10669" y="27235"/>
                    <a:pt x="8937" y="28360"/>
                    <a:pt x="7235" y="29484"/>
                  </a:cubicBezTo>
                  <a:cubicBezTo>
                    <a:pt x="6353" y="30062"/>
                    <a:pt x="5533" y="30639"/>
                    <a:pt x="4681" y="31278"/>
                  </a:cubicBezTo>
                  <a:cubicBezTo>
                    <a:pt x="3891" y="31916"/>
                    <a:pt x="3101" y="32615"/>
                    <a:pt x="2371" y="33405"/>
                  </a:cubicBezTo>
                  <a:cubicBezTo>
                    <a:pt x="1642" y="34196"/>
                    <a:pt x="1034" y="35077"/>
                    <a:pt x="608" y="36050"/>
                  </a:cubicBezTo>
                  <a:cubicBezTo>
                    <a:pt x="213" y="37053"/>
                    <a:pt x="1" y="38147"/>
                    <a:pt x="61" y="39211"/>
                  </a:cubicBezTo>
                  <a:cubicBezTo>
                    <a:pt x="92" y="39910"/>
                    <a:pt x="183" y="40579"/>
                    <a:pt x="304" y="41217"/>
                  </a:cubicBezTo>
                  <a:cubicBezTo>
                    <a:pt x="396" y="41582"/>
                    <a:pt x="517" y="41886"/>
                    <a:pt x="578" y="42220"/>
                  </a:cubicBezTo>
                  <a:lnTo>
                    <a:pt x="730" y="42706"/>
                  </a:lnTo>
                  <a:lnTo>
                    <a:pt x="821" y="42950"/>
                  </a:lnTo>
                  <a:lnTo>
                    <a:pt x="882" y="43162"/>
                  </a:lnTo>
                  <a:lnTo>
                    <a:pt x="1064" y="43618"/>
                  </a:lnTo>
                  <a:lnTo>
                    <a:pt x="1308" y="44074"/>
                  </a:lnTo>
                  <a:lnTo>
                    <a:pt x="1520" y="44530"/>
                  </a:lnTo>
                  <a:lnTo>
                    <a:pt x="1763" y="44986"/>
                  </a:lnTo>
                  <a:lnTo>
                    <a:pt x="2037" y="45412"/>
                  </a:lnTo>
                  <a:lnTo>
                    <a:pt x="2128" y="45624"/>
                  </a:lnTo>
                  <a:lnTo>
                    <a:pt x="2280" y="45837"/>
                  </a:lnTo>
                  <a:lnTo>
                    <a:pt x="2554" y="46263"/>
                  </a:lnTo>
                  <a:lnTo>
                    <a:pt x="2858" y="46628"/>
                  </a:lnTo>
                  <a:cubicBezTo>
                    <a:pt x="3648" y="47691"/>
                    <a:pt x="4621" y="48603"/>
                    <a:pt x="5593" y="49424"/>
                  </a:cubicBezTo>
                  <a:cubicBezTo>
                    <a:pt x="6596" y="50275"/>
                    <a:pt x="7691" y="51004"/>
                    <a:pt x="8815" y="51582"/>
                  </a:cubicBezTo>
                  <a:cubicBezTo>
                    <a:pt x="11095" y="52737"/>
                    <a:pt x="13527" y="53497"/>
                    <a:pt x="15958" y="53892"/>
                  </a:cubicBezTo>
                  <a:cubicBezTo>
                    <a:pt x="17579" y="54135"/>
                    <a:pt x="19187" y="54243"/>
                    <a:pt x="20781" y="54243"/>
                  </a:cubicBezTo>
                  <a:cubicBezTo>
                    <a:pt x="21578" y="54243"/>
                    <a:pt x="22372" y="54216"/>
                    <a:pt x="23162" y="54166"/>
                  </a:cubicBezTo>
                  <a:cubicBezTo>
                    <a:pt x="25472" y="53953"/>
                    <a:pt x="27752" y="53467"/>
                    <a:pt x="29849" y="52737"/>
                  </a:cubicBezTo>
                  <a:cubicBezTo>
                    <a:pt x="31977" y="52038"/>
                    <a:pt x="33892" y="51004"/>
                    <a:pt x="35533" y="49697"/>
                  </a:cubicBezTo>
                  <a:cubicBezTo>
                    <a:pt x="37174" y="48421"/>
                    <a:pt x="38542" y="46901"/>
                    <a:pt x="39515" y="45229"/>
                  </a:cubicBezTo>
                  <a:cubicBezTo>
                    <a:pt x="40518" y="43558"/>
                    <a:pt x="41096" y="41734"/>
                    <a:pt x="41308" y="39971"/>
                  </a:cubicBezTo>
                  <a:cubicBezTo>
                    <a:pt x="41430" y="39120"/>
                    <a:pt x="41399" y="38238"/>
                    <a:pt x="41187" y="37387"/>
                  </a:cubicBezTo>
                  <a:cubicBezTo>
                    <a:pt x="41115" y="37062"/>
                    <a:pt x="41023" y="36747"/>
                    <a:pt x="40913" y="36441"/>
                  </a:cubicBezTo>
                  <a:lnTo>
                    <a:pt x="40913" y="36441"/>
                  </a:lnTo>
                  <a:cubicBezTo>
                    <a:pt x="41009" y="36725"/>
                    <a:pt x="41091" y="37020"/>
                    <a:pt x="41156" y="37326"/>
                  </a:cubicBezTo>
                  <a:cubicBezTo>
                    <a:pt x="41339" y="38147"/>
                    <a:pt x="41399" y="39029"/>
                    <a:pt x="41278" y="39910"/>
                  </a:cubicBezTo>
                  <a:cubicBezTo>
                    <a:pt x="41035" y="41643"/>
                    <a:pt x="40488" y="43436"/>
                    <a:pt x="39485" y="45108"/>
                  </a:cubicBezTo>
                  <a:cubicBezTo>
                    <a:pt x="38512" y="46749"/>
                    <a:pt x="37144" y="48299"/>
                    <a:pt x="35503" y="49545"/>
                  </a:cubicBezTo>
                  <a:cubicBezTo>
                    <a:pt x="33861" y="50852"/>
                    <a:pt x="31916" y="51886"/>
                    <a:pt x="29849" y="52585"/>
                  </a:cubicBezTo>
                  <a:cubicBezTo>
                    <a:pt x="27752" y="53315"/>
                    <a:pt x="25472" y="53801"/>
                    <a:pt x="23162" y="53953"/>
                  </a:cubicBezTo>
                  <a:cubicBezTo>
                    <a:pt x="22317" y="54029"/>
                    <a:pt x="21468" y="54066"/>
                    <a:pt x="20616" y="54066"/>
                  </a:cubicBezTo>
                  <a:cubicBezTo>
                    <a:pt x="19076" y="54066"/>
                    <a:pt x="17523" y="53944"/>
                    <a:pt x="15958" y="53710"/>
                  </a:cubicBezTo>
                  <a:cubicBezTo>
                    <a:pt x="13527" y="53284"/>
                    <a:pt x="11156" y="52555"/>
                    <a:pt x="8876" y="51369"/>
                  </a:cubicBezTo>
                  <a:cubicBezTo>
                    <a:pt x="7721" y="50822"/>
                    <a:pt x="6627" y="50123"/>
                    <a:pt x="5624" y="49302"/>
                  </a:cubicBezTo>
                  <a:cubicBezTo>
                    <a:pt x="4621" y="48451"/>
                    <a:pt x="3709" y="47539"/>
                    <a:pt x="2888" y="46476"/>
                  </a:cubicBezTo>
                  <a:lnTo>
                    <a:pt x="2584" y="46111"/>
                  </a:lnTo>
                  <a:lnTo>
                    <a:pt x="2341" y="45685"/>
                  </a:lnTo>
                  <a:lnTo>
                    <a:pt x="2189" y="45503"/>
                  </a:lnTo>
                  <a:lnTo>
                    <a:pt x="2067" y="45260"/>
                  </a:lnTo>
                  <a:lnTo>
                    <a:pt x="1794" y="44834"/>
                  </a:lnTo>
                  <a:lnTo>
                    <a:pt x="1581" y="44378"/>
                  </a:lnTo>
                  <a:lnTo>
                    <a:pt x="1338" y="43922"/>
                  </a:lnTo>
                  <a:lnTo>
                    <a:pt x="1156" y="43466"/>
                  </a:lnTo>
                  <a:lnTo>
                    <a:pt x="973" y="43010"/>
                  </a:lnTo>
                  <a:lnTo>
                    <a:pt x="882" y="42798"/>
                  </a:lnTo>
                  <a:lnTo>
                    <a:pt x="821" y="42555"/>
                  </a:lnTo>
                  <a:lnTo>
                    <a:pt x="669" y="42068"/>
                  </a:lnTo>
                  <a:cubicBezTo>
                    <a:pt x="548" y="41734"/>
                    <a:pt x="487" y="41430"/>
                    <a:pt x="396" y="41065"/>
                  </a:cubicBezTo>
                  <a:cubicBezTo>
                    <a:pt x="244" y="40427"/>
                    <a:pt x="183" y="39789"/>
                    <a:pt x="122" y="39089"/>
                  </a:cubicBezTo>
                  <a:cubicBezTo>
                    <a:pt x="92" y="38026"/>
                    <a:pt x="274" y="36962"/>
                    <a:pt x="700" y="35989"/>
                  </a:cubicBezTo>
                  <a:cubicBezTo>
                    <a:pt x="1095" y="35047"/>
                    <a:pt x="1703" y="34135"/>
                    <a:pt x="2402" y="33375"/>
                  </a:cubicBezTo>
                  <a:cubicBezTo>
                    <a:pt x="3131" y="32615"/>
                    <a:pt x="3891" y="31916"/>
                    <a:pt x="4742" y="31278"/>
                  </a:cubicBezTo>
                  <a:cubicBezTo>
                    <a:pt x="5563" y="30670"/>
                    <a:pt x="6444" y="30062"/>
                    <a:pt x="7265" y="29484"/>
                  </a:cubicBezTo>
                  <a:cubicBezTo>
                    <a:pt x="8998" y="28360"/>
                    <a:pt x="10730" y="27296"/>
                    <a:pt x="12250" y="25989"/>
                  </a:cubicBezTo>
                  <a:cubicBezTo>
                    <a:pt x="13010" y="25351"/>
                    <a:pt x="13739" y="24652"/>
                    <a:pt x="14317" y="23861"/>
                  </a:cubicBezTo>
                  <a:cubicBezTo>
                    <a:pt x="14925" y="23071"/>
                    <a:pt x="15290" y="22159"/>
                    <a:pt x="15594" y="21247"/>
                  </a:cubicBezTo>
                  <a:cubicBezTo>
                    <a:pt x="16201" y="19423"/>
                    <a:pt x="16475" y="17509"/>
                    <a:pt x="16657" y="15654"/>
                  </a:cubicBezTo>
                  <a:cubicBezTo>
                    <a:pt x="16840" y="13800"/>
                    <a:pt x="16931" y="11977"/>
                    <a:pt x="16931" y="10183"/>
                  </a:cubicBezTo>
                  <a:cubicBezTo>
                    <a:pt x="16931" y="6650"/>
                    <a:pt x="16751" y="3236"/>
                    <a:pt x="16480" y="61"/>
                  </a:cubicBezTo>
                  <a:lnTo>
                    <a:pt x="25071" y="61"/>
                  </a:lnTo>
                  <a:cubicBezTo>
                    <a:pt x="24408" y="7359"/>
                    <a:pt x="24440" y="13325"/>
                    <a:pt x="25016" y="17357"/>
                  </a:cubicBezTo>
                  <a:cubicBezTo>
                    <a:pt x="25168" y="18390"/>
                    <a:pt x="25320" y="19302"/>
                    <a:pt x="25503" y="20062"/>
                  </a:cubicBezTo>
                  <a:cubicBezTo>
                    <a:pt x="25624" y="20457"/>
                    <a:pt x="25715" y="20822"/>
                    <a:pt x="25806" y="21126"/>
                  </a:cubicBezTo>
                  <a:cubicBezTo>
                    <a:pt x="25837" y="21278"/>
                    <a:pt x="25928" y="21430"/>
                    <a:pt x="25958" y="21582"/>
                  </a:cubicBezTo>
                  <a:cubicBezTo>
                    <a:pt x="25989" y="21734"/>
                    <a:pt x="26080" y="21886"/>
                    <a:pt x="26110" y="22007"/>
                  </a:cubicBezTo>
                  <a:cubicBezTo>
                    <a:pt x="26232" y="22281"/>
                    <a:pt x="26354" y="22463"/>
                    <a:pt x="26414" y="22645"/>
                  </a:cubicBezTo>
                  <a:cubicBezTo>
                    <a:pt x="26475" y="22767"/>
                    <a:pt x="26506" y="22858"/>
                    <a:pt x="26536" y="22919"/>
                  </a:cubicBezTo>
                  <a:cubicBezTo>
                    <a:pt x="26566" y="23010"/>
                    <a:pt x="26597" y="23041"/>
                    <a:pt x="26658" y="23101"/>
                  </a:cubicBezTo>
                  <a:lnTo>
                    <a:pt x="26870" y="23436"/>
                  </a:lnTo>
                  <a:cubicBezTo>
                    <a:pt x="26870" y="23436"/>
                    <a:pt x="26840" y="23345"/>
                    <a:pt x="26718" y="23101"/>
                  </a:cubicBezTo>
                  <a:cubicBezTo>
                    <a:pt x="26688" y="23071"/>
                    <a:pt x="26658" y="22980"/>
                    <a:pt x="26627" y="22919"/>
                  </a:cubicBezTo>
                  <a:cubicBezTo>
                    <a:pt x="26566" y="22828"/>
                    <a:pt x="26536" y="22737"/>
                    <a:pt x="26506" y="22645"/>
                  </a:cubicBezTo>
                  <a:cubicBezTo>
                    <a:pt x="26414" y="22463"/>
                    <a:pt x="26323" y="22281"/>
                    <a:pt x="26232" y="22007"/>
                  </a:cubicBezTo>
                  <a:cubicBezTo>
                    <a:pt x="26202" y="21855"/>
                    <a:pt x="26110" y="21734"/>
                    <a:pt x="26080" y="21582"/>
                  </a:cubicBezTo>
                  <a:cubicBezTo>
                    <a:pt x="26050" y="21430"/>
                    <a:pt x="25958" y="21278"/>
                    <a:pt x="25928" y="21126"/>
                  </a:cubicBezTo>
                  <a:cubicBezTo>
                    <a:pt x="25806" y="20791"/>
                    <a:pt x="25746" y="20457"/>
                    <a:pt x="25624" y="20062"/>
                  </a:cubicBezTo>
                  <a:cubicBezTo>
                    <a:pt x="25442" y="19271"/>
                    <a:pt x="25290" y="18390"/>
                    <a:pt x="25138" y="17357"/>
                  </a:cubicBezTo>
                  <a:cubicBezTo>
                    <a:pt x="24560" y="13314"/>
                    <a:pt x="24530" y="7326"/>
                    <a:pt x="25199" y="31"/>
                  </a:cubicBezTo>
                  <a:lnTo>
                    <a:pt x="25199"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796;p30">
              <a:extLst>
                <a:ext uri="{FF2B5EF4-FFF2-40B4-BE49-F238E27FC236}">
                  <a16:creationId xmlns:a16="http://schemas.microsoft.com/office/drawing/2014/main" id="{7645B4F4-2A29-7733-EE75-29477901F2AE}"/>
                </a:ext>
              </a:extLst>
            </p:cNvPr>
            <p:cNvSpPr/>
            <p:nvPr/>
          </p:nvSpPr>
          <p:spPr>
            <a:xfrm flipH="1">
              <a:off x="5416250" y="-1544575"/>
              <a:ext cx="334400" cy="104125"/>
            </a:xfrm>
            <a:custGeom>
              <a:avLst/>
              <a:gdLst/>
              <a:ahLst/>
              <a:cxnLst/>
              <a:rect l="l" t="t" r="r" b="b"/>
              <a:pathLst>
                <a:path w="13376" h="4165" extrusionOk="0">
                  <a:moveTo>
                    <a:pt x="2068" y="0"/>
                  </a:moveTo>
                  <a:cubicBezTo>
                    <a:pt x="943" y="0"/>
                    <a:pt x="1" y="942"/>
                    <a:pt x="1" y="2097"/>
                  </a:cubicBezTo>
                  <a:cubicBezTo>
                    <a:pt x="1" y="3222"/>
                    <a:pt x="943" y="4164"/>
                    <a:pt x="2068" y="4164"/>
                  </a:cubicBezTo>
                  <a:lnTo>
                    <a:pt x="11278" y="4164"/>
                  </a:lnTo>
                  <a:cubicBezTo>
                    <a:pt x="12402" y="4164"/>
                    <a:pt x="13314" y="3222"/>
                    <a:pt x="13375" y="2097"/>
                  </a:cubicBezTo>
                  <a:cubicBezTo>
                    <a:pt x="13375" y="942"/>
                    <a:pt x="12402" y="0"/>
                    <a:pt x="112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797;p30">
              <a:extLst>
                <a:ext uri="{FF2B5EF4-FFF2-40B4-BE49-F238E27FC236}">
                  <a16:creationId xmlns:a16="http://schemas.microsoft.com/office/drawing/2014/main" id="{644BA642-ABEA-1001-8B10-768C74B899DC}"/>
                </a:ext>
              </a:extLst>
            </p:cNvPr>
            <p:cNvSpPr/>
            <p:nvPr/>
          </p:nvSpPr>
          <p:spPr>
            <a:xfrm flipH="1">
              <a:off x="5108500" y="-1440475"/>
              <a:ext cx="949900" cy="1250050"/>
            </a:xfrm>
            <a:custGeom>
              <a:avLst/>
              <a:gdLst/>
              <a:ahLst/>
              <a:cxnLst/>
              <a:rect l="l" t="t" r="r" b="b"/>
              <a:pathLst>
                <a:path w="37996" h="50002" extrusionOk="0">
                  <a:moveTo>
                    <a:pt x="16080" y="0"/>
                  </a:moveTo>
                  <a:cubicBezTo>
                    <a:pt x="16475" y="0"/>
                    <a:pt x="17904" y="17204"/>
                    <a:pt x="14682" y="22189"/>
                  </a:cubicBezTo>
                  <a:cubicBezTo>
                    <a:pt x="11460" y="27174"/>
                    <a:pt x="1" y="30062"/>
                    <a:pt x="943" y="37539"/>
                  </a:cubicBezTo>
                  <a:cubicBezTo>
                    <a:pt x="1822" y="44480"/>
                    <a:pt x="8838" y="50001"/>
                    <a:pt x="18915" y="50001"/>
                  </a:cubicBezTo>
                  <a:cubicBezTo>
                    <a:pt x="18943" y="50001"/>
                    <a:pt x="18970" y="50001"/>
                    <a:pt x="18998" y="50001"/>
                  </a:cubicBezTo>
                  <a:cubicBezTo>
                    <a:pt x="19053" y="50001"/>
                    <a:pt x="19107" y="50002"/>
                    <a:pt x="19162" y="50002"/>
                  </a:cubicBezTo>
                  <a:cubicBezTo>
                    <a:pt x="29166" y="50002"/>
                    <a:pt x="36176" y="44462"/>
                    <a:pt x="37023" y="37539"/>
                  </a:cubicBezTo>
                  <a:cubicBezTo>
                    <a:pt x="37995" y="30062"/>
                    <a:pt x="27995" y="27721"/>
                    <a:pt x="24378" y="23040"/>
                  </a:cubicBezTo>
                  <a:cubicBezTo>
                    <a:pt x="20396" y="17903"/>
                    <a:pt x="22098" y="304"/>
                    <a:pt x="22098" y="0"/>
                  </a:cubicBezTo>
                  <a:close/>
                </a:path>
              </a:pathLst>
            </a:custGeom>
            <a:solidFill>
              <a:srgbClr val="5C69A5">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798;p30">
              <a:extLst>
                <a:ext uri="{FF2B5EF4-FFF2-40B4-BE49-F238E27FC236}">
                  <a16:creationId xmlns:a16="http://schemas.microsoft.com/office/drawing/2014/main" id="{F86EF71B-E7E9-2033-8C65-1DCE521E1D89}"/>
                </a:ext>
              </a:extLst>
            </p:cNvPr>
            <p:cNvSpPr/>
            <p:nvPr/>
          </p:nvSpPr>
          <p:spPr>
            <a:xfrm flipH="1">
              <a:off x="5125225" y="-760525"/>
              <a:ext cx="917225" cy="570100"/>
            </a:xfrm>
            <a:custGeom>
              <a:avLst/>
              <a:gdLst/>
              <a:ahLst/>
              <a:cxnLst/>
              <a:rect l="l" t="t" r="r" b="b"/>
              <a:pathLst>
                <a:path w="36689" h="22804" extrusionOk="0">
                  <a:moveTo>
                    <a:pt x="21947" y="1009"/>
                  </a:moveTo>
                  <a:cubicBezTo>
                    <a:pt x="23406" y="1009"/>
                    <a:pt x="24530" y="2134"/>
                    <a:pt x="24530" y="3593"/>
                  </a:cubicBezTo>
                  <a:cubicBezTo>
                    <a:pt x="24530" y="5022"/>
                    <a:pt x="23406" y="6177"/>
                    <a:pt x="21947" y="6177"/>
                  </a:cubicBezTo>
                  <a:cubicBezTo>
                    <a:pt x="20518" y="6177"/>
                    <a:pt x="19363" y="5022"/>
                    <a:pt x="19363" y="3593"/>
                  </a:cubicBezTo>
                  <a:cubicBezTo>
                    <a:pt x="19363" y="2134"/>
                    <a:pt x="20518" y="1009"/>
                    <a:pt x="21947" y="1009"/>
                  </a:cubicBezTo>
                  <a:close/>
                  <a:moveTo>
                    <a:pt x="15108" y="3897"/>
                  </a:moveTo>
                  <a:cubicBezTo>
                    <a:pt x="15837" y="3897"/>
                    <a:pt x="16415" y="4475"/>
                    <a:pt x="16415" y="5174"/>
                  </a:cubicBezTo>
                  <a:cubicBezTo>
                    <a:pt x="16415" y="5873"/>
                    <a:pt x="15837" y="6481"/>
                    <a:pt x="15108" y="6481"/>
                  </a:cubicBezTo>
                  <a:cubicBezTo>
                    <a:pt x="14409" y="6481"/>
                    <a:pt x="13831" y="5903"/>
                    <a:pt x="13831" y="5174"/>
                  </a:cubicBezTo>
                  <a:cubicBezTo>
                    <a:pt x="13831" y="4475"/>
                    <a:pt x="14409" y="3897"/>
                    <a:pt x="15108" y="3897"/>
                  </a:cubicBezTo>
                  <a:close/>
                  <a:moveTo>
                    <a:pt x="28573" y="3988"/>
                  </a:moveTo>
                  <a:cubicBezTo>
                    <a:pt x="29485" y="3988"/>
                    <a:pt x="30214" y="4718"/>
                    <a:pt x="30214" y="5630"/>
                  </a:cubicBezTo>
                  <a:cubicBezTo>
                    <a:pt x="30245" y="6511"/>
                    <a:pt x="29485" y="7271"/>
                    <a:pt x="28573" y="7271"/>
                  </a:cubicBezTo>
                  <a:cubicBezTo>
                    <a:pt x="27661" y="7271"/>
                    <a:pt x="26932" y="6541"/>
                    <a:pt x="26932" y="5630"/>
                  </a:cubicBezTo>
                  <a:cubicBezTo>
                    <a:pt x="26932" y="4718"/>
                    <a:pt x="27661" y="3988"/>
                    <a:pt x="28573" y="3988"/>
                  </a:cubicBezTo>
                  <a:close/>
                  <a:moveTo>
                    <a:pt x="9424" y="2560"/>
                  </a:moveTo>
                  <a:cubicBezTo>
                    <a:pt x="10852" y="2560"/>
                    <a:pt x="12007" y="3684"/>
                    <a:pt x="12007" y="5143"/>
                  </a:cubicBezTo>
                  <a:cubicBezTo>
                    <a:pt x="12007" y="6602"/>
                    <a:pt x="10822" y="7727"/>
                    <a:pt x="9424" y="7727"/>
                  </a:cubicBezTo>
                  <a:cubicBezTo>
                    <a:pt x="8025" y="7727"/>
                    <a:pt x="6840" y="6602"/>
                    <a:pt x="6840" y="5143"/>
                  </a:cubicBezTo>
                  <a:cubicBezTo>
                    <a:pt x="6840" y="3684"/>
                    <a:pt x="7965" y="2560"/>
                    <a:pt x="9424" y="2560"/>
                  </a:cubicBezTo>
                  <a:close/>
                  <a:moveTo>
                    <a:pt x="18086" y="5174"/>
                  </a:moveTo>
                  <a:cubicBezTo>
                    <a:pt x="18786" y="5174"/>
                    <a:pt x="19363" y="5751"/>
                    <a:pt x="19363" y="6481"/>
                  </a:cubicBezTo>
                  <a:cubicBezTo>
                    <a:pt x="19363" y="7210"/>
                    <a:pt x="18786" y="7757"/>
                    <a:pt x="18086" y="7757"/>
                  </a:cubicBezTo>
                  <a:cubicBezTo>
                    <a:pt x="17357" y="7757"/>
                    <a:pt x="16779" y="7210"/>
                    <a:pt x="16779" y="6481"/>
                  </a:cubicBezTo>
                  <a:cubicBezTo>
                    <a:pt x="16779" y="5751"/>
                    <a:pt x="17357" y="5174"/>
                    <a:pt x="18086" y="5174"/>
                  </a:cubicBezTo>
                  <a:close/>
                  <a:moveTo>
                    <a:pt x="21955" y="0"/>
                  </a:moveTo>
                  <a:cubicBezTo>
                    <a:pt x="21882" y="0"/>
                    <a:pt x="21808" y="2"/>
                    <a:pt x="21734" y="6"/>
                  </a:cubicBezTo>
                  <a:cubicBezTo>
                    <a:pt x="19515" y="128"/>
                    <a:pt x="17600" y="1982"/>
                    <a:pt x="17357" y="4201"/>
                  </a:cubicBezTo>
                  <a:cubicBezTo>
                    <a:pt x="16914" y="3374"/>
                    <a:pt x="16040" y="2862"/>
                    <a:pt x="15126" y="2862"/>
                  </a:cubicBezTo>
                  <a:cubicBezTo>
                    <a:pt x="15099" y="2862"/>
                    <a:pt x="15073" y="2863"/>
                    <a:pt x="15047" y="2864"/>
                  </a:cubicBezTo>
                  <a:cubicBezTo>
                    <a:pt x="14074" y="2894"/>
                    <a:pt x="13223" y="3502"/>
                    <a:pt x="12798" y="4353"/>
                  </a:cubicBezTo>
                  <a:cubicBezTo>
                    <a:pt x="12463" y="2772"/>
                    <a:pt x="10943" y="1557"/>
                    <a:pt x="9363" y="1557"/>
                  </a:cubicBezTo>
                  <a:cubicBezTo>
                    <a:pt x="9343" y="1556"/>
                    <a:pt x="9323" y="1556"/>
                    <a:pt x="9303" y="1556"/>
                  </a:cubicBezTo>
                  <a:cubicBezTo>
                    <a:pt x="7744" y="1556"/>
                    <a:pt x="6257" y="2731"/>
                    <a:pt x="5837" y="4231"/>
                  </a:cubicBezTo>
                  <a:cubicBezTo>
                    <a:pt x="5409" y="3946"/>
                    <a:pt x="4898" y="3811"/>
                    <a:pt x="4382" y="3811"/>
                  </a:cubicBezTo>
                  <a:cubicBezTo>
                    <a:pt x="3470" y="3811"/>
                    <a:pt x="2543" y="4234"/>
                    <a:pt x="2038" y="4991"/>
                  </a:cubicBezTo>
                  <a:lnTo>
                    <a:pt x="1916" y="4991"/>
                  </a:lnTo>
                  <a:cubicBezTo>
                    <a:pt x="700" y="6511"/>
                    <a:pt x="1" y="8274"/>
                    <a:pt x="244" y="10341"/>
                  </a:cubicBezTo>
                  <a:cubicBezTo>
                    <a:pt x="1123" y="17282"/>
                    <a:pt x="8169" y="22803"/>
                    <a:pt x="18216" y="22803"/>
                  </a:cubicBezTo>
                  <a:cubicBezTo>
                    <a:pt x="18244" y="22803"/>
                    <a:pt x="18272" y="22803"/>
                    <a:pt x="18299" y="22803"/>
                  </a:cubicBezTo>
                  <a:cubicBezTo>
                    <a:pt x="18354" y="22803"/>
                    <a:pt x="18409" y="22804"/>
                    <a:pt x="18463" y="22804"/>
                  </a:cubicBezTo>
                  <a:cubicBezTo>
                    <a:pt x="28497" y="22804"/>
                    <a:pt x="35478" y="17264"/>
                    <a:pt x="36354" y="10341"/>
                  </a:cubicBezTo>
                  <a:cubicBezTo>
                    <a:pt x="36689" y="8517"/>
                    <a:pt x="35929" y="6177"/>
                    <a:pt x="34774" y="4991"/>
                  </a:cubicBezTo>
                  <a:lnTo>
                    <a:pt x="34409" y="4991"/>
                  </a:lnTo>
                  <a:cubicBezTo>
                    <a:pt x="33849" y="4292"/>
                    <a:pt x="32935" y="3895"/>
                    <a:pt x="32011" y="3895"/>
                  </a:cubicBezTo>
                  <a:cubicBezTo>
                    <a:pt x="31530" y="3895"/>
                    <a:pt x="31047" y="4002"/>
                    <a:pt x="30609" y="4231"/>
                  </a:cubicBezTo>
                  <a:cubicBezTo>
                    <a:pt x="30275" y="3472"/>
                    <a:pt x="29515" y="2955"/>
                    <a:pt x="28695" y="2833"/>
                  </a:cubicBezTo>
                  <a:cubicBezTo>
                    <a:pt x="28591" y="2818"/>
                    <a:pt x="28488" y="2811"/>
                    <a:pt x="28386" y="2811"/>
                  </a:cubicBezTo>
                  <a:cubicBezTo>
                    <a:pt x="27648" y="2811"/>
                    <a:pt x="26956" y="3184"/>
                    <a:pt x="26476" y="3745"/>
                  </a:cubicBezTo>
                  <a:cubicBezTo>
                    <a:pt x="26064" y="1660"/>
                    <a:pt x="24064" y="0"/>
                    <a:pt x="219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799;p30">
              <a:extLst>
                <a:ext uri="{FF2B5EF4-FFF2-40B4-BE49-F238E27FC236}">
                  <a16:creationId xmlns:a16="http://schemas.microsoft.com/office/drawing/2014/main" id="{A50CAE4D-5AB3-3210-497A-303CF7D0139B}"/>
                </a:ext>
              </a:extLst>
            </p:cNvPr>
            <p:cNvSpPr/>
            <p:nvPr/>
          </p:nvSpPr>
          <p:spPr>
            <a:xfrm flipH="1">
              <a:off x="5696650" y="-480150"/>
              <a:ext cx="50200" cy="46875"/>
            </a:xfrm>
            <a:custGeom>
              <a:avLst/>
              <a:gdLst/>
              <a:ahLst/>
              <a:cxnLst/>
              <a:rect l="l" t="t" r="r" b="b"/>
              <a:pathLst>
                <a:path w="2008" h="1875" extrusionOk="0">
                  <a:moveTo>
                    <a:pt x="988" y="1"/>
                  </a:moveTo>
                  <a:cubicBezTo>
                    <a:pt x="536" y="1"/>
                    <a:pt x="90" y="351"/>
                    <a:pt x="62" y="858"/>
                  </a:cubicBezTo>
                  <a:cubicBezTo>
                    <a:pt x="1" y="1345"/>
                    <a:pt x="366" y="1831"/>
                    <a:pt x="913" y="1862"/>
                  </a:cubicBezTo>
                  <a:cubicBezTo>
                    <a:pt x="960" y="1870"/>
                    <a:pt x="1007" y="1875"/>
                    <a:pt x="1054" y="1875"/>
                  </a:cubicBezTo>
                  <a:cubicBezTo>
                    <a:pt x="1489" y="1875"/>
                    <a:pt x="1888" y="1507"/>
                    <a:pt x="1916" y="1041"/>
                  </a:cubicBezTo>
                  <a:cubicBezTo>
                    <a:pt x="2007" y="494"/>
                    <a:pt x="1612" y="38"/>
                    <a:pt x="1095" y="7"/>
                  </a:cubicBezTo>
                  <a:cubicBezTo>
                    <a:pt x="1060" y="3"/>
                    <a:pt x="1024" y="1"/>
                    <a:pt x="988" y="1"/>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800;p30">
              <a:extLst>
                <a:ext uri="{FF2B5EF4-FFF2-40B4-BE49-F238E27FC236}">
                  <a16:creationId xmlns:a16="http://schemas.microsoft.com/office/drawing/2014/main" id="{BB441CED-F457-FA1F-A8E4-3945B3D32AE7}"/>
                </a:ext>
              </a:extLst>
            </p:cNvPr>
            <p:cNvSpPr/>
            <p:nvPr/>
          </p:nvSpPr>
          <p:spPr>
            <a:xfrm flipH="1">
              <a:off x="5697425" y="-608450"/>
              <a:ext cx="38025" cy="36600"/>
            </a:xfrm>
            <a:custGeom>
              <a:avLst/>
              <a:gdLst/>
              <a:ahLst/>
              <a:cxnLst/>
              <a:rect l="l" t="t" r="r" b="b"/>
              <a:pathLst>
                <a:path w="1521" h="1464" extrusionOk="0">
                  <a:moveTo>
                    <a:pt x="763" y="0"/>
                  </a:moveTo>
                  <a:cubicBezTo>
                    <a:pt x="366" y="0"/>
                    <a:pt x="60" y="293"/>
                    <a:pt x="31" y="641"/>
                  </a:cubicBezTo>
                  <a:cubicBezTo>
                    <a:pt x="1" y="1066"/>
                    <a:pt x="305" y="1401"/>
                    <a:pt x="670" y="1462"/>
                  </a:cubicBezTo>
                  <a:cubicBezTo>
                    <a:pt x="689" y="1463"/>
                    <a:pt x="709" y="1464"/>
                    <a:pt x="728" y="1464"/>
                  </a:cubicBezTo>
                  <a:cubicBezTo>
                    <a:pt x="1125" y="1464"/>
                    <a:pt x="1431" y="1171"/>
                    <a:pt x="1460" y="823"/>
                  </a:cubicBezTo>
                  <a:cubicBezTo>
                    <a:pt x="1521" y="428"/>
                    <a:pt x="1247" y="63"/>
                    <a:pt x="822" y="3"/>
                  </a:cubicBezTo>
                  <a:cubicBezTo>
                    <a:pt x="802" y="1"/>
                    <a:pt x="782" y="0"/>
                    <a:pt x="763" y="0"/>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801;p30">
              <a:extLst>
                <a:ext uri="{FF2B5EF4-FFF2-40B4-BE49-F238E27FC236}">
                  <a16:creationId xmlns:a16="http://schemas.microsoft.com/office/drawing/2014/main" id="{3ECE18F3-0897-3FC0-74CE-AC565CA37A95}"/>
                </a:ext>
              </a:extLst>
            </p:cNvPr>
            <p:cNvSpPr/>
            <p:nvPr/>
          </p:nvSpPr>
          <p:spPr>
            <a:xfrm flipH="1">
              <a:off x="5623700" y="-590250"/>
              <a:ext cx="25875" cy="23175"/>
            </a:xfrm>
            <a:custGeom>
              <a:avLst/>
              <a:gdLst/>
              <a:ahLst/>
              <a:cxnLst/>
              <a:rect l="l" t="t" r="r" b="b"/>
              <a:pathLst>
                <a:path w="1035" h="927" extrusionOk="0">
                  <a:moveTo>
                    <a:pt x="506" y="0"/>
                  </a:moveTo>
                  <a:cubicBezTo>
                    <a:pt x="371" y="0"/>
                    <a:pt x="241" y="62"/>
                    <a:pt x="153" y="186"/>
                  </a:cubicBezTo>
                  <a:cubicBezTo>
                    <a:pt x="1" y="430"/>
                    <a:pt x="31" y="703"/>
                    <a:pt x="274" y="855"/>
                  </a:cubicBezTo>
                  <a:cubicBezTo>
                    <a:pt x="356" y="902"/>
                    <a:pt x="447" y="926"/>
                    <a:pt x="537" y="926"/>
                  </a:cubicBezTo>
                  <a:cubicBezTo>
                    <a:pt x="680" y="926"/>
                    <a:pt x="819" y="864"/>
                    <a:pt x="912" y="734"/>
                  </a:cubicBezTo>
                  <a:cubicBezTo>
                    <a:pt x="1034" y="490"/>
                    <a:pt x="1004" y="186"/>
                    <a:pt x="791" y="95"/>
                  </a:cubicBezTo>
                  <a:cubicBezTo>
                    <a:pt x="702" y="32"/>
                    <a:pt x="603" y="0"/>
                    <a:pt x="50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802;p30">
              <a:extLst>
                <a:ext uri="{FF2B5EF4-FFF2-40B4-BE49-F238E27FC236}">
                  <a16:creationId xmlns:a16="http://schemas.microsoft.com/office/drawing/2014/main" id="{5A4C1857-DA4C-369F-A05A-97862594AD90}"/>
                </a:ext>
              </a:extLst>
            </p:cNvPr>
            <p:cNvSpPr/>
            <p:nvPr/>
          </p:nvSpPr>
          <p:spPr>
            <a:xfrm flipH="1">
              <a:off x="5885875" y="-602650"/>
              <a:ext cx="50175" cy="47025"/>
            </a:xfrm>
            <a:custGeom>
              <a:avLst/>
              <a:gdLst/>
              <a:ahLst/>
              <a:cxnLst/>
              <a:rect l="l" t="t" r="r" b="b"/>
              <a:pathLst>
                <a:path w="2007" h="1881" extrusionOk="0">
                  <a:moveTo>
                    <a:pt x="953" y="1"/>
                  </a:moveTo>
                  <a:cubicBezTo>
                    <a:pt x="518" y="1"/>
                    <a:pt x="116" y="368"/>
                    <a:pt x="61" y="834"/>
                  </a:cubicBezTo>
                  <a:cubicBezTo>
                    <a:pt x="0" y="1351"/>
                    <a:pt x="365" y="1837"/>
                    <a:pt x="912" y="1868"/>
                  </a:cubicBezTo>
                  <a:cubicBezTo>
                    <a:pt x="960" y="1877"/>
                    <a:pt x="1007" y="1881"/>
                    <a:pt x="1054" y="1881"/>
                  </a:cubicBezTo>
                  <a:cubicBezTo>
                    <a:pt x="1489" y="1881"/>
                    <a:pt x="1891" y="1514"/>
                    <a:pt x="1946" y="1047"/>
                  </a:cubicBezTo>
                  <a:cubicBezTo>
                    <a:pt x="2007" y="530"/>
                    <a:pt x="1611" y="44"/>
                    <a:pt x="1095" y="14"/>
                  </a:cubicBezTo>
                  <a:cubicBezTo>
                    <a:pt x="1047" y="5"/>
                    <a:pt x="1000" y="1"/>
                    <a:pt x="953" y="1"/>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803;p30">
              <a:extLst>
                <a:ext uri="{FF2B5EF4-FFF2-40B4-BE49-F238E27FC236}">
                  <a16:creationId xmlns:a16="http://schemas.microsoft.com/office/drawing/2014/main" id="{EF011090-F9E3-AE4D-1EAE-24BAE087408E}"/>
                </a:ext>
              </a:extLst>
            </p:cNvPr>
            <p:cNvSpPr/>
            <p:nvPr/>
          </p:nvSpPr>
          <p:spPr>
            <a:xfrm flipH="1">
              <a:off x="5494525" y="-426875"/>
              <a:ext cx="85150" cy="80875"/>
            </a:xfrm>
            <a:custGeom>
              <a:avLst/>
              <a:gdLst/>
              <a:ahLst/>
              <a:cxnLst/>
              <a:rect l="l" t="t" r="r" b="b"/>
              <a:pathLst>
                <a:path w="3406" h="3235" extrusionOk="0">
                  <a:moveTo>
                    <a:pt x="1739" y="0"/>
                  </a:moveTo>
                  <a:cubicBezTo>
                    <a:pt x="903" y="0"/>
                    <a:pt x="149" y="620"/>
                    <a:pt x="62" y="1463"/>
                  </a:cubicBezTo>
                  <a:cubicBezTo>
                    <a:pt x="1" y="2314"/>
                    <a:pt x="639" y="3165"/>
                    <a:pt x="1521" y="3226"/>
                  </a:cubicBezTo>
                  <a:cubicBezTo>
                    <a:pt x="1575" y="3232"/>
                    <a:pt x="1629" y="3235"/>
                    <a:pt x="1684" y="3235"/>
                  </a:cubicBezTo>
                  <a:cubicBezTo>
                    <a:pt x="2477" y="3235"/>
                    <a:pt x="3227" y="2623"/>
                    <a:pt x="3284" y="1797"/>
                  </a:cubicBezTo>
                  <a:cubicBezTo>
                    <a:pt x="3405" y="916"/>
                    <a:pt x="2767" y="126"/>
                    <a:pt x="1855" y="4"/>
                  </a:cubicBezTo>
                  <a:cubicBezTo>
                    <a:pt x="1816" y="1"/>
                    <a:pt x="1777" y="0"/>
                    <a:pt x="1739" y="0"/>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804;p30">
              <a:extLst>
                <a:ext uri="{FF2B5EF4-FFF2-40B4-BE49-F238E27FC236}">
                  <a16:creationId xmlns:a16="http://schemas.microsoft.com/office/drawing/2014/main" id="{757C7166-07D5-3345-B89C-A9D8F8F8B650}"/>
                </a:ext>
              </a:extLst>
            </p:cNvPr>
            <p:cNvSpPr/>
            <p:nvPr/>
          </p:nvSpPr>
          <p:spPr>
            <a:xfrm flipH="1">
              <a:off x="5583450" y="-488400"/>
              <a:ext cx="41800" cy="39800"/>
            </a:xfrm>
            <a:custGeom>
              <a:avLst/>
              <a:gdLst/>
              <a:ahLst/>
              <a:cxnLst/>
              <a:rect l="l" t="t" r="r" b="b"/>
              <a:pathLst>
                <a:path w="1672" h="1592" extrusionOk="0">
                  <a:moveTo>
                    <a:pt x="853" y="1"/>
                  </a:moveTo>
                  <a:cubicBezTo>
                    <a:pt x="448" y="1"/>
                    <a:pt x="60" y="298"/>
                    <a:pt x="31" y="733"/>
                  </a:cubicBezTo>
                  <a:cubicBezTo>
                    <a:pt x="0" y="1128"/>
                    <a:pt x="304" y="1553"/>
                    <a:pt x="760" y="1584"/>
                  </a:cubicBezTo>
                  <a:cubicBezTo>
                    <a:pt x="794" y="1589"/>
                    <a:pt x="828" y="1591"/>
                    <a:pt x="862" y="1591"/>
                  </a:cubicBezTo>
                  <a:cubicBezTo>
                    <a:pt x="1225" y="1591"/>
                    <a:pt x="1583" y="1301"/>
                    <a:pt x="1611" y="885"/>
                  </a:cubicBezTo>
                  <a:cubicBezTo>
                    <a:pt x="1672" y="429"/>
                    <a:pt x="1338" y="33"/>
                    <a:pt x="912" y="3"/>
                  </a:cubicBezTo>
                  <a:cubicBezTo>
                    <a:pt x="893" y="2"/>
                    <a:pt x="873" y="1"/>
                    <a:pt x="853" y="1"/>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805;p30">
              <a:extLst>
                <a:ext uri="{FF2B5EF4-FFF2-40B4-BE49-F238E27FC236}">
                  <a16:creationId xmlns:a16="http://schemas.microsoft.com/office/drawing/2014/main" id="{52F8B4BD-4B99-7B3E-A3B0-D28477D29FFC}"/>
                </a:ext>
              </a:extLst>
            </p:cNvPr>
            <p:cNvSpPr/>
            <p:nvPr/>
          </p:nvSpPr>
          <p:spPr>
            <a:xfrm flipH="1">
              <a:off x="5213375" y="-1440475"/>
              <a:ext cx="383000" cy="1041075"/>
            </a:xfrm>
            <a:custGeom>
              <a:avLst/>
              <a:gdLst/>
              <a:ahLst/>
              <a:cxnLst/>
              <a:rect l="l" t="t" r="r" b="b"/>
              <a:pathLst>
                <a:path w="15320" h="41643" extrusionOk="0">
                  <a:moveTo>
                    <a:pt x="0" y="0"/>
                  </a:moveTo>
                  <a:lnTo>
                    <a:pt x="0" y="0"/>
                  </a:lnTo>
                  <a:cubicBezTo>
                    <a:pt x="0" y="0"/>
                    <a:pt x="213" y="21186"/>
                    <a:pt x="1003" y="23405"/>
                  </a:cubicBezTo>
                  <a:cubicBezTo>
                    <a:pt x="2432" y="27387"/>
                    <a:pt x="7204" y="34043"/>
                    <a:pt x="7204" y="41642"/>
                  </a:cubicBezTo>
                  <a:lnTo>
                    <a:pt x="14742" y="40031"/>
                  </a:lnTo>
                  <a:cubicBezTo>
                    <a:pt x="14742" y="40031"/>
                    <a:pt x="15320" y="33922"/>
                    <a:pt x="5228" y="24712"/>
                  </a:cubicBezTo>
                  <a:cubicBezTo>
                    <a:pt x="5168" y="24651"/>
                    <a:pt x="5137" y="24590"/>
                    <a:pt x="5076" y="24560"/>
                  </a:cubicBezTo>
                  <a:cubicBezTo>
                    <a:pt x="3496" y="22797"/>
                    <a:pt x="2584" y="20548"/>
                    <a:pt x="2402" y="18207"/>
                  </a:cubicBezTo>
                  <a:cubicBezTo>
                    <a:pt x="2371" y="16809"/>
                    <a:pt x="2280" y="15168"/>
                    <a:pt x="2250" y="13648"/>
                  </a:cubicBezTo>
                  <a:lnTo>
                    <a:pt x="2189" y="31"/>
                  </a:lnTo>
                  <a:lnTo>
                    <a:pt x="0" y="0"/>
                  </a:ln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806;p30">
              <a:extLst>
                <a:ext uri="{FF2B5EF4-FFF2-40B4-BE49-F238E27FC236}">
                  <a16:creationId xmlns:a16="http://schemas.microsoft.com/office/drawing/2014/main" id="{E812E2C1-9770-52F9-8D1F-D12B885AFCD3}"/>
                </a:ext>
              </a:extLst>
            </p:cNvPr>
            <p:cNvSpPr/>
            <p:nvPr/>
          </p:nvSpPr>
          <p:spPr>
            <a:xfrm flipH="1">
              <a:off x="5675375" y="-750500"/>
              <a:ext cx="43350" cy="43350"/>
            </a:xfrm>
            <a:custGeom>
              <a:avLst/>
              <a:gdLst/>
              <a:ahLst/>
              <a:cxnLst/>
              <a:rect l="l" t="t" r="r" b="b"/>
              <a:pathLst>
                <a:path w="1734" h="1734" extrusionOk="0">
                  <a:moveTo>
                    <a:pt x="882" y="1"/>
                  </a:moveTo>
                  <a:cubicBezTo>
                    <a:pt x="396" y="1"/>
                    <a:pt x="1" y="396"/>
                    <a:pt x="1" y="882"/>
                  </a:cubicBezTo>
                  <a:cubicBezTo>
                    <a:pt x="1" y="1338"/>
                    <a:pt x="396" y="1733"/>
                    <a:pt x="882" y="1733"/>
                  </a:cubicBezTo>
                  <a:cubicBezTo>
                    <a:pt x="1368" y="1733"/>
                    <a:pt x="1733" y="1338"/>
                    <a:pt x="1733" y="882"/>
                  </a:cubicBezTo>
                  <a:cubicBezTo>
                    <a:pt x="1733" y="396"/>
                    <a:pt x="1368" y="1"/>
                    <a:pt x="882" y="1"/>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807;p30">
              <a:extLst>
                <a:ext uri="{FF2B5EF4-FFF2-40B4-BE49-F238E27FC236}">
                  <a16:creationId xmlns:a16="http://schemas.microsoft.com/office/drawing/2014/main" id="{762CF234-90AD-50C7-718F-EC07EFA9F7FD}"/>
                </a:ext>
              </a:extLst>
            </p:cNvPr>
            <p:cNvSpPr/>
            <p:nvPr/>
          </p:nvSpPr>
          <p:spPr>
            <a:xfrm flipH="1">
              <a:off x="5621425" y="-831800"/>
              <a:ext cx="63100" cy="63100"/>
            </a:xfrm>
            <a:custGeom>
              <a:avLst/>
              <a:gdLst/>
              <a:ahLst/>
              <a:cxnLst/>
              <a:rect l="l" t="t" r="r" b="b"/>
              <a:pathLst>
                <a:path w="2524" h="2524" extrusionOk="0">
                  <a:moveTo>
                    <a:pt x="1247" y="0"/>
                  </a:moveTo>
                  <a:cubicBezTo>
                    <a:pt x="578" y="0"/>
                    <a:pt x="0" y="578"/>
                    <a:pt x="0" y="1277"/>
                  </a:cubicBezTo>
                  <a:cubicBezTo>
                    <a:pt x="0" y="1946"/>
                    <a:pt x="578" y="2523"/>
                    <a:pt x="1247" y="2523"/>
                  </a:cubicBezTo>
                  <a:cubicBezTo>
                    <a:pt x="1946" y="2523"/>
                    <a:pt x="2523" y="1946"/>
                    <a:pt x="2523" y="1277"/>
                  </a:cubicBezTo>
                  <a:cubicBezTo>
                    <a:pt x="2523" y="578"/>
                    <a:pt x="1946" y="0"/>
                    <a:pt x="1247" y="0"/>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808;p30">
              <a:extLst>
                <a:ext uri="{FF2B5EF4-FFF2-40B4-BE49-F238E27FC236}">
                  <a16:creationId xmlns:a16="http://schemas.microsoft.com/office/drawing/2014/main" id="{162181EB-AA5F-E321-5CBC-1E4DA5FC89DA}"/>
                </a:ext>
              </a:extLst>
            </p:cNvPr>
            <p:cNvSpPr/>
            <p:nvPr/>
          </p:nvSpPr>
          <p:spPr>
            <a:xfrm flipH="1">
              <a:off x="5955775" y="-606875"/>
              <a:ext cx="82100" cy="270550"/>
            </a:xfrm>
            <a:custGeom>
              <a:avLst/>
              <a:gdLst/>
              <a:ahLst/>
              <a:cxnLst/>
              <a:rect l="l" t="t" r="r" b="b"/>
              <a:pathLst>
                <a:path w="3284" h="10822" extrusionOk="0">
                  <a:moveTo>
                    <a:pt x="1064" y="0"/>
                  </a:moveTo>
                  <a:cubicBezTo>
                    <a:pt x="1064" y="0"/>
                    <a:pt x="1034" y="31"/>
                    <a:pt x="973" y="92"/>
                  </a:cubicBezTo>
                  <a:cubicBezTo>
                    <a:pt x="943" y="183"/>
                    <a:pt x="882" y="244"/>
                    <a:pt x="791" y="395"/>
                  </a:cubicBezTo>
                  <a:cubicBezTo>
                    <a:pt x="639" y="669"/>
                    <a:pt x="487" y="1064"/>
                    <a:pt x="335" y="1581"/>
                  </a:cubicBezTo>
                  <a:cubicBezTo>
                    <a:pt x="31" y="2614"/>
                    <a:pt x="0" y="4134"/>
                    <a:pt x="426" y="5715"/>
                  </a:cubicBezTo>
                  <a:cubicBezTo>
                    <a:pt x="608" y="6535"/>
                    <a:pt x="882" y="7234"/>
                    <a:pt x="1216" y="7903"/>
                  </a:cubicBezTo>
                  <a:cubicBezTo>
                    <a:pt x="1520" y="8541"/>
                    <a:pt x="1885" y="9058"/>
                    <a:pt x="2219" y="9484"/>
                  </a:cubicBezTo>
                  <a:cubicBezTo>
                    <a:pt x="2523" y="9909"/>
                    <a:pt x="2766" y="10244"/>
                    <a:pt x="2979" y="10487"/>
                  </a:cubicBezTo>
                  <a:cubicBezTo>
                    <a:pt x="3070" y="10578"/>
                    <a:pt x="3162" y="10669"/>
                    <a:pt x="3192" y="10730"/>
                  </a:cubicBezTo>
                  <a:lnTo>
                    <a:pt x="3244" y="10782"/>
                  </a:lnTo>
                  <a:lnTo>
                    <a:pt x="3244" y="10782"/>
                  </a:lnTo>
                  <a:cubicBezTo>
                    <a:pt x="3232" y="10763"/>
                    <a:pt x="3222" y="10736"/>
                    <a:pt x="3222" y="10700"/>
                  </a:cubicBezTo>
                  <a:cubicBezTo>
                    <a:pt x="3192" y="10639"/>
                    <a:pt x="3101" y="10548"/>
                    <a:pt x="3040" y="10426"/>
                  </a:cubicBezTo>
                  <a:cubicBezTo>
                    <a:pt x="2858" y="10213"/>
                    <a:pt x="2584" y="9879"/>
                    <a:pt x="2280" y="9423"/>
                  </a:cubicBezTo>
                  <a:cubicBezTo>
                    <a:pt x="2006" y="8997"/>
                    <a:pt x="1642" y="8450"/>
                    <a:pt x="1338" y="7812"/>
                  </a:cubicBezTo>
                  <a:cubicBezTo>
                    <a:pt x="1034" y="7204"/>
                    <a:pt x="760" y="6475"/>
                    <a:pt x="517" y="5684"/>
                  </a:cubicBezTo>
                  <a:cubicBezTo>
                    <a:pt x="122" y="4134"/>
                    <a:pt x="152" y="2614"/>
                    <a:pt x="426" y="1581"/>
                  </a:cubicBezTo>
                  <a:cubicBezTo>
                    <a:pt x="517" y="1095"/>
                    <a:pt x="669" y="669"/>
                    <a:pt x="821" y="395"/>
                  </a:cubicBezTo>
                  <a:cubicBezTo>
                    <a:pt x="973" y="122"/>
                    <a:pt x="1064" y="0"/>
                    <a:pt x="1064" y="0"/>
                  </a:cubicBezTo>
                  <a:close/>
                  <a:moveTo>
                    <a:pt x="3244" y="10782"/>
                  </a:moveTo>
                  <a:cubicBezTo>
                    <a:pt x="3261" y="10810"/>
                    <a:pt x="3283" y="10821"/>
                    <a:pt x="3283" y="10821"/>
                  </a:cubicBezTo>
                  <a:lnTo>
                    <a:pt x="3244" y="1078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809;p30">
              <a:extLst>
                <a:ext uri="{FF2B5EF4-FFF2-40B4-BE49-F238E27FC236}">
                  <a16:creationId xmlns:a16="http://schemas.microsoft.com/office/drawing/2014/main" id="{F7574C4B-04A0-AAD8-F426-947E41EAEE53}"/>
                </a:ext>
              </a:extLst>
            </p:cNvPr>
            <p:cNvSpPr/>
            <p:nvPr/>
          </p:nvSpPr>
          <p:spPr>
            <a:xfrm flipH="1">
              <a:off x="5638150" y="-1323450"/>
              <a:ext cx="29650" cy="369325"/>
            </a:xfrm>
            <a:custGeom>
              <a:avLst/>
              <a:gdLst/>
              <a:ahLst/>
              <a:cxnLst/>
              <a:rect l="l" t="t" r="r" b="b"/>
              <a:pathLst>
                <a:path w="1186" h="14773" extrusionOk="0">
                  <a:moveTo>
                    <a:pt x="973" y="0"/>
                  </a:moveTo>
                  <a:cubicBezTo>
                    <a:pt x="973" y="0"/>
                    <a:pt x="973" y="91"/>
                    <a:pt x="912" y="213"/>
                  </a:cubicBezTo>
                  <a:lnTo>
                    <a:pt x="912" y="639"/>
                  </a:lnTo>
                  <a:cubicBezTo>
                    <a:pt x="973" y="1034"/>
                    <a:pt x="973" y="1550"/>
                    <a:pt x="1003" y="2250"/>
                  </a:cubicBezTo>
                  <a:cubicBezTo>
                    <a:pt x="1034" y="3557"/>
                    <a:pt x="1064" y="5472"/>
                    <a:pt x="973" y="7508"/>
                  </a:cubicBezTo>
                  <a:cubicBezTo>
                    <a:pt x="912" y="8541"/>
                    <a:pt x="851" y="9545"/>
                    <a:pt x="730" y="10396"/>
                  </a:cubicBezTo>
                  <a:cubicBezTo>
                    <a:pt x="608" y="11277"/>
                    <a:pt x="517" y="12067"/>
                    <a:pt x="395" y="12766"/>
                  </a:cubicBezTo>
                  <a:cubicBezTo>
                    <a:pt x="365" y="13101"/>
                    <a:pt x="274" y="13405"/>
                    <a:pt x="243" y="13678"/>
                  </a:cubicBezTo>
                  <a:cubicBezTo>
                    <a:pt x="152" y="13952"/>
                    <a:pt x="122" y="14165"/>
                    <a:pt x="91" y="14347"/>
                  </a:cubicBezTo>
                  <a:cubicBezTo>
                    <a:pt x="61" y="14499"/>
                    <a:pt x="61" y="14651"/>
                    <a:pt x="0" y="14773"/>
                  </a:cubicBezTo>
                  <a:cubicBezTo>
                    <a:pt x="61" y="14651"/>
                    <a:pt x="91" y="14560"/>
                    <a:pt x="122" y="14347"/>
                  </a:cubicBezTo>
                  <a:cubicBezTo>
                    <a:pt x="152" y="14165"/>
                    <a:pt x="243" y="13952"/>
                    <a:pt x="274" y="13678"/>
                  </a:cubicBezTo>
                  <a:cubicBezTo>
                    <a:pt x="365" y="13405"/>
                    <a:pt x="395" y="13101"/>
                    <a:pt x="456" y="12766"/>
                  </a:cubicBezTo>
                  <a:cubicBezTo>
                    <a:pt x="608" y="12128"/>
                    <a:pt x="730" y="11277"/>
                    <a:pt x="851" y="10396"/>
                  </a:cubicBezTo>
                  <a:cubicBezTo>
                    <a:pt x="942" y="9484"/>
                    <a:pt x="1034" y="8511"/>
                    <a:pt x="1094" y="7478"/>
                  </a:cubicBezTo>
                  <a:cubicBezTo>
                    <a:pt x="1186" y="5380"/>
                    <a:pt x="1155" y="3526"/>
                    <a:pt x="1094" y="2158"/>
                  </a:cubicBezTo>
                  <a:cubicBezTo>
                    <a:pt x="1094" y="1490"/>
                    <a:pt x="1034" y="943"/>
                    <a:pt x="1003" y="578"/>
                  </a:cubicBezTo>
                  <a:cubicBezTo>
                    <a:pt x="1003" y="426"/>
                    <a:pt x="973" y="274"/>
                    <a:pt x="973" y="152"/>
                  </a:cubicBezTo>
                  <a:lnTo>
                    <a:pt x="973"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810;p30">
              <a:extLst>
                <a:ext uri="{FF2B5EF4-FFF2-40B4-BE49-F238E27FC236}">
                  <a16:creationId xmlns:a16="http://schemas.microsoft.com/office/drawing/2014/main" id="{4F636A56-F499-B679-49E6-E09F2E9C5296}"/>
                </a:ext>
              </a:extLst>
            </p:cNvPr>
            <p:cNvSpPr/>
            <p:nvPr/>
          </p:nvSpPr>
          <p:spPr>
            <a:xfrm flipH="1">
              <a:off x="5125225" y="-670700"/>
              <a:ext cx="78300" cy="307775"/>
            </a:xfrm>
            <a:custGeom>
              <a:avLst/>
              <a:gdLst/>
              <a:ahLst/>
              <a:cxnLst/>
              <a:rect l="l" t="t" r="r" b="b"/>
              <a:pathLst>
                <a:path w="3132" h="12311" extrusionOk="0">
                  <a:moveTo>
                    <a:pt x="1" y="0"/>
                  </a:moveTo>
                  <a:cubicBezTo>
                    <a:pt x="1" y="0"/>
                    <a:pt x="1" y="31"/>
                    <a:pt x="62" y="122"/>
                  </a:cubicBezTo>
                  <a:cubicBezTo>
                    <a:pt x="92" y="182"/>
                    <a:pt x="214" y="304"/>
                    <a:pt x="335" y="426"/>
                  </a:cubicBezTo>
                  <a:cubicBezTo>
                    <a:pt x="578" y="669"/>
                    <a:pt x="913" y="1064"/>
                    <a:pt x="1277" y="1550"/>
                  </a:cubicBezTo>
                  <a:cubicBezTo>
                    <a:pt x="1673" y="2037"/>
                    <a:pt x="2037" y="2645"/>
                    <a:pt x="2341" y="3404"/>
                  </a:cubicBezTo>
                  <a:cubicBezTo>
                    <a:pt x="2493" y="3800"/>
                    <a:pt x="2615" y="4195"/>
                    <a:pt x="2736" y="4620"/>
                  </a:cubicBezTo>
                  <a:cubicBezTo>
                    <a:pt x="2828" y="5076"/>
                    <a:pt x="2858" y="5532"/>
                    <a:pt x="2919" y="5988"/>
                  </a:cubicBezTo>
                  <a:cubicBezTo>
                    <a:pt x="2980" y="6900"/>
                    <a:pt x="2828" y="7812"/>
                    <a:pt x="2584" y="8572"/>
                  </a:cubicBezTo>
                  <a:cubicBezTo>
                    <a:pt x="2311" y="9332"/>
                    <a:pt x="2007" y="10031"/>
                    <a:pt x="1703" y="10547"/>
                  </a:cubicBezTo>
                  <a:cubicBezTo>
                    <a:pt x="1399" y="11125"/>
                    <a:pt x="1125" y="11550"/>
                    <a:pt x="974" y="11854"/>
                  </a:cubicBezTo>
                  <a:cubicBezTo>
                    <a:pt x="913" y="12006"/>
                    <a:pt x="822" y="12128"/>
                    <a:pt x="791" y="12189"/>
                  </a:cubicBezTo>
                  <a:cubicBezTo>
                    <a:pt x="700" y="12280"/>
                    <a:pt x="700" y="12310"/>
                    <a:pt x="700" y="12310"/>
                  </a:cubicBezTo>
                  <a:cubicBezTo>
                    <a:pt x="700" y="12310"/>
                    <a:pt x="761" y="12280"/>
                    <a:pt x="852" y="12098"/>
                  </a:cubicBezTo>
                  <a:cubicBezTo>
                    <a:pt x="913" y="12037"/>
                    <a:pt x="974" y="11915"/>
                    <a:pt x="1065" y="11763"/>
                  </a:cubicBezTo>
                  <a:cubicBezTo>
                    <a:pt x="1217" y="11520"/>
                    <a:pt x="1460" y="11034"/>
                    <a:pt x="1764" y="10517"/>
                  </a:cubicBezTo>
                  <a:cubicBezTo>
                    <a:pt x="2068" y="10000"/>
                    <a:pt x="2433" y="9301"/>
                    <a:pt x="2676" y="8541"/>
                  </a:cubicBezTo>
                  <a:cubicBezTo>
                    <a:pt x="2949" y="7781"/>
                    <a:pt x="3132" y="6870"/>
                    <a:pt x="3071" y="5927"/>
                  </a:cubicBezTo>
                  <a:cubicBezTo>
                    <a:pt x="3071" y="5471"/>
                    <a:pt x="2980" y="4985"/>
                    <a:pt x="2888" y="4559"/>
                  </a:cubicBezTo>
                  <a:cubicBezTo>
                    <a:pt x="2767" y="4134"/>
                    <a:pt x="2615" y="3708"/>
                    <a:pt x="2463" y="3344"/>
                  </a:cubicBezTo>
                  <a:cubicBezTo>
                    <a:pt x="2129" y="2584"/>
                    <a:pt x="1733" y="1915"/>
                    <a:pt x="1369" y="1429"/>
                  </a:cubicBezTo>
                  <a:cubicBezTo>
                    <a:pt x="974" y="942"/>
                    <a:pt x="639" y="578"/>
                    <a:pt x="396" y="334"/>
                  </a:cubicBezTo>
                  <a:cubicBezTo>
                    <a:pt x="244" y="213"/>
                    <a:pt x="183" y="152"/>
                    <a:pt x="92" y="61"/>
                  </a:cubicBezTo>
                  <a:cubicBezTo>
                    <a:pt x="31" y="31"/>
                    <a:pt x="1" y="0"/>
                    <a:pt x="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811;p30">
              <a:extLst>
                <a:ext uri="{FF2B5EF4-FFF2-40B4-BE49-F238E27FC236}">
                  <a16:creationId xmlns:a16="http://schemas.microsoft.com/office/drawing/2014/main" id="{CD5BA0AF-CFB8-23F2-1F4F-84F8840CC22C}"/>
                </a:ext>
              </a:extLst>
            </p:cNvPr>
            <p:cNvSpPr/>
            <p:nvPr/>
          </p:nvSpPr>
          <p:spPr>
            <a:xfrm flipH="1">
              <a:off x="3973975" y="-1490625"/>
              <a:ext cx="4950" cy="5100"/>
            </a:xfrm>
            <a:custGeom>
              <a:avLst/>
              <a:gdLst/>
              <a:ahLst/>
              <a:cxnLst/>
              <a:rect l="l" t="t" r="r" b="b"/>
              <a:pathLst>
                <a:path w="198" h="204" extrusionOk="0">
                  <a:moveTo>
                    <a:pt x="45" y="0"/>
                  </a:moveTo>
                  <a:lnTo>
                    <a:pt x="15" y="31"/>
                  </a:lnTo>
                  <a:lnTo>
                    <a:pt x="23" y="71"/>
                  </a:lnTo>
                  <a:lnTo>
                    <a:pt x="23" y="71"/>
                  </a:lnTo>
                  <a:cubicBezTo>
                    <a:pt x="29" y="59"/>
                    <a:pt x="37" y="47"/>
                    <a:pt x="45" y="37"/>
                  </a:cubicBezTo>
                  <a:lnTo>
                    <a:pt x="45" y="37"/>
                  </a:lnTo>
                  <a:lnTo>
                    <a:pt x="45" y="31"/>
                  </a:lnTo>
                  <a:lnTo>
                    <a:pt x="45" y="0"/>
                  </a:lnTo>
                  <a:close/>
                  <a:moveTo>
                    <a:pt x="45" y="152"/>
                  </a:moveTo>
                  <a:cubicBezTo>
                    <a:pt x="43" y="152"/>
                    <a:pt x="41" y="152"/>
                    <a:pt x="39" y="153"/>
                  </a:cubicBezTo>
                  <a:lnTo>
                    <a:pt x="39" y="153"/>
                  </a:lnTo>
                  <a:lnTo>
                    <a:pt x="45" y="183"/>
                  </a:lnTo>
                  <a:lnTo>
                    <a:pt x="76" y="183"/>
                  </a:lnTo>
                  <a:cubicBezTo>
                    <a:pt x="136" y="183"/>
                    <a:pt x="136" y="183"/>
                    <a:pt x="45" y="152"/>
                  </a:cubicBezTo>
                  <a:close/>
                  <a:moveTo>
                    <a:pt x="106" y="0"/>
                  </a:moveTo>
                  <a:cubicBezTo>
                    <a:pt x="84" y="0"/>
                    <a:pt x="63" y="16"/>
                    <a:pt x="45" y="37"/>
                  </a:cubicBezTo>
                  <a:lnTo>
                    <a:pt x="45" y="37"/>
                  </a:lnTo>
                  <a:lnTo>
                    <a:pt x="45" y="91"/>
                  </a:lnTo>
                  <a:cubicBezTo>
                    <a:pt x="37" y="91"/>
                    <a:pt x="32" y="93"/>
                    <a:pt x="28" y="97"/>
                  </a:cubicBezTo>
                  <a:lnTo>
                    <a:pt x="28" y="97"/>
                  </a:lnTo>
                  <a:lnTo>
                    <a:pt x="23" y="71"/>
                  </a:lnTo>
                  <a:lnTo>
                    <a:pt x="23" y="71"/>
                  </a:lnTo>
                  <a:cubicBezTo>
                    <a:pt x="6" y="104"/>
                    <a:pt x="0" y="138"/>
                    <a:pt x="15" y="152"/>
                  </a:cubicBezTo>
                  <a:cubicBezTo>
                    <a:pt x="15" y="162"/>
                    <a:pt x="15" y="166"/>
                    <a:pt x="16" y="166"/>
                  </a:cubicBezTo>
                  <a:cubicBezTo>
                    <a:pt x="18" y="166"/>
                    <a:pt x="23" y="155"/>
                    <a:pt x="39" y="153"/>
                  </a:cubicBezTo>
                  <a:lnTo>
                    <a:pt x="39" y="153"/>
                  </a:lnTo>
                  <a:lnTo>
                    <a:pt x="37" y="144"/>
                  </a:lnTo>
                  <a:lnTo>
                    <a:pt x="37" y="144"/>
                  </a:lnTo>
                  <a:cubicBezTo>
                    <a:pt x="40" y="147"/>
                    <a:pt x="42" y="149"/>
                    <a:pt x="45" y="152"/>
                  </a:cubicBezTo>
                  <a:cubicBezTo>
                    <a:pt x="65" y="142"/>
                    <a:pt x="79" y="139"/>
                    <a:pt x="86" y="139"/>
                  </a:cubicBezTo>
                  <a:cubicBezTo>
                    <a:pt x="99" y="139"/>
                    <a:pt x="86" y="152"/>
                    <a:pt x="45" y="152"/>
                  </a:cubicBezTo>
                  <a:cubicBezTo>
                    <a:pt x="86" y="152"/>
                    <a:pt x="113" y="139"/>
                    <a:pt x="117" y="139"/>
                  </a:cubicBezTo>
                  <a:lnTo>
                    <a:pt x="117" y="139"/>
                  </a:lnTo>
                  <a:cubicBezTo>
                    <a:pt x="119" y="139"/>
                    <a:pt x="116" y="142"/>
                    <a:pt x="106" y="152"/>
                  </a:cubicBezTo>
                  <a:cubicBezTo>
                    <a:pt x="129" y="152"/>
                    <a:pt x="134" y="204"/>
                    <a:pt x="136" y="204"/>
                  </a:cubicBezTo>
                  <a:cubicBezTo>
                    <a:pt x="136" y="204"/>
                    <a:pt x="136" y="198"/>
                    <a:pt x="136" y="183"/>
                  </a:cubicBezTo>
                  <a:lnTo>
                    <a:pt x="167" y="183"/>
                  </a:lnTo>
                  <a:cubicBezTo>
                    <a:pt x="197" y="183"/>
                    <a:pt x="167" y="183"/>
                    <a:pt x="197" y="152"/>
                  </a:cubicBezTo>
                  <a:lnTo>
                    <a:pt x="167"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812;p30">
              <a:extLst>
                <a:ext uri="{FF2B5EF4-FFF2-40B4-BE49-F238E27FC236}">
                  <a16:creationId xmlns:a16="http://schemas.microsoft.com/office/drawing/2014/main" id="{0970A6B0-530E-4B2C-9679-EAA35955C440}"/>
                </a:ext>
              </a:extLst>
            </p:cNvPr>
            <p:cNvSpPr/>
            <p:nvPr/>
          </p:nvSpPr>
          <p:spPr>
            <a:xfrm flipH="1">
              <a:off x="4112275" y="-1289250"/>
              <a:ext cx="6125" cy="3825"/>
            </a:xfrm>
            <a:custGeom>
              <a:avLst/>
              <a:gdLst/>
              <a:ahLst/>
              <a:cxnLst/>
              <a:rect l="l" t="t" r="r" b="b"/>
              <a:pathLst>
                <a:path w="245" h="153" extrusionOk="0">
                  <a:moveTo>
                    <a:pt x="62" y="0"/>
                  </a:moveTo>
                  <a:cubicBezTo>
                    <a:pt x="50" y="18"/>
                    <a:pt x="43" y="33"/>
                    <a:pt x="39" y="47"/>
                  </a:cubicBezTo>
                  <a:lnTo>
                    <a:pt x="39" y="47"/>
                  </a:lnTo>
                  <a:lnTo>
                    <a:pt x="1" y="31"/>
                  </a:lnTo>
                  <a:lnTo>
                    <a:pt x="1" y="91"/>
                  </a:lnTo>
                  <a:lnTo>
                    <a:pt x="1" y="122"/>
                  </a:lnTo>
                  <a:cubicBezTo>
                    <a:pt x="62" y="152"/>
                    <a:pt x="62" y="152"/>
                    <a:pt x="92" y="152"/>
                  </a:cubicBezTo>
                  <a:cubicBezTo>
                    <a:pt x="123" y="152"/>
                    <a:pt x="153" y="122"/>
                    <a:pt x="214" y="122"/>
                  </a:cubicBezTo>
                  <a:lnTo>
                    <a:pt x="150" y="94"/>
                  </a:lnTo>
                  <a:lnTo>
                    <a:pt x="150" y="94"/>
                  </a:lnTo>
                  <a:cubicBezTo>
                    <a:pt x="160" y="84"/>
                    <a:pt x="171" y="73"/>
                    <a:pt x="183" y="61"/>
                  </a:cubicBezTo>
                  <a:lnTo>
                    <a:pt x="244" y="61"/>
                  </a:lnTo>
                  <a:lnTo>
                    <a:pt x="62" y="0"/>
                  </a:ln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813;p30">
              <a:extLst>
                <a:ext uri="{FF2B5EF4-FFF2-40B4-BE49-F238E27FC236}">
                  <a16:creationId xmlns:a16="http://schemas.microsoft.com/office/drawing/2014/main" id="{9C62B6FD-192D-3BD8-704F-DA07900F4141}"/>
                </a:ext>
              </a:extLst>
            </p:cNvPr>
            <p:cNvSpPr/>
            <p:nvPr/>
          </p:nvSpPr>
          <p:spPr>
            <a:xfrm flipH="1">
              <a:off x="5066700" y="-514925"/>
              <a:ext cx="1021325" cy="375400"/>
            </a:xfrm>
            <a:custGeom>
              <a:avLst/>
              <a:gdLst/>
              <a:ahLst/>
              <a:cxnLst/>
              <a:rect l="l" t="t" r="r" b="b"/>
              <a:pathLst>
                <a:path w="40853" h="15016" extrusionOk="0">
                  <a:moveTo>
                    <a:pt x="40791" y="0"/>
                  </a:moveTo>
                  <a:cubicBezTo>
                    <a:pt x="35928" y="5897"/>
                    <a:pt x="28572" y="9605"/>
                    <a:pt x="20943" y="10000"/>
                  </a:cubicBezTo>
                  <a:cubicBezTo>
                    <a:pt x="20444" y="10024"/>
                    <a:pt x="19945" y="10036"/>
                    <a:pt x="19445" y="10036"/>
                  </a:cubicBezTo>
                  <a:cubicBezTo>
                    <a:pt x="12265" y="10036"/>
                    <a:pt x="5030" y="7583"/>
                    <a:pt x="0" y="2553"/>
                  </a:cubicBezTo>
                  <a:lnTo>
                    <a:pt x="0" y="2553"/>
                  </a:lnTo>
                  <a:cubicBezTo>
                    <a:pt x="1880" y="9616"/>
                    <a:pt x="9532" y="15016"/>
                    <a:pt x="20154" y="15016"/>
                  </a:cubicBezTo>
                  <a:cubicBezTo>
                    <a:pt x="20184" y="15016"/>
                    <a:pt x="20214" y="15016"/>
                    <a:pt x="20244" y="15016"/>
                  </a:cubicBezTo>
                  <a:cubicBezTo>
                    <a:pt x="20271" y="15016"/>
                    <a:pt x="20299" y="15016"/>
                    <a:pt x="20326" y="15016"/>
                  </a:cubicBezTo>
                  <a:cubicBezTo>
                    <a:pt x="31802" y="15016"/>
                    <a:pt x="39821" y="8705"/>
                    <a:pt x="40791" y="821"/>
                  </a:cubicBezTo>
                  <a:cubicBezTo>
                    <a:pt x="40852" y="608"/>
                    <a:pt x="40852" y="395"/>
                    <a:pt x="40852" y="183"/>
                  </a:cubicBezTo>
                  <a:lnTo>
                    <a:pt x="40791" y="0"/>
                  </a:lnTo>
                  <a:close/>
                </a:path>
              </a:pathLst>
            </a:custGeom>
            <a:solidFill>
              <a:srgbClr val="FF725E">
                <a:alpha val="38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814;p30">
              <a:extLst>
                <a:ext uri="{FF2B5EF4-FFF2-40B4-BE49-F238E27FC236}">
                  <a16:creationId xmlns:a16="http://schemas.microsoft.com/office/drawing/2014/main" id="{5D77E5AF-8D0E-5D54-718E-A6E438C6E62F}"/>
                </a:ext>
              </a:extLst>
            </p:cNvPr>
            <p:cNvSpPr/>
            <p:nvPr/>
          </p:nvSpPr>
          <p:spPr>
            <a:xfrm flipH="1">
              <a:off x="4477825" y="-825725"/>
              <a:ext cx="1525" cy="3450"/>
            </a:xfrm>
            <a:custGeom>
              <a:avLst/>
              <a:gdLst/>
              <a:ahLst/>
              <a:cxnLst/>
              <a:rect l="l" t="t" r="r" b="b"/>
              <a:pathLst>
                <a:path w="61" h="138" extrusionOk="0">
                  <a:moveTo>
                    <a:pt x="1" y="0"/>
                  </a:moveTo>
                  <a:cubicBezTo>
                    <a:pt x="1" y="64"/>
                    <a:pt x="12" y="102"/>
                    <a:pt x="20" y="121"/>
                  </a:cubicBezTo>
                  <a:lnTo>
                    <a:pt x="20" y="121"/>
                  </a:lnTo>
                  <a:cubicBezTo>
                    <a:pt x="61" y="114"/>
                    <a:pt x="55" y="81"/>
                    <a:pt x="1" y="0"/>
                  </a:cubicBezTo>
                  <a:close/>
                  <a:moveTo>
                    <a:pt x="20" y="121"/>
                  </a:moveTo>
                  <a:cubicBezTo>
                    <a:pt x="14" y="122"/>
                    <a:pt x="8" y="122"/>
                    <a:pt x="1" y="122"/>
                  </a:cubicBezTo>
                  <a:cubicBezTo>
                    <a:pt x="20" y="131"/>
                    <a:pt x="27" y="138"/>
                    <a:pt x="28" y="138"/>
                  </a:cubicBezTo>
                  <a:cubicBezTo>
                    <a:pt x="29" y="138"/>
                    <a:pt x="25" y="133"/>
                    <a:pt x="20" y="12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815;p30">
              <a:extLst>
                <a:ext uri="{FF2B5EF4-FFF2-40B4-BE49-F238E27FC236}">
                  <a16:creationId xmlns:a16="http://schemas.microsoft.com/office/drawing/2014/main" id="{61EE05C6-AC84-AD8A-25C8-B035989702A4}"/>
                </a:ext>
              </a:extLst>
            </p:cNvPr>
            <p:cNvSpPr/>
            <p:nvPr/>
          </p:nvSpPr>
          <p:spPr>
            <a:xfrm flipH="1">
              <a:off x="4476275" y="-825725"/>
              <a:ext cx="5350" cy="6100"/>
            </a:xfrm>
            <a:custGeom>
              <a:avLst/>
              <a:gdLst/>
              <a:ahLst/>
              <a:cxnLst/>
              <a:rect l="l" t="t" r="r" b="b"/>
              <a:pathLst>
                <a:path w="214" h="244" extrusionOk="0">
                  <a:moveTo>
                    <a:pt x="92" y="0"/>
                  </a:moveTo>
                  <a:cubicBezTo>
                    <a:pt x="92" y="0"/>
                    <a:pt x="114" y="11"/>
                    <a:pt x="105" y="20"/>
                  </a:cubicBezTo>
                  <a:lnTo>
                    <a:pt x="105" y="20"/>
                  </a:lnTo>
                  <a:cubicBezTo>
                    <a:pt x="92" y="11"/>
                    <a:pt x="92" y="0"/>
                    <a:pt x="92" y="0"/>
                  </a:cubicBezTo>
                  <a:close/>
                  <a:moveTo>
                    <a:pt x="92" y="0"/>
                  </a:moveTo>
                  <a:cubicBezTo>
                    <a:pt x="62" y="0"/>
                    <a:pt x="62" y="0"/>
                    <a:pt x="31" y="31"/>
                  </a:cubicBezTo>
                  <a:cubicBezTo>
                    <a:pt x="21" y="21"/>
                    <a:pt x="14" y="17"/>
                    <a:pt x="10" y="17"/>
                  </a:cubicBezTo>
                  <a:cubicBezTo>
                    <a:pt x="1" y="17"/>
                    <a:pt x="1" y="31"/>
                    <a:pt x="1" y="31"/>
                  </a:cubicBezTo>
                  <a:lnTo>
                    <a:pt x="1" y="92"/>
                  </a:lnTo>
                  <a:lnTo>
                    <a:pt x="1" y="122"/>
                  </a:lnTo>
                  <a:lnTo>
                    <a:pt x="31" y="122"/>
                  </a:lnTo>
                  <a:lnTo>
                    <a:pt x="31" y="152"/>
                  </a:lnTo>
                  <a:lnTo>
                    <a:pt x="153" y="244"/>
                  </a:lnTo>
                  <a:lnTo>
                    <a:pt x="214" y="152"/>
                  </a:lnTo>
                  <a:cubicBezTo>
                    <a:pt x="214" y="140"/>
                    <a:pt x="214" y="130"/>
                    <a:pt x="213" y="122"/>
                  </a:cubicBezTo>
                  <a:lnTo>
                    <a:pt x="214" y="122"/>
                  </a:lnTo>
                  <a:lnTo>
                    <a:pt x="214" y="92"/>
                  </a:lnTo>
                  <a:lnTo>
                    <a:pt x="184" y="32"/>
                  </a:lnTo>
                  <a:lnTo>
                    <a:pt x="184" y="32"/>
                  </a:lnTo>
                  <a:cubicBezTo>
                    <a:pt x="184" y="32"/>
                    <a:pt x="183" y="31"/>
                    <a:pt x="183" y="31"/>
                  </a:cubicBezTo>
                  <a:cubicBezTo>
                    <a:pt x="183" y="31"/>
                    <a:pt x="183" y="0"/>
                    <a:pt x="92"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816;p30">
              <a:extLst>
                <a:ext uri="{FF2B5EF4-FFF2-40B4-BE49-F238E27FC236}">
                  <a16:creationId xmlns:a16="http://schemas.microsoft.com/office/drawing/2014/main" id="{0AAA9D83-2CA5-FA84-7F8F-580EF1558EE8}"/>
                </a:ext>
              </a:extLst>
            </p:cNvPr>
            <p:cNvSpPr/>
            <p:nvPr/>
          </p:nvSpPr>
          <p:spPr>
            <a:xfrm flipH="1">
              <a:off x="4342525" y="-2310325"/>
              <a:ext cx="1275125" cy="2518825"/>
            </a:xfrm>
            <a:custGeom>
              <a:avLst/>
              <a:gdLst/>
              <a:ahLst/>
              <a:cxnLst/>
              <a:rect l="l" t="t" r="r" b="b"/>
              <a:pathLst>
                <a:path w="51005" h="100753" extrusionOk="0">
                  <a:moveTo>
                    <a:pt x="34002" y="31840"/>
                  </a:moveTo>
                  <a:cubicBezTo>
                    <a:pt x="35017" y="31840"/>
                    <a:pt x="35871" y="31933"/>
                    <a:pt x="36749" y="32120"/>
                  </a:cubicBezTo>
                  <a:cubicBezTo>
                    <a:pt x="38208" y="32424"/>
                    <a:pt x="39606" y="32910"/>
                    <a:pt x="40852" y="33579"/>
                  </a:cubicBezTo>
                  <a:cubicBezTo>
                    <a:pt x="40791" y="33974"/>
                    <a:pt x="40670" y="34338"/>
                    <a:pt x="40518" y="34734"/>
                  </a:cubicBezTo>
                  <a:cubicBezTo>
                    <a:pt x="39971" y="36740"/>
                    <a:pt x="38603" y="38563"/>
                    <a:pt x="36566" y="39354"/>
                  </a:cubicBezTo>
                  <a:cubicBezTo>
                    <a:pt x="35422" y="39806"/>
                    <a:pt x="34245" y="39995"/>
                    <a:pt x="33056" y="39995"/>
                  </a:cubicBezTo>
                  <a:cubicBezTo>
                    <a:pt x="31687" y="39995"/>
                    <a:pt x="30303" y="39744"/>
                    <a:pt x="28937" y="39354"/>
                  </a:cubicBezTo>
                  <a:cubicBezTo>
                    <a:pt x="28785" y="39323"/>
                    <a:pt x="28633" y="39293"/>
                    <a:pt x="28481" y="39202"/>
                  </a:cubicBezTo>
                  <a:lnTo>
                    <a:pt x="28238" y="39141"/>
                  </a:lnTo>
                  <a:cubicBezTo>
                    <a:pt x="28055" y="39050"/>
                    <a:pt x="27873" y="38959"/>
                    <a:pt x="27691" y="38837"/>
                  </a:cubicBezTo>
                  <a:cubicBezTo>
                    <a:pt x="27113" y="38503"/>
                    <a:pt x="26809" y="38259"/>
                    <a:pt x="26353" y="37773"/>
                  </a:cubicBezTo>
                  <a:cubicBezTo>
                    <a:pt x="26110" y="37500"/>
                    <a:pt x="26080" y="37500"/>
                    <a:pt x="25928" y="37287"/>
                  </a:cubicBezTo>
                  <a:lnTo>
                    <a:pt x="25715" y="36922"/>
                  </a:lnTo>
                  <a:lnTo>
                    <a:pt x="25593" y="36709"/>
                  </a:lnTo>
                  <a:cubicBezTo>
                    <a:pt x="25563" y="36618"/>
                    <a:pt x="25563" y="36588"/>
                    <a:pt x="25502" y="36527"/>
                  </a:cubicBezTo>
                  <a:cubicBezTo>
                    <a:pt x="25502" y="36527"/>
                    <a:pt x="25472" y="36253"/>
                    <a:pt x="25441" y="36253"/>
                  </a:cubicBezTo>
                  <a:lnTo>
                    <a:pt x="25441" y="35949"/>
                  </a:lnTo>
                  <a:lnTo>
                    <a:pt x="25441" y="35858"/>
                  </a:lnTo>
                  <a:cubicBezTo>
                    <a:pt x="25441" y="35797"/>
                    <a:pt x="25472" y="35706"/>
                    <a:pt x="25472" y="35645"/>
                  </a:cubicBezTo>
                  <a:cubicBezTo>
                    <a:pt x="25472" y="35645"/>
                    <a:pt x="25563" y="35402"/>
                    <a:pt x="25563" y="35372"/>
                  </a:cubicBezTo>
                  <a:cubicBezTo>
                    <a:pt x="25593" y="35250"/>
                    <a:pt x="25654" y="35190"/>
                    <a:pt x="25715" y="35068"/>
                  </a:cubicBezTo>
                  <a:cubicBezTo>
                    <a:pt x="25897" y="34764"/>
                    <a:pt x="25897" y="34764"/>
                    <a:pt x="26080" y="34551"/>
                  </a:cubicBezTo>
                  <a:cubicBezTo>
                    <a:pt x="26505" y="34034"/>
                    <a:pt x="26809" y="33822"/>
                    <a:pt x="27265" y="33518"/>
                  </a:cubicBezTo>
                  <a:cubicBezTo>
                    <a:pt x="28238" y="32879"/>
                    <a:pt x="29150" y="32576"/>
                    <a:pt x="30426" y="32272"/>
                  </a:cubicBezTo>
                  <a:cubicBezTo>
                    <a:pt x="30913" y="32150"/>
                    <a:pt x="31399" y="32028"/>
                    <a:pt x="31885" y="31968"/>
                  </a:cubicBezTo>
                  <a:cubicBezTo>
                    <a:pt x="31976" y="31968"/>
                    <a:pt x="32159" y="31907"/>
                    <a:pt x="32159" y="31907"/>
                  </a:cubicBezTo>
                  <a:cubicBezTo>
                    <a:pt x="32311" y="31907"/>
                    <a:pt x="32463" y="31876"/>
                    <a:pt x="32584" y="31876"/>
                  </a:cubicBezTo>
                  <a:cubicBezTo>
                    <a:pt x="32919" y="31846"/>
                    <a:pt x="33253" y="31846"/>
                    <a:pt x="33557" y="31846"/>
                  </a:cubicBezTo>
                  <a:cubicBezTo>
                    <a:pt x="33709" y="31842"/>
                    <a:pt x="33857" y="31840"/>
                    <a:pt x="34002" y="31840"/>
                  </a:cubicBezTo>
                  <a:close/>
                  <a:moveTo>
                    <a:pt x="36907" y="49130"/>
                  </a:moveTo>
                  <a:cubicBezTo>
                    <a:pt x="37700" y="49130"/>
                    <a:pt x="38500" y="49225"/>
                    <a:pt x="39241" y="49415"/>
                  </a:cubicBezTo>
                  <a:cubicBezTo>
                    <a:pt x="39758" y="49567"/>
                    <a:pt x="40305" y="49779"/>
                    <a:pt x="40761" y="49962"/>
                  </a:cubicBezTo>
                  <a:cubicBezTo>
                    <a:pt x="41065" y="50114"/>
                    <a:pt x="41369" y="50266"/>
                    <a:pt x="41673" y="50448"/>
                  </a:cubicBezTo>
                  <a:cubicBezTo>
                    <a:pt x="41794" y="50539"/>
                    <a:pt x="41946" y="50600"/>
                    <a:pt x="42037" y="50691"/>
                  </a:cubicBezTo>
                  <a:cubicBezTo>
                    <a:pt x="42098" y="50722"/>
                    <a:pt x="42129" y="50722"/>
                    <a:pt x="42129" y="50752"/>
                  </a:cubicBezTo>
                  <a:cubicBezTo>
                    <a:pt x="42189" y="50782"/>
                    <a:pt x="42250" y="50874"/>
                    <a:pt x="42311" y="50904"/>
                  </a:cubicBezTo>
                  <a:lnTo>
                    <a:pt x="42889" y="51482"/>
                  </a:lnTo>
                  <a:cubicBezTo>
                    <a:pt x="42949" y="51542"/>
                    <a:pt x="43041" y="51634"/>
                    <a:pt x="43101" y="51755"/>
                  </a:cubicBezTo>
                  <a:cubicBezTo>
                    <a:pt x="43101" y="51786"/>
                    <a:pt x="43253" y="51968"/>
                    <a:pt x="43253" y="51968"/>
                  </a:cubicBezTo>
                  <a:cubicBezTo>
                    <a:pt x="43557" y="52424"/>
                    <a:pt x="43861" y="52880"/>
                    <a:pt x="44104" y="53427"/>
                  </a:cubicBezTo>
                  <a:cubicBezTo>
                    <a:pt x="44165" y="53518"/>
                    <a:pt x="44226" y="53670"/>
                    <a:pt x="44287" y="53792"/>
                  </a:cubicBezTo>
                  <a:cubicBezTo>
                    <a:pt x="44104" y="53974"/>
                    <a:pt x="43861" y="54187"/>
                    <a:pt x="43648" y="54369"/>
                  </a:cubicBezTo>
                  <a:cubicBezTo>
                    <a:pt x="43496" y="54369"/>
                    <a:pt x="43405" y="54460"/>
                    <a:pt x="43314" y="54521"/>
                  </a:cubicBezTo>
                  <a:cubicBezTo>
                    <a:pt x="43253" y="54552"/>
                    <a:pt x="43101" y="54673"/>
                    <a:pt x="43101" y="54673"/>
                  </a:cubicBezTo>
                  <a:cubicBezTo>
                    <a:pt x="42919" y="54795"/>
                    <a:pt x="42767" y="54947"/>
                    <a:pt x="42585" y="55038"/>
                  </a:cubicBezTo>
                  <a:cubicBezTo>
                    <a:pt x="42098" y="55342"/>
                    <a:pt x="41582" y="55615"/>
                    <a:pt x="41095" y="55889"/>
                  </a:cubicBezTo>
                  <a:cubicBezTo>
                    <a:pt x="40974" y="55919"/>
                    <a:pt x="40882" y="56011"/>
                    <a:pt x="40761" y="56041"/>
                  </a:cubicBezTo>
                  <a:cubicBezTo>
                    <a:pt x="40730" y="56041"/>
                    <a:pt x="40730" y="56071"/>
                    <a:pt x="40670" y="56071"/>
                  </a:cubicBezTo>
                  <a:cubicBezTo>
                    <a:pt x="40639" y="56071"/>
                    <a:pt x="40639" y="56071"/>
                    <a:pt x="40609" y="56102"/>
                  </a:cubicBezTo>
                  <a:cubicBezTo>
                    <a:pt x="40366" y="56193"/>
                    <a:pt x="40123" y="56314"/>
                    <a:pt x="39879" y="56375"/>
                  </a:cubicBezTo>
                  <a:cubicBezTo>
                    <a:pt x="39393" y="56527"/>
                    <a:pt x="38907" y="56679"/>
                    <a:pt x="38360" y="56770"/>
                  </a:cubicBezTo>
                  <a:cubicBezTo>
                    <a:pt x="38238" y="56801"/>
                    <a:pt x="38086" y="56801"/>
                    <a:pt x="37995" y="56831"/>
                  </a:cubicBezTo>
                  <a:lnTo>
                    <a:pt x="37843" y="56831"/>
                  </a:lnTo>
                  <a:cubicBezTo>
                    <a:pt x="37569" y="56862"/>
                    <a:pt x="37326" y="56862"/>
                    <a:pt x="37083" y="56922"/>
                  </a:cubicBezTo>
                  <a:cubicBezTo>
                    <a:pt x="36944" y="56931"/>
                    <a:pt x="36806" y="56934"/>
                    <a:pt x="36668" y="56934"/>
                  </a:cubicBezTo>
                  <a:cubicBezTo>
                    <a:pt x="36291" y="56934"/>
                    <a:pt x="35919" y="56906"/>
                    <a:pt x="35563" y="56862"/>
                  </a:cubicBezTo>
                  <a:cubicBezTo>
                    <a:pt x="35472" y="56862"/>
                    <a:pt x="35350" y="56862"/>
                    <a:pt x="35290" y="56831"/>
                  </a:cubicBezTo>
                  <a:cubicBezTo>
                    <a:pt x="35259" y="56831"/>
                    <a:pt x="35046" y="56801"/>
                    <a:pt x="35046" y="56801"/>
                  </a:cubicBezTo>
                  <a:cubicBezTo>
                    <a:pt x="34803" y="56770"/>
                    <a:pt x="34560" y="56679"/>
                    <a:pt x="34287" y="56649"/>
                  </a:cubicBezTo>
                  <a:cubicBezTo>
                    <a:pt x="34043" y="56558"/>
                    <a:pt x="33800" y="56497"/>
                    <a:pt x="33527" y="56406"/>
                  </a:cubicBezTo>
                  <a:cubicBezTo>
                    <a:pt x="33435" y="56375"/>
                    <a:pt x="33314" y="56345"/>
                    <a:pt x="33162" y="56314"/>
                  </a:cubicBezTo>
                  <a:cubicBezTo>
                    <a:pt x="33071" y="56254"/>
                    <a:pt x="33010" y="56223"/>
                    <a:pt x="32919" y="56223"/>
                  </a:cubicBezTo>
                  <a:cubicBezTo>
                    <a:pt x="32919" y="56223"/>
                    <a:pt x="32888" y="56223"/>
                    <a:pt x="32888" y="56193"/>
                  </a:cubicBezTo>
                  <a:cubicBezTo>
                    <a:pt x="32432" y="55950"/>
                    <a:pt x="31976" y="55737"/>
                    <a:pt x="31551" y="55403"/>
                  </a:cubicBezTo>
                  <a:cubicBezTo>
                    <a:pt x="31521" y="55342"/>
                    <a:pt x="31338" y="55190"/>
                    <a:pt x="31338" y="55190"/>
                  </a:cubicBezTo>
                  <a:cubicBezTo>
                    <a:pt x="31217" y="55099"/>
                    <a:pt x="31095" y="55007"/>
                    <a:pt x="31034" y="54886"/>
                  </a:cubicBezTo>
                  <a:cubicBezTo>
                    <a:pt x="30943" y="54795"/>
                    <a:pt x="30852" y="54703"/>
                    <a:pt x="30761" y="54582"/>
                  </a:cubicBezTo>
                  <a:cubicBezTo>
                    <a:pt x="30761" y="54582"/>
                    <a:pt x="30578" y="54339"/>
                    <a:pt x="30548" y="54248"/>
                  </a:cubicBezTo>
                  <a:cubicBezTo>
                    <a:pt x="30457" y="54126"/>
                    <a:pt x="30396" y="54035"/>
                    <a:pt x="30335" y="53883"/>
                  </a:cubicBezTo>
                  <a:cubicBezTo>
                    <a:pt x="30305" y="53822"/>
                    <a:pt x="30305" y="53792"/>
                    <a:pt x="30305" y="53792"/>
                  </a:cubicBezTo>
                  <a:cubicBezTo>
                    <a:pt x="30305" y="53761"/>
                    <a:pt x="30305" y="53761"/>
                    <a:pt x="30274" y="53731"/>
                  </a:cubicBezTo>
                  <a:cubicBezTo>
                    <a:pt x="30244" y="53609"/>
                    <a:pt x="30183" y="53457"/>
                    <a:pt x="30153" y="53336"/>
                  </a:cubicBezTo>
                  <a:lnTo>
                    <a:pt x="30153" y="53305"/>
                  </a:lnTo>
                  <a:lnTo>
                    <a:pt x="30153" y="53275"/>
                  </a:lnTo>
                  <a:lnTo>
                    <a:pt x="30153" y="52910"/>
                  </a:lnTo>
                  <a:lnTo>
                    <a:pt x="30153" y="52819"/>
                  </a:lnTo>
                  <a:cubicBezTo>
                    <a:pt x="30153" y="52758"/>
                    <a:pt x="30183" y="52758"/>
                    <a:pt x="30183" y="52697"/>
                  </a:cubicBezTo>
                  <a:cubicBezTo>
                    <a:pt x="30244" y="52606"/>
                    <a:pt x="30244" y="52515"/>
                    <a:pt x="30274" y="52424"/>
                  </a:cubicBezTo>
                  <a:cubicBezTo>
                    <a:pt x="30274" y="52425"/>
                    <a:pt x="30275" y="52426"/>
                    <a:pt x="30275" y="52426"/>
                  </a:cubicBezTo>
                  <a:cubicBezTo>
                    <a:pt x="30286" y="52426"/>
                    <a:pt x="30397" y="52149"/>
                    <a:pt x="30426" y="52120"/>
                  </a:cubicBezTo>
                  <a:cubicBezTo>
                    <a:pt x="30487" y="51998"/>
                    <a:pt x="30578" y="51907"/>
                    <a:pt x="30609" y="51786"/>
                  </a:cubicBezTo>
                  <a:cubicBezTo>
                    <a:pt x="30639" y="51755"/>
                    <a:pt x="30639" y="51755"/>
                    <a:pt x="30639" y="51694"/>
                  </a:cubicBezTo>
                  <a:lnTo>
                    <a:pt x="30730" y="51634"/>
                  </a:lnTo>
                  <a:cubicBezTo>
                    <a:pt x="30913" y="51451"/>
                    <a:pt x="31095" y="51208"/>
                    <a:pt x="31308" y="51056"/>
                  </a:cubicBezTo>
                  <a:cubicBezTo>
                    <a:pt x="31642" y="50752"/>
                    <a:pt x="31976" y="50539"/>
                    <a:pt x="32463" y="50235"/>
                  </a:cubicBezTo>
                  <a:cubicBezTo>
                    <a:pt x="33375" y="49688"/>
                    <a:pt x="34347" y="49384"/>
                    <a:pt x="35502" y="49232"/>
                  </a:cubicBezTo>
                  <a:cubicBezTo>
                    <a:pt x="35958" y="49164"/>
                    <a:pt x="36431" y="49130"/>
                    <a:pt x="36907" y="49130"/>
                  </a:cubicBezTo>
                  <a:close/>
                  <a:moveTo>
                    <a:pt x="19588" y="1"/>
                  </a:moveTo>
                  <a:cubicBezTo>
                    <a:pt x="16917" y="1"/>
                    <a:pt x="14244" y="120"/>
                    <a:pt x="11581" y="356"/>
                  </a:cubicBezTo>
                  <a:cubicBezTo>
                    <a:pt x="8693" y="599"/>
                    <a:pt x="5502" y="721"/>
                    <a:pt x="3131" y="2666"/>
                  </a:cubicBezTo>
                  <a:cubicBezTo>
                    <a:pt x="942" y="4460"/>
                    <a:pt x="487" y="7499"/>
                    <a:pt x="335" y="10144"/>
                  </a:cubicBezTo>
                  <a:cubicBezTo>
                    <a:pt x="152" y="13183"/>
                    <a:pt x="91" y="16223"/>
                    <a:pt x="61" y="19262"/>
                  </a:cubicBezTo>
                  <a:cubicBezTo>
                    <a:pt x="31" y="23153"/>
                    <a:pt x="0" y="27013"/>
                    <a:pt x="0" y="30904"/>
                  </a:cubicBezTo>
                  <a:lnTo>
                    <a:pt x="0" y="41907"/>
                  </a:lnTo>
                  <a:cubicBezTo>
                    <a:pt x="0" y="44278"/>
                    <a:pt x="0" y="46618"/>
                    <a:pt x="31" y="48989"/>
                  </a:cubicBezTo>
                  <a:lnTo>
                    <a:pt x="31" y="49962"/>
                  </a:lnTo>
                  <a:cubicBezTo>
                    <a:pt x="31" y="50691"/>
                    <a:pt x="639" y="51330"/>
                    <a:pt x="1398" y="51330"/>
                  </a:cubicBezTo>
                  <a:cubicBezTo>
                    <a:pt x="2128" y="51330"/>
                    <a:pt x="2766" y="50722"/>
                    <a:pt x="2766" y="49962"/>
                  </a:cubicBezTo>
                  <a:cubicBezTo>
                    <a:pt x="2736" y="45889"/>
                    <a:pt x="2736" y="41785"/>
                    <a:pt x="2736" y="37743"/>
                  </a:cubicBezTo>
                  <a:cubicBezTo>
                    <a:pt x="2736" y="30600"/>
                    <a:pt x="2736" y="23396"/>
                    <a:pt x="2888" y="16253"/>
                  </a:cubicBezTo>
                  <a:lnTo>
                    <a:pt x="2979" y="12150"/>
                  </a:lnTo>
                  <a:cubicBezTo>
                    <a:pt x="3070" y="10235"/>
                    <a:pt x="3070" y="8502"/>
                    <a:pt x="3678" y="6739"/>
                  </a:cubicBezTo>
                  <a:cubicBezTo>
                    <a:pt x="3982" y="5858"/>
                    <a:pt x="4560" y="4946"/>
                    <a:pt x="5350" y="4460"/>
                  </a:cubicBezTo>
                  <a:cubicBezTo>
                    <a:pt x="6262" y="3852"/>
                    <a:pt x="7356" y="3609"/>
                    <a:pt x="8572" y="3426"/>
                  </a:cubicBezTo>
                  <a:cubicBezTo>
                    <a:pt x="8876" y="3396"/>
                    <a:pt x="8876" y="3396"/>
                    <a:pt x="9271" y="3335"/>
                  </a:cubicBezTo>
                  <a:lnTo>
                    <a:pt x="10396" y="3244"/>
                  </a:lnTo>
                  <a:cubicBezTo>
                    <a:pt x="11155" y="3153"/>
                    <a:pt x="11915" y="3092"/>
                    <a:pt x="12675" y="3031"/>
                  </a:cubicBezTo>
                  <a:cubicBezTo>
                    <a:pt x="14195" y="2940"/>
                    <a:pt x="15715" y="2849"/>
                    <a:pt x="17235" y="2818"/>
                  </a:cubicBezTo>
                  <a:cubicBezTo>
                    <a:pt x="18017" y="2795"/>
                    <a:pt x="18798" y="2784"/>
                    <a:pt x="19578" y="2784"/>
                  </a:cubicBezTo>
                  <a:cubicBezTo>
                    <a:pt x="21917" y="2784"/>
                    <a:pt x="24248" y="2887"/>
                    <a:pt x="26596" y="3092"/>
                  </a:cubicBezTo>
                  <a:cubicBezTo>
                    <a:pt x="28116" y="3183"/>
                    <a:pt x="29636" y="3335"/>
                    <a:pt x="31156" y="3578"/>
                  </a:cubicBezTo>
                  <a:cubicBezTo>
                    <a:pt x="32372" y="3730"/>
                    <a:pt x="33587" y="3912"/>
                    <a:pt x="34742" y="4338"/>
                  </a:cubicBezTo>
                  <a:cubicBezTo>
                    <a:pt x="35806" y="4672"/>
                    <a:pt x="36688" y="5250"/>
                    <a:pt x="37448" y="6131"/>
                  </a:cubicBezTo>
                  <a:cubicBezTo>
                    <a:pt x="38086" y="6830"/>
                    <a:pt x="38603" y="8046"/>
                    <a:pt x="38937" y="9080"/>
                  </a:cubicBezTo>
                  <a:cubicBezTo>
                    <a:pt x="39758" y="11755"/>
                    <a:pt x="40214" y="14581"/>
                    <a:pt x="40609" y="17317"/>
                  </a:cubicBezTo>
                  <a:cubicBezTo>
                    <a:pt x="41034" y="20296"/>
                    <a:pt x="41278" y="23244"/>
                    <a:pt x="41369" y="26253"/>
                  </a:cubicBezTo>
                  <a:cubicBezTo>
                    <a:pt x="41399" y="27773"/>
                    <a:pt x="41490" y="29323"/>
                    <a:pt x="41369" y="30904"/>
                  </a:cubicBezTo>
                  <a:cubicBezTo>
                    <a:pt x="40305" y="30387"/>
                    <a:pt x="39211" y="29992"/>
                    <a:pt x="38056" y="29718"/>
                  </a:cubicBezTo>
                  <a:cubicBezTo>
                    <a:pt x="36712" y="29398"/>
                    <a:pt x="35343" y="29238"/>
                    <a:pt x="33971" y="29238"/>
                  </a:cubicBezTo>
                  <a:cubicBezTo>
                    <a:pt x="32736" y="29238"/>
                    <a:pt x="31498" y="29368"/>
                    <a:pt x="30274" y="29627"/>
                  </a:cubicBezTo>
                  <a:cubicBezTo>
                    <a:pt x="27691" y="30174"/>
                    <a:pt x="25016" y="31360"/>
                    <a:pt x="23496" y="33579"/>
                  </a:cubicBezTo>
                  <a:cubicBezTo>
                    <a:pt x="22706" y="34764"/>
                    <a:pt x="22432" y="36284"/>
                    <a:pt x="22949" y="37621"/>
                  </a:cubicBezTo>
                  <a:cubicBezTo>
                    <a:pt x="23435" y="38989"/>
                    <a:pt x="24408" y="40053"/>
                    <a:pt x="25593" y="40874"/>
                  </a:cubicBezTo>
                  <a:cubicBezTo>
                    <a:pt x="26688" y="41694"/>
                    <a:pt x="27995" y="42089"/>
                    <a:pt x="29332" y="42393"/>
                  </a:cubicBezTo>
                  <a:cubicBezTo>
                    <a:pt x="30514" y="42689"/>
                    <a:pt x="31736" y="42845"/>
                    <a:pt x="32966" y="42845"/>
                  </a:cubicBezTo>
                  <a:cubicBezTo>
                    <a:pt x="33254" y="42845"/>
                    <a:pt x="33542" y="42836"/>
                    <a:pt x="33831" y="42819"/>
                  </a:cubicBezTo>
                  <a:cubicBezTo>
                    <a:pt x="36718" y="42636"/>
                    <a:pt x="39515" y="41542"/>
                    <a:pt x="41278" y="39202"/>
                  </a:cubicBezTo>
                  <a:cubicBezTo>
                    <a:pt x="42189" y="38077"/>
                    <a:pt x="42797" y="36770"/>
                    <a:pt x="43253" y="35402"/>
                  </a:cubicBezTo>
                  <a:cubicBezTo>
                    <a:pt x="43496" y="35615"/>
                    <a:pt x="43709" y="35828"/>
                    <a:pt x="43922" y="36071"/>
                  </a:cubicBezTo>
                  <a:cubicBezTo>
                    <a:pt x="44104" y="36253"/>
                    <a:pt x="44287" y="36466"/>
                    <a:pt x="44469" y="36679"/>
                  </a:cubicBezTo>
                  <a:cubicBezTo>
                    <a:pt x="44560" y="36770"/>
                    <a:pt x="44621" y="36861"/>
                    <a:pt x="44712" y="36983"/>
                  </a:cubicBezTo>
                  <a:cubicBezTo>
                    <a:pt x="44712" y="36983"/>
                    <a:pt x="44895" y="37226"/>
                    <a:pt x="44925" y="37287"/>
                  </a:cubicBezTo>
                  <a:cubicBezTo>
                    <a:pt x="45229" y="37682"/>
                    <a:pt x="45503" y="38108"/>
                    <a:pt x="45776" y="38563"/>
                  </a:cubicBezTo>
                  <a:cubicBezTo>
                    <a:pt x="45928" y="38807"/>
                    <a:pt x="46050" y="39050"/>
                    <a:pt x="46141" y="39323"/>
                  </a:cubicBezTo>
                  <a:cubicBezTo>
                    <a:pt x="46232" y="39445"/>
                    <a:pt x="46262" y="39597"/>
                    <a:pt x="46354" y="39718"/>
                  </a:cubicBezTo>
                  <a:cubicBezTo>
                    <a:pt x="46384" y="39779"/>
                    <a:pt x="46414" y="39870"/>
                    <a:pt x="46445" y="39962"/>
                  </a:cubicBezTo>
                  <a:cubicBezTo>
                    <a:pt x="46445" y="40022"/>
                    <a:pt x="46445" y="40022"/>
                    <a:pt x="46506" y="40053"/>
                  </a:cubicBezTo>
                  <a:cubicBezTo>
                    <a:pt x="46901" y="41117"/>
                    <a:pt x="47205" y="42181"/>
                    <a:pt x="47417" y="43275"/>
                  </a:cubicBezTo>
                  <a:cubicBezTo>
                    <a:pt x="47478" y="43731"/>
                    <a:pt x="47509" y="44126"/>
                    <a:pt x="47569" y="44734"/>
                  </a:cubicBezTo>
                  <a:cubicBezTo>
                    <a:pt x="47600" y="45281"/>
                    <a:pt x="47600" y="45828"/>
                    <a:pt x="47569" y="46405"/>
                  </a:cubicBezTo>
                  <a:cubicBezTo>
                    <a:pt x="47569" y="46649"/>
                    <a:pt x="47509" y="46922"/>
                    <a:pt x="47478" y="47165"/>
                  </a:cubicBezTo>
                  <a:cubicBezTo>
                    <a:pt x="47478" y="47226"/>
                    <a:pt x="47448" y="47409"/>
                    <a:pt x="47448" y="47409"/>
                  </a:cubicBezTo>
                  <a:cubicBezTo>
                    <a:pt x="47417" y="47561"/>
                    <a:pt x="47417" y="47682"/>
                    <a:pt x="47357" y="47834"/>
                  </a:cubicBezTo>
                  <a:cubicBezTo>
                    <a:pt x="47266" y="48381"/>
                    <a:pt x="47144" y="48928"/>
                    <a:pt x="46962" y="49475"/>
                  </a:cubicBezTo>
                  <a:cubicBezTo>
                    <a:pt x="46870" y="49749"/>
                    <a:pt x="46749" y="49992"/>
                    <a:pt x="46688" y="50266"/>
                  </a:cubicBezTo>
                  <a:cubicBezTo>
                    <a:pt x="46688" y="50296"/>
                    <a:pt x="46658" y="50357"/>
                    <a:pt x="46658" y="50357"/>
                  </a:cubicBezTo>
                  <a:cubicBezTo>
                    <a:pt x="46658" y="50387"/>
                    <a:pt x="46597" y="50387"/>
                    <a:pt x="46597" y="50418"/>
                  </a:cubicBezTo>
                  <a:cubicBezTo>
                    <a:pt x="46536" y="50539"/>
                    <a:pt x="46506" y="50691"/>
                    <a:pt x="46414" y="50813"/>
                  </a:cubicBezTo>
                  <a:cubicBezTo>
                    <a:pt x="46293" y="51026"/>
                    <a:pt x="46202" y="51269"/>
                    <a:pt x="46050" y="51482"/>
                  </a:cubicBezTo>
                  <a:cubicBezTo>
                    <a:pt x="45655" y="50813"/>
                    <a:pt x="45168" y="50144"/>
                    <a:pt x="44621" y="49597"/>
                  </a:cubicBezTo>
                  <a:cubicBezTo>
                    <a:pt x="42702" y="47560"/>
                    <a:pt x="39750" y="46555"/>
                    <a:pt x="36964" y="46555"/>
                  </a:cubicBezTo>
                  <a:cubicBezTo>
                    <a:pt x="36882" y="46555"/>
                    <a:pt x="36800" y="46556"/>
                    <a:pt x="36718" y="46557"/>
                  </a:cubicBezTo>
                  <a:cubicBezTo>
                    <a:pt x="33983" y="46588"/>
                    <a:pt x="31217" y="47409"/>
                    <a:pt x="29210" y="49323"/>
                  </a:cubicBezTo>
                  <a:cubicBezTo>
                    <a:pt x="28207" y="50235"/>
                    <a:pt x="27508" y="51421"/>
                    <a:pt x="27356" y="52789"/>
                  </a:cubicBezTo>
                  <a:cubicBezTo>
                    <a:pt x="27144" y="54217"/>
                    <a:pt x="27812" y="55585"/>
                    <a:pt x="28724" y="56679"/>
                  </a:cubicBezTo>
                  <a:cubicBezTo>
                    <a:pt x="30396" y="58655"/>
                    <a:pt x="33040" y="59567"/>
                    <a:pt x="35563" y="59780"/>
                  </a:cubicBezTo>
                  <a:cubicBezTo>
                    <a:pt x="35863" y="59801"/>
                    <a:pt x="36163" y="59812"/>
                    <a:pt x="36462" y="59812"/>
                  </a:cubicBezTo>
                  <a:cubicBezTo>
                    <a:pt x="39557" y="59812"/>
                    <a:pt x="42580" y="58680"/>
                    <a:pt x="45047" y="56740"/>
                  </a:cubicBezTo>
                  <a:cubicBezTo>
                    <a:pt x="45229" y="57652"/>
                    <a:pt x="45381" y="58594"/>
                    <a:pt x="45533" y="59536"/>
                  </a:cubicBezTo>
                  <a:lnTo>
                    <a:pt x="45533" y="59658"/>
                  </a:lnTo>
                  <a:lnTo>
                    <a:pt x="45533" y="59719"/>
                  </a:lnTo>
                  <a:cubicBezTo>
                    <a:pt x="45594" y="59932"/>
                    <a:pt x="45594" y="60114"/>
                    <a:pt x="45624" y="60266"/>
                  </a:cubicBezTo>
                  <a:cubicBezTo>
                    <a:pt x="45655" y="60691"/>
                    <a:pt x="45685" y="61087"/>
                    <a:pt x="45776" y="61512"/>
                  </a:cubicBezTo>
                  <a:cubicBezTo>
                    <a:pt x="45837" y="62363"/>
                    <a:pt x="45928" y="63184"/>
                    <a:pt x="45989" y="64065"/>
                  </a:cubicBezTo>
                  <a:cubicBezTo>
                    <a:pt x="46141" y="66011"/>
                    <a:pt x="46262" y="67895"/>
                    <a:pt x="46354" y="69840"/>
                  </a:cubicBezTo>
                  <a:cubicBezTo>
                    <a:pt x="46718" y="78199"/>
                    <a:pt x="46749" y="86588"/>
                    <a:pt x="46718" y="94947"/>
                  </a:cubicBezTo>
                  <a:lnTo>
                    <a:pt x="46718" y="99385"/>
                  </a:lnTo>
                  <a:cubicBezTo>
                    <a:pt x="46718" y="100114"/>
                    <a:pt x="47357" y="100753"/>
                    <a:pt x="48086" y="100753"/>
                  </a:cubicBezTo>
                  <a:cubicBezTo>
                    <a:pt x="48846" y="100753"/>
                    <a:pt x="49454" y="100145"/>
                    <a:pt x="49454" y="99385"/>
                  </a:cubicBezTo>
                  <a:cubicBezTo>
                    <a:pt x="49454" y="95707"/>
                    <a:pt x="49484" y="92060"/>
                    <a:pt x="49454" y="88382"/>
                  </a:cubicBezTo>
                  <a:cubicBezTo>
                    <a:pt x="49424" y="83640"/>
                    <a:pt x="49393" y="78990"/>
                    <a:pt x="49241" y="74400"/>
                  </a:cubicBezTo>
                  <a:cubicBezTo>
                    <a:pt x="49120" y="70205"/>
                    <a:pt x="48968" y="66041"/>
                    <a:pt x="48542" y="61907"/>
                  </a:cubicBezTo>
                  <a:cubicBezTo>
                    <a:pt x="48299" y="59476"/>
                    <a:pt x="48056" y="56801"/>
                    <a:pt x="47326" y="54339"/>
                  </a:cubicBezTo>
                  <a:cubicBezTo>
                    <a:pt x="47509" y="54096"/>
                    <a:pt x="47661" y="53883"/>
                    <a:pt x="47873" y="53640"/>
                  </a:cubicBezTo>
                  <a:cubicBezTo>
                    <a:pt x="50761" y="49597"/>
                    <a:pt x="51004" y="43913"/>
                    <a:pt x="49241" y="39354"/>
                  </a:cubicBezTo>
                  <a:cubicBezTo>
                    <a:pt x="48329" y="37013"/>
                    <a:pt x="46901" y="34794"/>
                    <a:pt x="44986" y="33123"/>
                  </a:cubicBezTo>
                  <a:lnTo>
                    <a:pt x="43952" y="32332"/>
                  </a:lnTo>
                  <a:cubicBezTo>
                    <a:pt x="44013" y="31755"/>
                    <a:pt x="44074" y="31208"/>
                    <a:pt x="44104" y="30630"/>
                  </a:cubicBezTo>
                  <a:cubicBezTo>
                    <a:pt x="44287" y="27439"/>
                    <a:pt x="44074" y="24156"/>
                    <a:pt x="43770" y="21025"/>
                  </a:cubicBezTo>
                  <a:cubicBezTo>
                    <a:pt x="43466" y="17773"/>
                    <a:pt x="42949" y="14521"/>
                    <a:pt x="42311" y="11329"/>
                  </a:cubicBezTo>
                  <a:cubicBezTo>
                    <a:pt x="41733" y="8654"/>
                    <a:pt x="41034" y="5858"/>
                    <a:pt x="39119" y="3852"/>
                  </a:cubicBezTo>
                  <a:cubicBezTo>
                    <a:pt x="37022" y="1633"/>
                    <a:pt x="33983" y="1146"/>
                    <a:pt x="31095" y="751"/>
                  </a:cubicBezTo>
                  <a:cubicBezTo>
                    <a:pt x="27289" y="249"/>
                    <a:pt x="23441" y="1"/>
                    <a:pt x="19588" y="1"/>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817;p30">
              <a:extLst>
                <a:ext uri="{FF2B5EF4-FFF2-40B4-BE49-F238E27FC236}">
                  <a16:creationId xmlns:a16="http://schemas.microsoft.com/office/drawing/2014/main" id="{EE72203A-490B-EE84-3486-91EC15A4A81F}"/>
                </a:ext>
              </a:extLst>
            </p:cNvPr>
            <p:cNvSpPr/>
            <p:nvPr/>
          </p:nvSpPr>
          <p:spPr>
            <a:xfrm flipH="1">
              <a:off x="4509700" y="-1081575"/>
              <a:ext cx="357175" cy="196400"/>
            </a:xfrm>
            <a:custGeom>
              <a:avLst/>
              <a:gdLst/>
              <a:ahLst/>
              <a:cxnLst/>
              <a:rect l="l" t="t" r="r" b="b"/>
              <a:pathLst>
                <a:path w="14287" h="7856" extrusionOk="0">
                  <a:moveTo>
                    <a:pt x="6937" y="0"/>
                  </a:moveTo>
                  <a:cubicBezTo>
                    <a:pt x="6063" y="0"/>
                    <a:pt x="5144" y="115"/>
                    <a:pt x="4225" y="356"/>
                  </a:cubicBezTo>
                  <a:cubicBezTo>
                    <a:pt x="3587" y="538"/>
                    <a:pt x="2979" y="812"/>
                    <a:pt x="2371" y="1146"/>
                  </a:cubicBezTo>
                  <a:cubicBezTo>
                    <a:pt x="2067" y="1298"/>
                    <a:pt x="1763" y="1480"/>
                    <a:pt x="1490" y="1724"/>
                  </a:cubicBezTo>
                  <a:cubicBezTo>
                    <a:pt x="1216" y="1906"/>
                    <a:pt x="1003" y="2180"/>
                    <a:pt x="730" y="2453"/>
                  </a:cubicBezTo>
                  <a:lnTo>
                    <a:pt x="578" y="2605"/>
                  </a:lnTo>
                  <a:lnTo>
                    <a:pt x="335" y="2939"/>
                  </a:lnTo>
                  <a:cubicBezTo>
                    <a:pt x="304" y="2970"/>
                    <a:pt x="274" y="3091"/>
                    <a:pt x="243" y="3122"/>
                  </a:cubicBezTo>
                  <a:lnTo>
                    <a:pt x="183" y="3213"/>
                  </a:lnTo>
                  <a:lnTo>
                    <a:pt x="164" y="3232"/>
                  </a:lnTo>
                  <a:lnTo>
                    <a:pt x="31" y="3213"/>
                  </a:lnTo>
                  <a:lnTo>
                    <a:pt x="31" y="3213"/>
                  </a:lnTo>
                  <a:cubicBezTo>
                    <a:pt x="31" y="3213"/>
                    <a:pt x="31" y="3243"/>
                    <a:pt x="91" y="3274"/>
                  </a:cubicBezTo>
                  <a:cubicBezTo>
                    <a:pt x="91" y="3291"/>
                    <a:pt x="101" y="3299"/>
                    <a:pt x="116" y="3302"/>
                  </a:cubicBezTo>
                  <a:lnTo>
                    <a:pt x="116" y="3302"/>
                  </a:lnTo>
                  <a:cubicBezTo>
                    <a:pt x="84" y="3441"/>
                    <a:pt x="29" y="3555"/>
                    <a:pt x="0" y="3669"/>
                  </a:cubicBezTo>
                  <a:lnTo>
                    <a:pt x="0" y="3699"/>
                  </a:lnTo>
                  <a:lnTo>
                    <a:pt x="0" y="3730"/>
                  </a:lnTo>
                  <a:lnTo>
                    <a:pt x="0" y="3973"/>
                  </a:lnTo>
                  <a:lnTo>
                    <a:pt x="0" y="4064"/>
                  </a:lnTo>
                  <a:lnTo>
                    <a:pt x="0" y="4155"/>
                  </a:lnTo>
                  <a:lnTo>
                    <a:pt x="0" y="4186"/>
                  </a:lnTo>
                  <a:lnTo>
                    <a:pt x="31" y="4186"/>
                  </a:lnTo>
                  <a:lnTo>
                    <a:pt x="0" y="4216"/>
                  </a:lnTo>
                  <a:cubicBezTo>
                    <a:pt x="31" y="4429"/>
                    <a:pt x="122" y="4581"/>
                    <a:pt x="152" y="4763"/>
                  </a:cubicBezTo>
                  <a:cubicBezTo>
                    <a:pt x="243" y="4915"/>
                    <a:pt x="304" y="5067"/>
                    <a:pt x="395" y="5189"/>
                  </a:cubicBezTo>
                  <a:cubicBezTo>
                    <a:pt x="395" y="5250"/>
                    <a:pt x="456" y="5280"/>
                    <a:pt x="486" y="5371"/>
                  </a:cubicBezTo>
                  <a:lnTo>
                    <a:pt x="578" y="5432"/>
                  </a:lnTo>
                  <a:lnTo>
                    <a:pt x="608" y="5493"/>
                  </a:lnTo>
                  <a:lnTo>
                    <a:pt x="608" y="5523"/>
                  </a:lnTo>
                  <a:cubicBezTo>
                    <a:pt x="608" y="5523"/>
                    <a:pt x="608" y="5537"/>
                    <a:pt x="617" y="5537"/>
                  </a:cubicBezTo>
                  <a:cubicBezTo>
                    <a:pt x="622" y="5537"/>
                    <a:pt x="628" y="5533"/>
                    <a:pt x="638" y="5523"/>
                  </a:cubicBezTo>
                  <a:cubicBezTo>
                    <a:pt x="699" y="5523"/>
                    <a:pt x="699" y="5493"/>
                    <a:pt x="699" y="5493"/>
                  </a:cubicBezTo>
                  <a:cubicBezTo>
                    <a:pt x="709" y="5472"/>
                    <a:pt x="716" y="5466"/>
                    <a:pt x="721" y="5466"/>
                  </a:cubicBezTo>
                  <a:cubicBezTo>
                    <a:pt x="730" y="5466"/>
                    <a:pt x="730" y="5493"/>
                    <a:pt x="730" y="5493"/>
                  </a:cubicBezTo>
                  <a:lnTo>
                    <a:pt x="638" y="5553"/>
                  </a:lnTo>
                  <a:lnTo>
                    <a:pt x="942" y="5857"/>
                  </a:lnTo>
                  <a:lnTo>
                    <a:pt x="1246" y="6161"/>
                  </a:lnTo>
                  <a:lnTo>
                    <a:pt x="1368" y="6040"/>
                  </a:lnTo>
                  <a:lnTo>
                    <a:pt x="1368" y="6101"/>
                  </a:lnTo>
                  <a:lnTo>
                    <a:pt x="1307" y="6161"/>
                  </a:lnTo>
                  <a:cubicBezTo>
                    <a:pt x="1338" y="6161"/>
                    <a:pt x="1307" y="6192"/>
                    <a:pt x="1307" y="6192"/>
                  </a:cubicBezTo>
                  <a:lnTo>
                    <a:pt x="1338" y="6253"/>
                  </a:lnTo>
                  <a:lnTo>
                    <a:pt x="1368" y="6283"/>
                  </a:lnTo>
                  <a:lnTo>
                    <a:pt x="1429" y="6313"/>
                  </a:lnTo>
                  <a:lnTo>
                    <a:pt x="1459" y="6344"/>
                  </a:lnTo>
                  <a:cubicBezTo>
                    <a:pt x="1976" y="6769"/>
                    <a:pt x="2523" y="7043"/>
                    <a:pt x="3101" y="7256"/>
                  </a:cubicBezTo>
                  <a:cubicBezTo>
                    <a:pt x="3344" y="7377"/>
                    <a:pt x="3648" y="7468"/>
                    <a:pt x="3921" y="7529"/>
                  </a:cubicBezTo>
                  <a:cubicBezTo>
                    <a:pt x="4195" y="7620"/>
                    <a:pt x="4499" y="7651"/>
                    <a:pt x="4772" y="7712"/>
                  </a:cubicBezTo>
                  <a:cubicBezTo>
                    <a:pt x="5319" y="7818"/>
                    <a:pt x="5859" y="7856"/>
                    <a:pt x="6379" y="7856"/>
                  </a:cubicBezTo>
                  <a:cubicBezTo>
                    <a:pt x="6900" y="7856"/>
                    <a:pt x="7402" y="7818"/>
                    <a:pt x="7873" y="7772"/>
                  </a:cubicBezTo>
                  <a:cubicBezTo>
                    <a:pt x="8420" y="7681"/>
                    <a:pt x="8936" y="7560"/>
                    <a:pt x="9392" y="7408"/>
                  </a:cubicBezTo>
                  <a:cubicBezTo>
                    <a:pt x="9848" y="7256"/>
                    <a:pt x="10274" y="7104"/>
                    <a:pt x="10639" y="6952"/>
                  </a:cubicBezTo>
                  <a:cubicBezTo>
                    <a:pt x="11520" y="6587"/>
                    <a:pt x="12219" y="6161"/>
                    <a:pt x="12614" y="5857"/>
                  </a:cubicBezTo>
                  <a:cubicBezTo>
                    <a:pt x="12858" y="5705"/>
                    <a:pt x="13010" y="5584"/>
                    <a:pt x="13131" y="5523"/>
                  </a:cubicBezTo>
                  <a:lnTo>
                    <a:pt x="13283" y="5371"/>
                  </a:lnTo>
                  <a:lnTo>
                    <a:pt x="13283" y="5371"/>
                  </a:lnTo>
                  <a:cubicBezTo>
                    <a:pt x="13283" y="5371"/>
                    <a:pt x="13256" y="5385"/>
                    <a:pt x="13193" y="5385"/>
                  </a:cubicBezTo>
                  <a:cubicBezTo>
                    <a:pt x="13161" y="5385"/>
                    <a:pt x="13121" y="5381"/>
                    <a:pt x="13070" y="5371"/>
                  </a:cubicBezTo>
                  <a:cubicBezTo>
                    <a:pt x="12979" y="5432"/>
                    <a:pt x="12827" y="5553"/>
                    <a:pt x="12584" y="5705"/>
                  </a:cubicBezTo>
                  <a:cubicBezTo>
                    <a:pt x="12128" y="6009"/>
                    <a:pt x="11490" y="6405"/>
                    <a:pt x="10578" y="6769"/>
                  </a:cubicBezTo>
                  <a:cubicBezTo>
                    <a:pt x="10183" y="6891"/>
                    <a:pt x="9788" y="7073"/>
                    <a:pt x="9332" y="7195"/>
                  </a:cubicBezTo>
                  <a:cubicBezTo>
                    <a:pt x="8815" y="7347"/>
                    <a:pt x="8329" y="7468"/>
                    <a:pt x="7812" y="7529"/>
                  </a:cubicBezTo>
                  <a:cubicBezTo>
                    <a:pt x="7326" y="7575"/>
                    <a:pt x="6832" y="7613"/>
                    <a:pt x="6319" y="7613"/>
                  </a:cubicBezTo>
                  <a:cubicBezTo>
                    <a:pt x="5806" y="7613"/>
                    <a:pt x="5274" y="7575"/>
                    <a:pt x="4711" y="7468"/>
                  </a:cubicBezTo>
                  <a:cubicBezTo>
                    <a:pt x="4468" y="7408"/>
                    <a:pt x="4164" y="7347"/>
                    <a:pt x="3891" y="7286"/>
                  </a:cubicBezTo>
                  <a:cubicBezTo>
                    <a:pt x="3617" y="7195"/>
                    <a:pt x="3313" y="7134"/>
                    <a:pt x="3040" y="7012"/>
                  </a:cubicBezTo>
                  <a:cubicBezTo>
                    <a:pt x="2523" y="6830"/>
                    <a:pt x="1976" y="6526"/>
                    <a:pt x="1490" y="6131"/>
                  </a:cubicBezTo>
                  <a:lnTo>
                    <a:pt x="1368" y="6009"/>
                  </a:lnTo>
                  <a:lnTo>
                    <a:pt x="1338" y="5979"/>
                  </a:lnTo>
                  <a:lnTo>
                    <a:pt x="1307" y="5949"/>
                  </a:lnTo>
                  <a:lnTo>
                    <a:pt x="1003" y="5645"/>
                  </a:lnTo>
                  <a:lnTo>
                    <a:pt x="730" y="5341"/>
                  </a:lnTo>
                  <a:lnTo>
                    <a:pt x="730" y="5280"/>
                  </a:lnTo>
                  <a:lnTo>
                    <a:pt x="699" y="5250"/>
                  </a:lnTo>
                  <a:lnTo>
                    <a:pt x="608" y="5189"/>
                  </a:lnTo>
                  <a:cubicBezTo>
                    <a:pt x="578" y="5098"/>
                    <a:pt x="547" y="5067"/>
                    <a:pt x="486" y="4976"/>
                  </a:cubicBezTo>
                  <a:cubicBezTo>
                    <a:pt x="426" y="4824"/>
                    <a:pt x="335" y="4733"/>
                    <a:pt x="274" y="4581"/>
                  </a:cubicBezTo>
                  <a:lnTo>
                    <a:pt x="274" y="4611"/>
                  </a:lnTo>
                  <a:cubicBezTo>
                    <a:pt x="243" y="4459"/>
                    <a:pt x="152" y="4277"/>
                    <a:pt x="122" y="4064"/>
                  </a:cubicBezTo>
                  <a:lnTo>
                    <a:pt x="122" y="3608"/>
                  </a:lnTo>
                  <a:cubicBezTo>
                    <a:pt x="147" y="3507"/>
                    <a:pt x="172" y="3406"/>
                    <a:pt x="215" y="3304"/>
                  </a:cubicBezTo>
                  <a:lnTo>
                    <a:pt x="274" y="3304"/>
                  </a:lnTo>
                  <a:lnTo>
                    <a:pt x="220" y="3293"/>
                  </a:lnTo>
                  <a:lnTo>
                    <a:pt x="220" y="3293"/>
                  </a:lnTo>
                  <a:cubicBezTo>
                    <a:pt x="222" y="3290"/>
                    <a:pt x="223" y="3286"/>
                    <a:pt x="225" y="3282"/>
                  </a:cubicBezTo>
                  <a:lnTo>
                    <a:pt x="225" y="3282"/>
                  </a:lnTo>
                  <a:cubicBezTo>
                    <a:pt x="236" y="3278"/>
                    <a:pt x="243" y="3274"/>
                    <a:pt x="243" y="3274"/>
                  </a:cubicBezTo>
                  <a:lnTo>
                    <a:pt x="243" y="3243"/>
                  </a:lnTo>
                  <a:lnTo>
                    <a:pt x="274" y="3213"/>
                  </a:lnTo>
                  <a:lnTo>
                    <a:pt x="304" y="3122"/>
                  </a:lnTo>
                  <a:cubicBezTo>
                    <a:pt x="365" y="3061"/>
                    <a:pt x="365" y="3000"/>
                    <a:pt x="395" y="2939"/>
                  </a:cubicBezTo>
                  <a:lnTo>
                    <a:pt x="608" y="2605"/>
                  </a:lnTo>
                  <a:lnTo>
                    <a:pt x="608" y="2636"/>
                  </a:lnTo>
                  <a:lnTo>
                    <a:pt x="760" y="2484"/>
                  </a:lnTo>
                  <a:cubicBezTo>
                    <a:pt x="1003" y="2210"/>
                    <a:pt x="1216" y="1967"/>
                    <a:pt x="1490" y="1754"/>
                  </a:cubicBezTo>
                  <a:cubicBezTo>
                    <a:pt x="1763" y="1541"/>
                    <a:pt x="2006" y="1329"/>
                    <a:pt x="2310" y="1207"/>
                  </a:cubicBezTo>
                  <a:cubicBezTo>
                    <a:pt x="2888" y="842"/>
                    <a:pt x="3526" y="629"/>
                    <a:pt x="4164" y="447"/>
                  </a:cubicBezTo>
                  <a:cubicBezTo>
                    <a:pt x="5080" y="179"/>
                    <a:pt x="5997" y="75"/>
                    <a:pt x="6876" y="75"/>
                  </a:cubicBezTo>
                  <a:cubicBezTo>
                    <a:pt x="7193" y="75"/>
                    <a:pt x="7506" y="89"/>
                    <a:pt x="7812" y="113"/>
                  </a:cubicBezTo>
                  <a:cubicBezTo>
                    <a:pt x="8359" y="173"/>
                    <a:pt x="8906" y="295"/>
                    <a:pt x="9423" y="447"/>
                  </a:cubicBezTo>
                  <a:cubicBezTo>
                    <a:pt x="9970" y="569"/>
                    <a:pt x="10456" y="751"/>
                    <a:pt x="10882" y="994"/>
                  </a:cubicBezTo>
                  <a:cubicBezTo>
                    <a:pt x="11095" y="1116"/>
                    <a:pt x="11338" y="1237"/>
                    <a:pt x="11520" y="1329"/>
                  </a:cubicBezTo>
                  <a:cubicBezTo>
                    <a:pt x="11702" y="1450"/>
                    <a:pt x="11946" y="1572"/>
                    <a:pt x="12098" y="1724"/>
                  </a:cubicBezTo>
                  <a:lnTo>
                    <a:pt x="12554" y="2180"/>
                  </a:lnTo>
                  <a:cubicBezTo>
                    <a:pt x="12706" y="2301"/>
                    <a:pt x="12858" y="2453"/>
                    <a:pt x="12979" y="2605"/>
                  </a:cubicBezTo>
                  <a:cubicBezTo>
                    <a:pt x="13579" y="3385"/>
                    <a:pt x="13912" y="4076"/>
                    <a:pt x="14126" y="4590"/>
                  </a:cubicBezTo>
                  <a:lnTo>
                    <a:pt x="14126" y="4590"/>
                  </a:lnTo>
                  <a:cubicBezTo>
                    <a:pt x="13885" y="4859"/>
                    <a:pt x="13646" y="5039"/>
                    <a:pt x="13496" y="5189"/>
                  </a:cubicBezTo>
                  <a:cubicBezTo>
                    <a:pt x="13344" y="5310"/>
                    <a:pt x="13283" y="5371"/>
                    <a:pt x="13283" y="5371"/>
                  </a:cubicBezTo>
                  <a:cubicBezTo>
                    <a:pt x="13307" y="5371"/>
                    <a:pt x="13351" y="5332"/>
                    <a:pt x="13508" y="5332"/>
                  </a:cubicBezTo>
                  <a:cubicBezTo>
                    <a:pt x="13547" y="5332"/>
                    <a:pt x="13593" y="5335"/>
                    <a:pt x="13648" y="5341"/>
                  </a:cubicBezTo>
                  <a:cubicBezTo>
                    <a:pt x="13800" y="5189"/>
                    <a:pt x="14013" y="4976"/>
                    <a:pt x="14286" y="4763"/>
                  </a:cubicBezTo>
                  <a:lnTo>
                    <a:pt x="14286" y="4733"/>
                  </a:lnTo>
                  <a:cubicBezTo>
                    <a:pt x="14073" y="4186"/>
                    <a:pt x="13709" y="3426"/>
                    <a:pt x="13161" y="2666"/>
                  </a:cubicBezTo>
                  <a:cubicBezTo>
                    <a:pt x="13040" y="2514"/>
                    <a:pt x="12888" y="2362"/>
                    <a:pt x="12736" y="2210"/>
                  </a:cubicBezTo>
                  <a:cubicBezTo>
                    <a:pt x="12584" y="2058"/>
                    <a:pt x="12462" y="1906"/>
                    <a:pt x="12280" y="1754"/>
                  </a:cubicBezTo>
                  <a:cubicBezTo>
                    <a:pt x="12098" y="1602"/>
                    <a:pt x="11885" y="1480"/>
                    <a:pt x="11702" y="1329"/>
                  </a:cubicBezTo>
                  <a:cubicBezTo>
                    <a:pt x="11490" y="1237"/>
                    <a:pt x="11277" y="1116"/>
                    <a:pt x="11064" y="994"/>
                  </a:cubicBezTo>
                  <a:cubicBezTo>
                    <a:pt x="10639" y="721"/>
                    <a:pt x="10152" y="538"/>
                    <a:pt x="9605" y="386"/>
                  </a:cubicBezTo>
                  <a:cubicBezTo>
                    <a:pt x="9088" y="234"/>
                    <a:pt x="8511" y="113"/>
                    <a:pt x="7933" y="52"/>
                  </a:cubicBezTo>
                  <a:cubicBezTo>
                    <a:pt x="7610" y="18"/>
                    <a:pt x="7277" y="0"/>
                    <a:pt x="693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818;p30">
              <a:extLst>
                <a:ext uri="{FF2B5EF4-FFF2-40B4-BE49-F238E27FC236}">
                  <a16:creationId xmlns:a16="http://schemas.microsoft.com/office/drawing/2014/main" id="{121C3666-8D18-4CA9-D1DD-44674B63F7BC}"/>
                </a:ext>
              </a:extLst>
            </p:cNvPr>
            <p:cNvSpPr/>
            <p:nvPr/>
          </p:nvSpPr>
          <p:spPr>
            <a:xfrm flipH="1">
              <a:off x="4590250" y="-1515575"/>
              <a:ext cx="390625" cy="206600"/>
            </a:xfrm>
            <a:custGeom>
              <a:avLst/>
              <a:gdLst/>
              <a:ahLst/>
              <a:cxnLst/>
              <a:rect l="l" t="t" r="r" b="b"/>
              <a:pathLst>
                <a:path w="15625" h="8264" extrusionOk="0">
                  <a:moveTo>
                    <a:pt x="8617" y="0"/>
                  </a:moveTo>
                  <a:cubicBezTo>
                    <a:pt x="8020" y="0"/>
                    <a:pt x="7415" y="31"/>
                    <a:pt x="6809" y="86"/>
                  </a:cubicBezTo>
                  <a:lnTo>
                    <a:pt x="6809" y="26"/>
                  </a:lnTo>
                  <a:lnTo>
                    <a:pt x="6688" y="26"/>
                  </a:lnTo>
                  <a:cubicBezTo>
                    <a:pt x="6688" y="26"/>
                    <a:pt x="6749" y="26"/>
                    <a:pt x="6749" y="86"/>
                  </a:cubicBezTo>
                  <a:cubicBezTo>
                    <a:pt x="6779" y="178"/>
                    <a:pt x="6688" y="208"/>
                    <a:pt x="6688" y="208"/>
                  </a:cubicBezTo>
                  <a:cubicBezTo>
                    <a:pt x="6658" y="223"/>
                    <a:pt x="6643" y="223"/>
                    <a:pt x="6628" y="223"/>
                  </a:cubicBezTo>
                  <a:lnTo>
                    <a:pt x="6628" y="223"/>
                  </a:lnTo>
                  <a:cubicBezTo>
                    <a:pt x="6632" y="168"/>
                    <a:pt x="6657" y="117"/>
                    <a:pt x="6657" y="117"/>
                  </a:cubicBezTo>
                  <a:lnTo>
                    <a:pt x="6536" y="117"/>
                  </a:lnTo>
                  <a:lnTo>
                    <a:pt x="6293" y="178"/>
                  </a:lnTo>
                  <a:lnTo>
                    <a:pt x="5715" y="269"/>
                  </a:lnTo>
                  <a:cubicBezTo>
                    <a:pt x="5320" y="360"/>
                    <a:pt x="4925" y="421"/>
                    <a:pt x="4530" y="542"/>
                  </a:cubicBezTo>
                  <a:cubicBezTo>
                    <a:pt x="3618" y="816"/>
                    <a:pt x="2736" y="1150"/>
                    <a:pt x="1977" y="1637"/>
                  </a:cubicBezTo>
                  <a:cubicBezTo>
                    <a:pt x="1612" y="1880"/>
                    <a:pt x="1217" y="2153"/>
                    <a:pt x="913" y="2488"/>
                  </a:cubicBezTo>
                  <a:cubicBezTo>
                    <a:pt x="761" y="2640"/>
                    <a:pt x="609" y="2792"/>
                    <a:pt x="457" y="2974"/>
                  </a:cubicBezTo>
                  <a:cubicBezTo>
                    <a:pt x="366" y="3156"/>
                    <a:pt x="274" y="3369"/>
                    <a:pt x="153" y="3552"/>
                  </a:cubicBezTo>
                  <a:lnTo>
                    <a:pt x="153" y="3582"/>
                  </a:lnTo>
                  <a:lnTo>
                    <a:pt x="92" y="3825"/>
                  </a:lnTo>
                  <a:lnTo>
                    <a:pt x="1" y="4038"/>
                  </a:lnTo>
                  <a:lnTo>
                    <a:pt x="1" y="4129"/>
                  </a:lnTo>
                  <a:lnTo>
                    <a:pt x="1" y="4463"/>
                  </a:lnTo>
                  <a:lnTo>
                    <a:pt x="1" y="4494"/>
                  </a:lnTo>
                  <a:cubicBezTo>
                    <a:pt x="62" y="4615"/>
                    <a:pt x="62" y="4767"/>
                    <a:pt x="122" y="4919"/>
                  </a:cubicBezTo>
                  <a:lnTo>
                    <a:pt x="214" y="4889"/>
                  </a:lnTo>
                  <a:lnTo>
                    <a:pt x="214" y="4889"/>
                  </a:lnTo>
                  <a:cubicBezTo>
                    <a:pt x="214" y="4919"/>
                    <a:pt x="153" y="4919"/>
                    <a:pt x="153" y="4919"/>
                  </a:cubicBezTo>
                  <a:lnTo>
                    <a:pt x="122" y="4950"/>
                  </a:lnTo>
                  <a:lnTo>
                    <a:pt x="122" y="4980"/>
                  </a:lnTo>
                  <a:lnTo>
                    <a:pt x="153" y="5041"/>
                  </a:lnTo>
                  <a:lnTo>
                    <a:pt x="214" y="5132"/>
                  </a:lnTo>
                  <a:lnTo>
                    <a:pt x="305" y="5375"/>
                  </a:lnTo>
                  <a:cubicBezTo>
                    <a:pt x="396" y="5527"/>
                    <a:pt x="457" y="5649"/>
                    <a:pt x="578" y="5801"/>
                  </a:cubicBezTo>
                  <a:cubicBezTo>
                    <a:pt x="821" y="6044"/>
                    <a:pt x="1034" y="6257"/>
                    <a:pt x="1277" y="6469"/>
                  </a:cubicBezTo>
                  <a:cubicBezTo>
                    <a:pt x="1733" y="6895"/>
                    <a:pt x="2250" y="7169"/>
                    <a:pt x="2797" y="7412"/>
                  </a:cubicBezTo>
                  <a:cubicBezTo>
                    <a:pt x="4563" y="8030"/>
                    <a:pt x="6184" y="8263"/>
                    <a:pt x="7510" y="8263"/>
                  </a:cubicBezTo>
                  <a:cubicBezTo>
                    <a:pt x="8010" y="8263"/>
                    <a:pt x="8468" y="8230"/>
                    <a:pt x="8876" y="8172"/>
                  </a:cubicBezTo>
                  <a:cubicBezTo>
                    <a:pt x="9575" y="8080"/>
                    <a:pt x="10153" y="7928"/>
                    <a:pt x="10548" y="7807"/>
                  </a:cubicBezTo>
                  <a:cubicBezTo>
                    <a:pt x="10730" y="7776"/>
                    <a:pt x="10852" y="7685"/>
                    <a:pt x="10943" y="7655"/>
                  </a:cubicBezTo>
                  <a:cubicBezTo>
                    <a:pt x="11065" y="7625"/>
                    <a:pt x="11095" y="7564"/>
                    <a:pt x="11095" y="7564"/>
                  </a:cubicBezTo>
                  <a:cubicBezTo>
                    <a:pt x="11095" y="7564"/>
                    <a:pt x="11065" y="7564"/>
                    <a:pt x="10974" y="7503"/>
                  </a:cubicBezTo>
                  <a:cubicBezTo>
                    <a:pt x="10913" y="7503"/>
                    <a:pt x="10761" y="7564"/>
                    <a:pt x="10579" y="7594"/>
                  </a:cubicBezTo>
                  <a:cubicBezTo>
                    <a:pt x="10183" y="7716"/>
                    <a:pt x="9606" y="7868"/>
                    <a:pt x="8907" y="7959"/>
                  </a:cubicBezTo>
                  <a:cubicBezTo>
                    <a:pt x="8563" y="7994"/>
                    <a:pt x="8186" y="8014"/>
                    <a:pt x="7779" y="8014"/>
                  </a:cubicBezTo>
                  <a:cubicBezTo>
                    <a:pt x="6420" y="8014"/>
                    <a:pt x="4729" y="7786"/>
                    <a:pt x="2858" y="7108"/>
                  </a:cubicBezTo>
                  <a:cubicBezTo>
                    <a:pt x="2372" y="6865"/>
                    <a:pt x="1825" y="6591"/>
                    <a:pt x="1369" y="6166"/>
                  </a:cubicBezTo>
                  <a:cubicBezTo>
                    <a:pt x="1156" y="5983"/>
                    <a:pt x="913" y="5740"/>
                    <a:pt x="730" y="5527"/>
                  </a:cubicBezTo>
                  <a:cubicBezTo>
                    <a:pt x="609" y="5406"/>
                    <a:pt x="548" y="5284"/>
                    <a:pt x="457" y="5132"/>
                  </a:cubicBezTo>
                  <a:cubicBezTo>
                    <a:pt x="426" y="5102"/>
                    <a:pt x="396" y="5041"/>
                    <a:pt x="366" y="4950"/>
                  </a:cubicBezTo>
                  <a:lnTo>
                    <a:pt x="305" y="4828"/>
                  </a:lnTo>
                  <a:lnTo>
                    <a:pt x="274" y="4798"/>
                  </a:lnTo>
                  <a:lnTo>
                    <a:pt x="274" y="4767"/>
                  </a:lnTo>
                  <a:cubicBezTo>
                    <a:pt x="271" y="4767"/>
                    <a:pt x="269" y="4767"/>
                    <a:pt x="266" y="4767"/>
                  </a:cubicBezTo>
                  <a:lnTo>
                    <a:pt x="266" y="4767"/>
                  </a:lnTo>
                  <a:cubicBezTo>
                    <a:pt x="234" y="4646"/>
                    <a:pt x="181" y="4481"/>
                    <a:pt x="153" y="4342"/>
                  </a:cubicBezTo>
                  <a:lnTo>
                    <a:pt x="153" y="4068"/>
                  </a:lnTo>
                  <a:lnTo>
                    <a:pt x="153" y="4007"/>
                  </a:lnTo>
                  <a:lnTo>
                    <a:pt x="183" y="3764"/>
                  </a:lnTo>
                  <a:lnTo>
                    <a:pt x="274" y="3521"/>
                  </a:lnTo>
                  <a:lnTo>
                    <a:pt x="274" y="3552"/>
                  </a:lnTo>
                  <a:cubicBezTo>
                    <a:pt x="335" y="3400"/>
                    <a:pt x="457" y="3217"/>
                    <a:pt x="578" y="3004"/>
                  </a:cubicBezTo>
                  <a:cubicBezTo>
                    <a:pt x="700" y="2822"/>
                    <a:pt x="852" y="2670"/>
                    <a:pt x="1004" y="2518"/>
                  </a:cubicBezTo>
                  <a:cubicBezTo>
                    <a:pt x="1308" y="2214"/>
                    <a:pt x="1642" y="1941"/>
                    <a:pt x="2007" y="1728"/>
                  </a:cubicBezTo>
                  <a:cubicBezTo>
                    <a:pt x="2767" y="1241"/>
                    <a:pt x="3618" y="877"/>
                    <a:pt x="4530" y="664"/>
                  </a:cubicBezTo>
                  <a:cubicBezTo>
                    <a:pt x="4925" y="542"/>
                    <a:pt x="5290" y="482"/>
                    <a:pt x="5685" y="390"/>
                  </a:cubicBezTo>
                  <a:lnTo>
                    <a:pt x="6232" y="269"/>
                  </a:lnTo>
                  <a:lnTo>
                    <a:pt x="6505" y="238"/>
                  </a:lnTo>
                  <a:lnTo>
                    <a:pt x="6566" y="238"/>
                  </a:lnTo>
                  <a:cubicBezTo>
                    <a:pt x="6597" y="223"/>
                    <a:pt x="6612" y="223"/>
                    <a:pt x="6627" y="223"/>
                  </a:cubicBezTo>
                  <a:cubicBezTo>
                    <a:pt x="6627" y="223"/>
                    <a:pt x="6627" y="223"/>
                    <a:pt x="6628" y="223"/>
                  </a:cubicBezTo>
                  <a:lnTo>
                    <a:pt x="6628" y="223"/>
                  </a:lnTo>
                  <a:cubicBezTo>
                    <a:pt x="6627" y="228"/>
                    <a:pt x="6627" y="233"/>
                    <a:pt x="6627" y="238"/>
                  </a:cubicBezTo>
                  <a:cubicBezTo>
                    <a:pt x="6657" y="269"/>
                    <a:pt x="6688" y="269"/>
                    <a:pt x="6688" y="330"/>
                  </a:cubicBezTo>
                  <a:lnTo>
                    <a:pt x="6809" y="330"/>
                  </a:lnTo>
                  <a:lnTo>
                    <a:pt x="6809" y="208"/>
                  </a:lnTo>
                  <a:cubicBezTo>
                    <a:pt x="7418" y="152"/>
                    <a:pt x="8027" y="120"/>
                    <a:pt x="8626" y="120"/>
                  </a:cubicBezTo>
                  <a:cubicBezTo>
                    <a:pt x="9643" y="120"/>
                    <a:pt x="10633" y="210"/>
                    <a:pt x="11551" y="421"/>
                  </a:cubicBezTo>
                  <a:cubicBezTo>
                    <a:pt x="13019" y="720"/>
                    <a:pt x="14339" y="1256"/>
                    <a:pt x="15424" y="1853"/>
                  </a:cubicBezTo>
                  <a:lnTo>
                    <a:pt x="15424" y="1853"/>
                  </a:lnTo>
                  <a:cubicBezTo>
                    <a:pt x="15280" y="2376"/>
                    <a:pt x="15161" y="2873"/>
                    <a:pt x="14986" y="3369"/>
                  </a:cubicBezTo>
                  <a:cubicBezTo>
                    <a:pt x="14804" y="3855"/>
                    <a:pt x="14560" y="4311"/>
                    <a:pt x="14348" y="4676"/>
                  </a:cubicBezTo>
                  <a:cubicBezTo>
                    <a:pt x="13892" y="5497"/>
                    <a:pt x="13345" y="6105"/>
                    <a:pt x="12858" y="6500"/>
                  </a:cubicBezTo>
                  <a:cubicBezTo>
                    <a:pt x="12372" y="6925"/>
                    <a:pt x="11916" y="7199"/>
                    <a:pt x="11612" y="7351"/>
                  </a:cubicBezTo>
                  <a:cubicBezTo>
                    <a:pt x="11247" y="7503"/>
                    <a:pt x="11095" y="7564"/>
                    <a:pt x="11095" y="7564"/>
                  </a:cubicBezTo>
                  <a:lnTo>
                    <a:pt x="11247" y="7564"/>
                  </a:lnTo>
                  <a:cubicBezTo>
                    <a:pt x="11369" y="7533"/>
                    <a:pt x="11490" y="7503"/>
                    <a:pt x="11642" y="7412"/>
                  </a:cubicBezTo>
                  <a:cubicBezTo>
                    <a:pt x="11977" y="7260"/>
                    <a:pt x="12433" y="7017"/>
                    <a:pt x="12919" y="6591"/>
                  </a:cubicBezTo>
                  <a:cubicBezTo>
                    <a:pt x="13466" y="6166"/>
                    <a:pt x="13983" y="5558"/>
                    <a:pt x="14500" y="4767"/>
                  </a:cubicBezTo>
                  <a:cubicBezTo>
                    <a:pt x="14712" y="4342"/>
                    <a:pt x="14955" y="3916"/>
                    <a:pt x="15138" y="3430"/>
                  </a:cubicBezTo>
                  <a:cubicBezTo>
                    <a:pt x="15320" y="2974"/>
                    <a:pt x="15472" y="2457"/>
                    <a:pt x="15624" y="1880"/>
                  </a:cubicBezTo>
                  <a:lnTo>
                    <a:pt x="15624" y="1849"/>
                  </a:lnTo>
                  <a:lnTo>
                    <a:pt x="15594" y="1789"/>
                  </a:lnTo>
                  <a:cubicBezTo>
                    <a:pt x="14439" y="1181"/>
                    <a:pt x="13132" y="664"/>
                    <a:pt x="11642" y="330"/>
                  </a:cubicBezTo>
                  <a:cubicBezTo>
                    <a:pt x="10692" y="97"/>
                    <a:pt x="9668" y="0"/>
                    <a:pt x="8617" y="0"/>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819;p30">
              <a:extLst>
                <a:ext uri="{FF2B5EF4-FFF2-40B4-BE49-F238E27FC236}">
                  <a16:creationId xmlns:a16="http://schemas.microsoft.com/office/drawing/2014/main" id="{153C9B76-5685-D1C0-F667-71CEC21D5B80}"/>
                </a:ext>
              </a:extLst>
            </p:cNvPr>
            <p:cNvSpPr/>
            <p:nvPr/>
          </p:nvSpPr>
          <p:spPr>
            <a:xfrm flipH="1">
              <a:off x="4351650" y="-2313875"/>
              <a:ext cx="1268275" cy="2520925"/>
            </a:xfrm>
            <a:custGeom>
              <a:avLst/>
              <a:gdLst/>
              <a:ahLst/>
              <a:cxnLst/>
              <a:rect l="l" t="t" r="r" b="b"/>
              <a:pathLst>
                <a:path w="50731" h="100837" extrusionOk="0">
                  <a:moveTo>
                    <a:pt x="36834" y="46432"/>
                  </a:moveTo>
                  <a:cubicBezTo>
                    <a:pt x="36447" y="46432"/>
                    <a:pt x="36063" y="46451"/>
                    <a:pt x="35685" y="46487"/>
                  </a:cubicBezTo>
                  <a:cubicBezTo>
                    <a:pt x="33709" y="46699"/>
                    <a:pt x="31794" y="47307"/>
                    <a:pt x="30244" y="48432"/>
                  </a:cubicBezTo>
                  <a:cubicBezTo>
                    <a:pt x="29453" y="49010"/>
                    <a:pt x="28754" y="49648"/>
                    <a:pt x="28238" y="50438"/>
                  </a:cubicBezTo>
                  <a:cubicBezTo>
                    <a:pt x="28202" y="50495"/>
                    <a:pt x="28168" y="50552"/>
                    <a:pt x="28134" y="50609"/>
                  </a:cubicBezTo>
                  <a:lnTo>
                    <a:pt x="28134" y="50609"/>
                  </a:lnTo>
                  <a:cubicBezTo>
                    <a:pt x="28138" y="50603"/>
                    <a:pt x="28142" y="50596"/>
                    <a:pt x="28146" y="50590"/>
                  </a:cubicBezTo>
                  <a:cubicBezTo>
                    <a:pt x="28694" y="49769"/>
                    <a:pt x="29423" y="49070"/>
                    <a:pt x="30213" y="48493"/>
                  </a:cubicBezTo>
                  <a:cubicBezTo>
                    <a:pt x="31794" y="47368"/>
                    <a:pt x="33739" y="46730"/>
                    <a:pt x="35745" y="46517"/>
                  </a:cubicBezTo>
                  <a:cubicBezTo>
                    <a:pt x="36135" y="46481"/>
                    <a:pt x="36530" y="46463"/>
                    <a:pt x="36927" y="46463"/>
                  </a:cubicBezTo>
                  <a:cubicBezTo>
                    <a:pt x="37734" y="46463"/>
                    <a:pt x="38550" y="46538"/>
                    <a:pt x="39356" y="46692"/>
                  </a:cubicBezTo>
                  <a:lnTo>
                    <a:pt x="39356" y="46692"/>
                  </a:lnTo>
                  <a:cubicBezTo>
                    <a:pt x="38520" y="46517"/>
                    <a:pt x="37669" y="46432"/>
                    <a:pt x="36834" y="46432"/>
                  </a:cubicBezTo>
                  <a:close/>
                  <a:moveTo>
                    <a:pt x="46212" y="51339"/>
                  </a:moveTo>
                  <a:cubicBezTo>
                    <a:pt x="46188" y="51384"/>
                    <a:pt x="46164" y="51429"/>
                    <a:pt x="46141" y="51472"/>
                  </a:cubicBezTo>
                  <a:lnTo>
                    <a:pt x="46293" y="51472"/>
                  </a:lnTo>
                  <a:cubicBezTo>
                    <a:pt x="46266" y="51427"/>
                    <a:pt x="46239" y="51383"/>
                    <a:pt x="46212" y="51339"/>
                  </a:cubicBezTo>
                  <a:close/>
                  <a:moveTo>
                    <a:pt x="47649" y="44678"/>
                  </a:moveTo>
                  <a:cubicBezTo>
                    <a:pt x="47653" y="44846"/>
                    <a:pt x="47648" y="45013"/>
                    <a:pt x="47630" y="45180"/>
                  </a:cubicBezTo>
                  <a:lnTo>
                    <a:pt x="47630" y="46031"/>
                  </a:lnTo>
                  <a:cubicBezTo>
                    <a:pt x="47630" y="46335"/>
                    <a:pt x="47600" y="46608"/>
                    <a:pt x="47569" y="46912"/>
                  </a:cubicBezTo>
                  <a:cubicBezTo>
                    <a:pt x="47417" y="48067"/>
                    <a:pt x="47113" y="49162"/>
                    <a:pt x="46718" y="50195"/>
                  </a:cubicBezTo>
                  <a:cubicBezTo>
                    <a:pt x="46551" y="50556"/>
                    <a:pt x="46359" y="50943"/>
                    <a:pt x="46165" y="51262"/>
                  </a:cubicBezTo>
                  <a:lnTo>
                    <a:pt x="46165" y="51262"/>
                  </a:lnTo>
                  <a:cubicBezTo>
                    <a:pt x="45651" y="50434"/>
                    <a:pt x="45077" y="49685"/>
                    <a:pt x="44347" y="49040"/>
                  </a:cubicBezTo>
                  <a:cubicBezTo>
                    <a:pt x="43557" y="48341"/>
                    <a:pt x="42676" y="47824"/>
                    <a:pt x="41733" y="47399"/>
                  </a:cubicBezTo>
                  <a:cubicBezTo>
                    <a:pt x="40964" y="47081"/>
                    <a:pt x="40165" y="46847"/>
                    <a:pt x="39356" y="46692"/>
                  </a:cubicBezTo>
                  <a:lnTo>
                    <a:pt x="39356" y="46692"/>
                  </a:lnTo>
                  <a:cubicBezTo>
                    <a:pt x="40095" y="46847"/>
                    <a:pt x="40823" y="47071"/>
                    <a:pt x="41521" y="47368"/>
                  </a:cubicBezTo>
                  <a:cubicBezTo>
                    <a:pt x="42432" y="47763"/>
                    <a:pt x="43314" y="48280"/>
                    <a:pt x="44074" y="48979"/>
                  </a:cubicBezTo>
                  <a:cubicBezTo>
                    <a:pt x="44834" y="49648"/>
                    <a:pt x="45442" y="50499"/>
                    <a:pt x="45958" y="51350"/>
                  </a:cubicBezTo>
                  <a:lnTo>
                    <a:pt x="46050" y="51502"/>
                  </a:lnTo>
                  <a:lnTo>
                    <a:pt x="46110" y="51350"/>
                  </a:lnTo>
                  <a:cubicBezTo>
                    <a:pt x="46129" y="51321"/>
                    <a:pt x="46147" y="51292"/>
                    <a:pt x="46165" y="51262"/>
                  </a:cubicBezTo>
                  <a:lnTo>
                    <a:pt x="46165" y="51262"/>
                  </a:lnTo>
                  <a:cubicBezTo>
                    <a:pt x="46181" y="51288"/>
                    <a:pt x="46196" y="51313"/>
                    <a:pt x="46212" y="51339"/>
                  </a:cubicBezTo>
                  <a:lnTo>
                    <a:pt x="46212" y="51339"/>
                  </a:lnTo>
                  <a:cubicBezTo>
                    <a:pt x="46378" y="51028"/>
                    <a:pt x="46563" y="50657"/>
                    <a:pt x="46749" y="50286"/>
                  </a:cubicBezTo>
                  <a:cubicBezTo>
                    <a:pt x="47113" y="49253"/>
                    <a:pt x="47448" y="48189"/>
                    <a:pt x="47569" y="47064"/>
                  </a:cubicBezTo>
                  <a:cubicBezTo>
                    <a:pt x="47569" y="46791"/>
                    <a:pt x="47660" y="46487"/>
                    <a:pt x="47660" y="46213"/>
                  </a:cubicBezTo>
                  <a:lnTo>
                    <a:pt x="47660" y="45362"/>
                  </a:lnTo>
                  <a:cubicBezTo>
                    <a:pt x="47672" y="45135"/>
                    <a:pt x="47666" y="44907"/>
                    <a:pt x="47649" y="44678"/>
                  </a:cubicBezTo>
                  <a:close/>
                  <a:moveTo>
                    <a:pt x="19360" y="0"/>
                  </a:moveTo>
                  <a:cubicBezTo>
                    <a:pt x="17539" y="0"/>
                    <a:pt x="15692" y="53"/>
                    <a:pt x="13830" y="164"/>
                  </a:cubicBezTo>
                  <a:cubicBezTo>
                    <a:pt x="12918" y="225"/>
                    <a:pt x="12037" y="285"/>
                    <a:pt x="11125" y="377"/>
                  </a:cubicBezTo>
                  <a:cubicBezTo>
                    <a:pt x="10213" y="437"/>
                    <a:pt x="9301" y="529"/>
                    <a:pt x="8389" y="620"/>
                  </a:cubicBezTo>
                  <a:cubicBezTo>
                    <a:pt x="7477" y="741"/>
                    <a:pt x="6565" y="924"/>
                    <a:pt x="5714" y="1228"/>
                  </a:cubicBezTo>
                  <a:cubicBezTo>
                    <a:pt x="4833" y="1532"/>
                    <a:pt x="3951" y="1988"/>
                    <a:pt x="3222" y="2565"/>
                  </a:cubicBezTo>
                  <a:cubicBezTo>
                    <a:pt x="2492" y="3143"/>
                    <a:pt x="1885" y="3903"/>
                    <a:pt x="1489" y="4784"/>
                  </a:cubicBezTo>
                  <a:cubicBezTo>
                    <a:pt x="1064" y="5635"/>
                    <a:pt x="790" y="6547"/>
                    <a:pt x="608" y="7520"/>
                  </a:cubicBezTo>
                  <a:cubicBezTo>
                    <a:pt x="456" y="8462"/>
                    <a:pt x="334" y="9404"/>
                    <a:pt x="304" y="10346"/>
                  </a:cubicBezTo>
                  <a:cubicBezTo>
                    <a:pt x="274" y="11319"/>
                    <a:pt x="213" y="12292"/>
                    <a:pt x="182" y="13234"/>
                  </a:cubicBezTo>
                  <a:cubicBezTo>
                    <a:pt x="61" y="17125"/>
                    <a:pt x="61" y="21076"/>
                    <a:pt x="30" y="25058"/>
                  </a:cubicBezTo>
                  <a:cubicBezTo>
                    <a:pt x="30" y="27064"/>
                    <a:pt x="0" y="29100"/>
                    <a:pt x="0" y="31107"/>
                  </a:cubicBezTo>
                  <a:lnTo>
                    <a:pt x="0" y="37216"/>
                  </a:lnTo>
                  <a:cubicBezTo>
                    <a:pt x="0" y="41350"/>
                    <a:pt x="30" y="45544"/>
                    <a:pt x="30" y="49769"/>
                  </a:cubicBezTo>
                  <a:cubicBezTo>
                    <a:pt x="30" y="49982"/>
                    <a:pt x="61" y="50286"/>
                    <a:pt x="182" y="50560"/>
                  </a:cubicBezTo>
                  <a:cubicBezTo>
                    <a:pt x="334" y="50833"/>
                    <a:pt x="517" y="51046"/>
                    <a:pt x="760" y="51198"/>
                  </a:cubicBezTo>
                  <a:cubicBezTo>
                    <a:pt x="982" y="51346"/>
                    <a:pt x="1256" y="51422"/>
                    <a:pt x="1530" y="51422"/>
                  </a:cubicBezTo>
                  <a:cubicBezTo>
                    <a:pt x="1818" y="51422"/>
                    <a:pt x="2107" y="51339"/>
                    <a:pt x="2340" y="51168"/>
                  </a:cubicBezTo>
                  <a:cubicBezTo>
                    <a:pt x="2584" y="51016"/>
                    <a:pt x="2766" y="50772"/>
                    <a:pt x="2888" y="50529"/>
                  </a:cubicBezTo>
                  <a:cubicBezTo>
                    <a:pt x="3009" y="50256"/>
                    <a:pt x="3009" y="49952"/>
                    <a:pt x="3009" y="49678"/>
                  </a:cubicBezTo>
                  <a:lnTo>
                    <a:pt x="3009" y="48098"/>
                  </a:lnTo>
                  <a:cubicBezTo>
                    <a:pt x="2948" y="45970"/>
                    <a:pt x="2948" y="43782"/>
                    <a:pt x="2948" y="41623"/>
                  </a:cubicBezTo>
                  <a:cubicBezTo>
                    <a:pt x="2918" y="37307"/>
                    <a:pt x="2948" y="32930"/>
                    <a:pt x="3009" y="28493"/>
                  </a:cubicBezTo>
                  <a:cubicBezTo>
                    <a:pt x="3009" y="26274"/>
                    <a:pt x="3040" y="24024"/>
                    <a:pt x="3040" y="21806"/>
                  </a:cubicBezTo>
                  <a:cubicBezTo>
                    <a:pt x="3070" y="20650"/>
                    <a:pt x="3070" y="19556"/>
                    <a:pt x="3070" y="18401"/>
                  </a:cubicBezTo>
                  <a:cubicBezTo>
                    <a:pt x="3070" y="17277"/>
                    <a:pt x="3070" y="16182"/>
                    <a:pt x="3100" y="15027"/>
                  </a:cubicBezTo>
                  <a:cubicBezTo>
                    <a:pt x="3100" y="13933"/>
                    <a:pt x="3161" y="12778"/>
                    <a:pt x="3192" y="11653"/>
                  </a:cubicBezTo>
                  <a:cubicBezTo>
                    <a:pt x="3222" y="10498"/>
                    <a:pt x="3252" y="9374"/>
                    <a:pt x="3465" y="8279"/>
                  </a:cubicBezTo>
                  <a:cubicBezTo>
                    <a:pt x="3647" y="7155"/>
                    <a:pt x="3951" y="6030"/>
                    <a:pt x="4711" y="5179"/>
                  </a:cubicBezTo>
                  <a:cubicBezTo>
                    <a:pt x="5076" y="4723"/>
                    <a:pt x="5562" y="4419"/>
                    <a:pt x="6079" y="4206"/>
                  </a:cubicBezTo>
                  <a:cubicBezTo>
                    <a:pt x="6626" y="3963"/>
                    <a:pt x="7143" y="3811"/>
                    <a:pt x="7721" y="3720"/>
                  </a:cubicBezTo>
                  <a:cubicBezTo>
                    <a:pt x="8845" y="3447"/>
                    <a:pt x="10000" y="3355"/>
                    <a:pt x="11125" y="3264"/>
                  </a:cubicBezTo>
                  <a:lnTo>
                    <a:pt x="12857" y="3112"/>
                  </a:lnTo>
                  <a:lnTo>
                    <a:pt x="14590" y="3021"/>
                  </a:lnTo>
                  <a:cubicBezTo>
                    <a:pt x="15745" y="2991"/>
                    <a:pt x="16870" y="2869"/>
                    <a:pt x="18055" y="2869"/>
                  </a:cubicBezTo>
                  <a:cubicBezTo>
                    <a:pt x="18648" y="2854"/>
                    <a:pt x="19225" y="2846"/>
                    <a:pt x="19803" y="2846"/>
                  </a:cubicBezTo>
                  <a:cubicBezTo>
                    <a:pt x="20380" y="2846"/>
                    <a:pt x="20958" y="2854"/>
                    <a:pt x="21551" y="2869"/>
                  </a:cubicBezTo>
                  <a:cubicBezTo>
                    <a:pt x="23344" y="2899"/>
                    <a:pt x="25107" y="3021"/>
                    <a:pt x="26900" y="3173"/>
                  </a:cubicBezTo>
                  <a:cubicBezTo>
                    <a:pt x="27782" y="3264"/>
                    <a:pt x="28694" y="3355"/>
                    <a:pt x="29575" y="3447"/>
                  </a:cubicBezTo>
                  <a:cubicBezTo>
                    <a:pt x="30487" y="3568"/>
                    <a:pt x="31338" y="3629"/>
                    <a:pt x="32219" y="3781"/>
                  </a:cubicBezTo>
                  <a:cubicBezTo>
                    <a:pt x="33101" y="3933"/>
                    <a:pt x="33982" y="4115"/>
                    <a:pt x="34803" y="4389"/>
                  </a:cubicBezTo>
                  <a:cubicBezTo>
                    <a:pt x="35654" y="4662"/>
                    <a:pt x="36414" y="5118"/>
                    <a:pt x="37052" y="5726"/>
                  </a:cubicBezTo>
                  <a:cubicBezTo>
                    <a:pt x="37691" y="6334"/>
                    <a:pt x="38147" y="7094"/>
                    <a:pt x="38481" y="7884"/>
                  </a:cubicBezTo>
                  <a:cubicBezTo>
                    <a:pt x="38846" y="8675"/>
                    <a:pt x="39089" y="9526"/>
                    <a:pt x="39332" y="10346"/>
                  </a:cubicBezTo>
                  <a:cubicBezTo>
                    <a:pt x="39788" y="12079"/>
                    <a:pt x="40092" y="13781"/>
                    <a:pt x="40366" y="15483"/>
                  </a:cubicBezTo>
                  <a:cubicBezTo>
                    <a:pt x="40609" y="17185"/>
                    <a:pt x="40882" y="18918"/>
                    <a:pt x="41034" y="20620"/>
                  </a:cubicBezTo>
                  <a:cubicBezTo>
                    <a:pt x="41186" y="22322"/>
                    <a:pt x="41308" y="24024"/>
                    <a:pt x="41369" y="25757"/>
                  </a:cubicBezTo>
                  <a:cubicBezTo>
                    <a:pt x="41428" y="27415"/>
                    <a:pt x="41487" y="29073"/>
                    <a:pt x="41378" y="30703"/>
                  </a:cubicBezTo>
                  <a:lnTo>
                    <a:pt x="41378" y="30703"/>
                  </a:lnTo>
                  <a:cubicBezTo>
                    <a:pt x="39085" y="29602"/>
                    <a:pt x="36583" y="29069"/>
                    <a:pt x="34096" y="29069"/>
                  </a:cubicBezTo>
                  <a:cubicBezTo>
                    <a:pt x="32332" y="29069"/>
                    <a:pt x="30576" y="29337"/>
                    <a:pt x="28906" y="29860"/>
                  </a:cubicBezTo>
                  <a:cubicBezTo>
                    <a:pt x="27934" y="30164"/>
                    <a:pt x="26931" y="30559"/>
                    <a:pt x="26019" y="31137"/>
                  </a:cubicBezTo>
                  <a:cubicBezTo>
                    <a:pt x="25107" y="31714"/>
                    <a:pt x="24317" y="32444"/>
                    <a:pt x="23709" y="33295"/>
                  </a:cubicBezTo>
                  <a:cubicBezTo>
                    <a:pt x="23070" y="34176"/>
                    <a:pt x="22706" y="35240"/>
                    <a:pt x="22766" y="36304"/>
                  </a:cubicBezTo>
                  <a:cubicBezTo>
                    <a:pt x="22766" y="36851"/>
                    <a:pt x="22858" y="37368"/>
                    <a:pt x="23101" y="37854"/>
                  </a:cubicBezTo>
                  <a:cubicBezTo>
                    <a:pt x="23314" y="38371"/>
                    <a:pt x="23587" y="38827"/>
                    <a:pt x="23891" y="39222"/>
                  </a:cubicBezTo>
                  <a:cubicBezTo>
                    <a:pt x="24560" y="40043"/>
                    <a:pt x="25350" y="40742"/>
                    <a:pt x="26232" y="41289"/>
                  </a:cubicBezTo>
                  <a:cubicBezTo>
                    <a:pt x="27083" y="41806"/>
                    <a:pt x="28086" y="42171"/>
                    <a:pt x="29058" y="42383"/>
                  </a:cubicBezTo>
                  <a:cubicBezTo>
                    <a:pt x="30406" y="42715"/>
                    <a:pt x="31796" y="42919"/>
                    <a:pt x="33171" y="42919"/>
                  </a:cubicBezTo>
                  <a:cubicBezTo>
                    <a:pt x="33811" y="42919"/>
                    <a:pt x="34449" y="42875"/>
                    <a:pt x="35077" y="42778"/>
                  </a:cubicBezTo>
                  <a:cubicBezTo>
                    <a:pt x="37052" y="42474"/>
                    <a:pt x="38998" y="41715"/>
                    <a:pt x="40457" y="40377"/>
                  </a:cubicBezTo>
                  <a:cubicBezTo>
                    <a:pt x="41904" y="39078"/>
                    <a:pt x="42834" y="37348"/>
                    <a:pt x="43444" y="35578"/>
                  </a:cubicBezTo>
                  <a:lnTo>
                    <a:pt x="43444" y="35578"/>
                  </a:lnTo>
                  <a:cubicBezTo>
                    <a:pt x="43950" y="36067"/>
                    <a:pt x="44404" y="36577"/>
                    <a:pt x="44803" y="37034"/>
                  </a:cubicBezTo>
                  <a:lnTo>
                    <a:pt x="44803" y="36942"/>
                  </a:lnTo>
                  <a:lnTo>
                    <a:pt x="45837" y="38553"/>
                  </a:lnTo>
                  <a:cubicBezTo>
                    <a:pt x="46141" y="39070"/>
                    <a:pt x="46384" y="39617"/>
                    <a:pt x="46627" y="40195"/>
                  </a:cubicBezTo>
                  <a:cubicBezTo>
                    <a:pt x="47083" y="41289"/>
                    <a:pt x="47387" y="42414"/>
                    <a:pt x="47539" y="43599"/>
                  </a:cubicBezTo>
                  <a:cubicBezTo>
                    <a:pt x="47576" y="43968"/>
                    <a:pt x="47624" y="44325"/>
                    <a:pt x="47649" y="44678"/>
                  </a:cubicBezTo>
                  <a:lnTo>
                    <a:pt x="47649" y="44678"/>
                  </a:lnTo>
                  <a:cubicBezTo>
                    <a:pt x="47641" y="44266"/>
                    <a:pt x="47582" y="43849"/>
                    <a:pt x="47539" y="43417"/>
                  </a:cubicBezTo>
                  <a:cubicBezTo>
                    <a:pt x="47387" y="42231"/>
                    <a:pt x="47022" y="41107"/>
                    <a:pt x="46627" y="39952"/>
                  </a:cubicBezTo>
                  <a:cubicBezTo>
                    <a:pt x="46384" y="39374"/>
                    <a:pt x="46110" y="38857"/>
                    <a:pt x="45806" y="38310"/>
                  </a:cubicBezTo>
                  <a:lnTo>
                    <a:pt x="45320" y="37550"/>
                  </a:lnTo>
                  <a:lnTo>
                    <a:pt x="45107" y="37186"/>
                  </a:lnTo>
                  <a:cubicBezTo>
                    <a:pt x="44986" y="37064"/>
                    <a:pt x="44955" y="37003"/>
                    <a:pt x="44834" y="36882"/>
                  </a:cubicBezTo>
                  <a:lnTo>
                    <a:pt x="44834" y="36791"/>
                  </a:lnTo>
                  <a:cubicBezTo>
                    <a:pt x="44439" y="36304"/>
                    <a:pt x="43922" y="35727"/>
                    <a:pt x="43375" y="35240"/>
                  </a:cubicBezTo>
                  <a:lnTo>
                    <a:pt x="43283" y="35119"/>
                  </a:lnTo>
                  <a:lnTo>
                    <a:pt x="43223" y="35271"/>
                  </a:lnTo>
                  <a:cubicBezTo>
                    <a:pt x="42676" y="37094"/>
                    <a:pt x="41703" y="38857"/>
                    <a:pt x="40274" y="40134"/>
                  </a:cubicBezTo>
                  <a:cubicBezTo>
                    <a:pt x="38815" y="41441"/>
                    <a:pt x="36931" y="42201"/>
                    <a:pt x="34985" y="42505"/>
                  </a:cubicBezTo>
                  <a:cubicBezTo>
                    <a:pt x="34345" y="42605"/>
                    <a:pt x="33697" y="42652"/>
                    <a:pt x="33046" y="42652"/>
                  </a:cubicBezTo>
                  <a:cubicBezTo>
                    <a:pt x="31722" y="42652"/>
                    <a:pt x="30383" y="42456"/>
                    <a:pt x="29058" y="42110"/>
                  </a:cubicBezTo>
                  <a:cubicBezTo>
                    <a:pt x="28086" y="41897"/>
                    <a:pt x="27113" y="41563"/>
                    <a:pt x="26262" y="41016"/>
                  </a:cubicBezTo>
                  <a:cubicBezTo>
                    <a:pt x="25411" y="40499"/>
                    <a:pt x="24621" y="39800"/>
                    <a:pt x="24013" y="39009"/>
                  </a:cubicBezTo>
                  <a:cubicBezTo>
                    <a:pt x="23405" y="38219"/>
                    <a:pt x="22949" y="37246"/>
                    <a:pt x="22918" y="36243"/>
                  </a:cubicBezTo>
                  <a:cubicBezTo>
                    <a:pt x="22858" y="35240"/>
                    <a:pt x="23222" y="34207"/>
                    <a:pt x="23830" y="33386"/>
                  </a:cubicBezTo>
                  <a:cubicBezTo>
                    <a:pt x="24438" y="32535"/>
                    <a:pt x="25228" y="31866"/>
                    <a:pt x="26110" y="31289"/>
                  </a:cubicBezTo>
                  <a:cubicBezTo>
                    <a:pt x="26961" y="30711"/>
                    <a:pt x="27964" y="30316"/>
                    <a:pt x="28937" y="30012"/>
                  </a:cubicBezTo>
                  <a:cubicBezTo>
                    <a:pt x="30607" y="29485"/>
                    <a:pt x="32366" y="29217"/>
                    <a:pt x="34126" y="29217"/>
                  </a:cubicBezTo>
                  <a:cubicBezTo>
                    <a:pt x="36628" y="29217"/>
                    <a:pt x="39134" y="29757"/>
                    <a:pt x="41399" y="30863"/>
                  </a:cubicBezTo>
                  <a:lnTo>
                    <a:pt x="41521" y="30955"/>
                  </a:lnTo>
                  <a:lnTo>
                    <a:pt x="41521" y="30803"/>
                  </a:lnTo>
                  <a:cubicBezTo>
                    <a:pt x="41642" y="29100"/>
                    <a:pt x="41612" y="27368"/>
                    <a:pt x="41521" y="25666"/>
                  </a:cubicBezTo>
                  <a:cubicBezTo>
                    <a:pt x="41490" y="23964"/>
                    <a:pt x="41369" y="22261"/>
                    <a:pt x="41186" y="20529"/>
                  </a:cubicBezTo>
                  <a:cubicBezTo>
                    <a:pt x="41004" y="18796"/>
                    <a:pt x="40761" y="17094"/>
                    <a:pt x="40487" y="15362"/>
                  </a:cubicBezTo>
                  <a:cubicBezTo>
                    <a:pt x="40244" y="13659"/>
                    <a:pt x="39940" y="11957"/>
                    <a:pt x="39484" y="10255"/>
                  </a:cubicBezTo>
                  <a:cubicBezTo>
                    <a:pt x="39241" y="9404"/>
                    <a:pt x="38967" y="8523"/>
                    <a:pt x="38633" y="7732"/>
                  </a:cubicBezTo>
                  <a:cubicBezTo>
                    <a:pt x="38299" y="6942"/>
                    <a:pt x="37843" y="6152"/>
                    <a:pt x="37144" y="5544"/>
                  </a:cubicBezTo>
                  <a:cubicBezTo>
                    <a:pt x="36505" y="4936"/>
                    <a:pt x="35715" y="4480"/>
                    <a:pt x="34864" y="4176"/>
                  </a:cubicBezTo>
                  <a:cubicBezTo>
                    <a:pt x="34013" y="3903"/>
                    <a:pt x="33131" y="3720"/>
                    <a:pt x="32250" y="3568"/>
                  </a:cubicBezTo>
                  <a:cubicBezTo>
                    <a:pt x="31368" y="3416"/>
                    <a:pt x="30487" y="3325"/>
                    <a:pt x="29605" y="3203"/>
                  </a:cubicBezTo>
                  <a:cubicBezTo>
                    <a:pt x="28724" y="3143"/>
                    <a:pt x="27812" y="3051"/>
                    <a:pt x="26931" y="2960"/>
                  </a:cubicBezTo>
                  <a:cubicBezTo>
                    <a:pt x="25168" y="2747"/>
                    <a:pt x="23314" y="2687"/>
                    <a:pt x="21551" y="2656"/>
                  </a:cubicBezTo>
                  <a:cubicBezTo>
                    <a:pt x="20760" y="2656"/>
                    <a:pt x="19997" y="2629"/>
                    <a:pt x="19225" y="2629"/>
                  </a:cubicBezTo>
                  <a:cubicBezTo>
                    <a:pt x="18839" y="2629"/>
                    <a:pt x="18450" y="2636"/>
                    <a:pt x="18055" y="2656"/>
                  </a:cubicBezTo>
                  <a:cubicBezTo>
                    <a:pt x="16870" y="2656"/>
                    <a:pt x="15684" y="2747"/>
                    <a:pt x="14560" y="2808"/>
                  </a:cubicBezTo>
                  <a:lnTo>
                    <a:pt x="12797" y="2869"/>
                  </a:lnTo>
                  <a:lnTo>
                    <a:pt x="11094" y="3021"/>
                  </a:lnTo>
                  <a:cubicBezTo>
                    <a:pt x="9970" y="3143"/>
                    <a:pt x="8815" y="3264"/>
                    <a:pt x="7690" y="3477"/>
                  </a:cubicBezTo>
                  <a:cubicBezTo>
                    <a:pt x="7113" y="3599"/>
                    <a:pt x="6535" y="3781"/>
                    <a:pt x="6018" y="4024"/>
                  </a:cubicBezTo>
                  <a:cubicBezTo>
                    <a:pt x="5471" y="4237"/>
                    <a:pt x="4985" y="4571"/>
                    <a:pt x="4590" y="5027"/>
                  </a:cubicBezTo>
                  <a:cubicBezTo>
                    <a:pt x="4225" y="5483"/>
                    <a:pt x="3921" y="6030"/>
                    <a:pt x="3739" y="6547"/>
                  </a:cubicBezTo>
                  <a:cubicBezTo>
                    <a:pt x="3526" y="7094"/>
                    <a:pt x="3404" y="7672"/>
                    <a:pt x="3313" y="8219"/>
                  </a:cubicBezTo>
                  <a:cubicBezTo>
                    <a:pt x="3100" y="9374"/>
                    <a:pt x="3070" y="10498"/>
                    <a:pt x="3040" y="11653"/>
                  </a:cubicBezTo>
                  <a:cubicBezTo>
                    <a:pt x="3040" y="12748"/>
                    <a:pt x="3009" y="13903"/>
                    <a:pt x="2979" y="15027"/>
                  </a:cubicBezTo>
                  <a:cubicBezTo>
                    <a:pt x="2918" y="16182"/>
                    <a:pt x="2918" y="17277"/>
                    <a:pt x="2918" y="18401"/>
                  </a:cubicBezTo>
                  <a:cubicBezTo>
                    <a:pt x="2888" y="19556"/>
                    <a:pt x="2888" y="20681"/>
                    <a:pt x="2888" y="21806"/>
                  </a:cubicBezTo>
                  <a:cubicBezTo>
                    <a:pt x="2888" y="24024"/>
                    <a:pt x="2857" y="26274"/>
                    <a:pt x="2857" y="28493"/>
                  </a:cubicBezTo>
                  <a:cubicBezTo>
                    <a:pt x="2857" y="32900"/>
                    <a:pt x="2766" y="37307"/>
                    <a:pt x="2796" y="41623"/>
                  </a:cubicBezTo>
                  <a:cubicBezTo>
                    <a:pt x="2857" y="43782"/>
                    <a:pt x="2857" y="45970"/>
                    <a:pt x="2857" y="48098"/>
                  </a:cubicBezTo>
                  <a:lnTo>
                    <a:pt x="2857" y="49678"/>
                  </a:lnTo>
                  <a:cubicBezTo>
                    <a:pt x="2857" y="49952"/>
                    <a:pt x="2888" y="50225"/>
                    <a:pt x="2766" y="50438"/>
                  </a:cubicBezTo>
                  <a:cubicBezTo>
                    <a:pt x="2705" y="50681"/>
                    <a:pt x="2492" y="50864"/>
                    <a:pt x="2310" y="51016"/>
                  </a:cubicBezTo>
                  <a:cubicBezTo>
                    <a:pt x="2092" y="51172"/>
                    <a:pt x="1841" y="51248"/>
                    <a:pt x="1592" y="51248"/>
                  </a:cubicBezTo>
                  <a:cubicBezTo>
                    <a:pt x="1355" y="51248"/>
                    <a:pt x="1119" y="51179"/>
                    <a:pt x="912" y="51046"/>
                  </a:cubicBezTo>
                  <a:cubicBezTo>
                    <a:pt x="669" y="50924"/>
                    <a:pt x="517" y="50742"/>
                    <a:pt x="426" y="50529"/>
                  </a:cubicBezTo>
                  <a:cubicBezTo>
                    <a:pt x="304" y="50286"/>
                    <a:pt x="304" y="50073"/>
                    <a:pt x="304" y="49800"/>
                  </a:cubicBezTo>
                  <a:cubicBezTo>
                    <a:pt x="304" y="45544"/>
                    <a:pt x="274" y="41350"/>
                    <a:pt x="274" y="37246"/>
                  </a:cubicBezTo>
                  <a:lnTo>
                    <a:pt x="274" y="31137"/>
                  </a:lnTo>
                  <a:cubicBezTo>
                    <a:pt x="274" y="29131"/>
                    <a:pt x="304" y="27125"/>
                    <a:pt x="304" y="25088"/>
                  </a:cubicBezTo>
                  <a:cubicBezTo>
                    <a:pt x="334" y="21076"/>
                    <a:pt x="334" y="17155"/>
                    <a:pt x="456" y="13295"/>
                  </a:cubicBezTo>
                  <a:cubicBezTo>
                    <a:pt x="456" y="12292"/>
                    <a:pt x="486" y="11349"/>
                    <a:pt x="578" y="10407"/>
                  </a:cubicBezTo>
                  <a:cubicBezTo>
                    <a:pt x="608" y="9404"/>
                    <a:pt x="669" y="8462"/>
                    <a:pt x="881" y="7550"/>
                  </a:cubicBezTo>
                  <a:cubicBezTo>
                    <a:pt x="1033" y="6638"/>
                    <a:pt x="1277" y="5726"/>
                    <a:pt x="1702" y="4875"/>
                  </a:cubicBezTo>
                  <a:cubicBezTo>
                    <a:pt x="2128" y="4054"/>
                    <a:pt x="2705" y="3295"/>
                    <a:pt x="3404" y="2717"/>
                  </a:cubicBezTo>
                  <a:cubicBezTo>
                    <a:pt x="4134" y="2140"/>
                    <a:pt x="4985" y="1744"/>
                    <a:pt x="5836" y="1440"/>
                  </a:cubicBezTo>
                  <a:cubicBezTo>
                    <a:pt x="6717" y="1137"/>
                    <a:pt x="7599" y="924"/>
                    <a:pt x="8511" y="833"/>
                  </a:cubicBezTo>
                  <a:cubicBezTo>
                    <a:pt x="9392" y="711"/>
                    <a:pt x="10304" y="620"/>
                    <a:pt x="11216" y="559"/>
                  </a:cubicBezTo>
                  <a:cubicBezTo>
                    <a:pt x="12128" y="437"/>
                    <a:pt x="13009" y="377"/>
                    <a:pt x="13891" y="316"/>
                  </a:cubicBezTo>
                  <a:cubicBezTo>
                    <a:pt x="15753" y="205"/>
                    <a:pt x="17599" y="152"/>
                    <a:pt x="19425" y="152"/>
                  </a:cubicBezTo>
                  <a:cubicBezTo>
                    <a:pt x="21115" y="152"/>
                    <a:pt x="22787" y="198"/>
                    <a:pt x="24438" y="285"/>
                  </a:cubicBezTo>
                  <a:cubicBezTo>
                    <a:pt x="26140" y="377"/>
                    <a:pt x="27812" y="529"/>
                    <a:pt x="29484" y="711"/>
                  </a:cubicBezTo>
                  <a:cubicBezTo>
                    <a:pt x="31156" y="924"/>
                    <a:pt x="32797" y="1076"/>
                    <a:pt x="34378" y="1471"/>
                  </a:cubicBezTo>
                  <a:cubicBezTo>
                    <a:pt x="35928" y="1836"/>
                    <a:pt x="37508" y="2444"/>
                    <a:pt x="38663" y="3538"/>
                  </a:cubicBezTo>
                  <a:cubicBezTo>
                    <a:pt x="39849" y="4571"/>
                    <a:pt x="40639" y="5939"/>
                    <a:pt x="41217" y="7398"/>
                  </a:cubicBezTo>
                  <a:cubicBezTo>
                    <a:pt x="41764" y="8827"/>
                    <a:pt x="42098" y="10316"/>
                    <a:pt x="42402" y="11805"/>
                  </a:cubicBezTo>
                  <a:cubicBezTo>
                    <a:pt x="42706" y="13295"/>
                    <a:pt x="42980" y="14723"/>
                    <a:pt x="43192" y="16182"/>
                  </a:cubicBezTo>
                  <a:cubicBezTo>
                    <a:pt x="43618" y="19070"/>
                    <a:pt x="43891" y="21866"/>
                    <a:pt x="44074" y="24602"/>
                  </a:cubicBezTo>
                  <a:cubicBezTo>
                    <a:pt x="44226" y="27307"/>
                    <a:pt x="44256" y="29952"/>
                    <a:pt x="43952" y="32474"/>
                  </a:cubicBezTo>
                  <a:lnTo>
                    <a:pt x="43952" y="32505"/>
                  </a:lnTo>
                  <a:lnTo>
                    <a:pt x="44013" y="32535"/>
                  </a:lnTo>
                  <a:cubicBezTo>
                    <a:pt x="46019" y="33994"/>
                    <a:pt x="47508" y="35939"/>
                    <a:pt x="48512" y="37946"/>
                  </a:cubicBezTo>
                  <a:cubicBezTo>
                    <a:pt x="49545" y="39952"/>
                    <a:pt x="50123" y="42049"/>
                    <a:pt x="50305" y="44085"/>
                  </a:cubicBezTo>
                  <a:cubicBezTo>
                    <a:pt x="50639" y="48158"/>
                    <a:pt x="49484" y="51928"/>
                    <a:pt x="47387" y="54481"/>
                  </a:cubicBezTo>
                  <a:lnTo>
                    <a:pt x="47387" y="54511"/>
                  </a:lnTo>
                  <a:cubicBezTo>
                    <a:pt x="47843" y="56061"/>
                    <a:pt x="48086" y="57581"/>
                    <a:pt x="48299" y="59040"/>
                  </a:cubicBezTo>
                  <a:cubicBezTo>
                    <a:pt x="48481" y="60469"/>
                    <a:pt x="48603" y="61806"/>
                    <a:pt x="48724" y="63052"/>
                  </a:cubicBezTo>
                  <a:cubicBezTo>
                    <a:pt x="48937" y="65575"/>
                    <a:pt x="49059" y="67642"/>
                    <a:pt x="49119" y="69375"/>
                  </a:cubicBezTo>
                  <a:cubicBezTo>
                    <a:pt x="49241" y="72748"/>
                    <a:pt x="49332" y="74390"/>
                    <a:pt x="49332" y="74542"/>
                  </a:cubicBezTo>
                  <a:cubicBezTo>
                    <a:pt x="49332" y="74542"/>
                    <a:pt x="49332" y="72748"/>
                    <a:pt x="49119" y="69314"/>
                  </a:cubicBezTo>
                  <a:cubicBezTo>
                    <a:pt x="49059" y="67612"/>
                    <a:pt x="48937" y="65514"/>
                    <a:pt x="48755" y="63022"/>
                  </a:cubicBezTo>
                  <a:cubicBezTo>
                    <a:pt x="48633" y="61776"/>
                    <a:pt x="48512" y="60438"/>
                    <a:pt x="48329" y="58979"/>
                  </a:cubicBezTo>
                  <a:cubicBezTo>
                    <a:pt x="48148" y="57588"/>
                    <a:pt x="47876" y="56046"/>
                    <a:pt x="47424" y="54503"/>
                  </a:cubicBezTo>
                  <a:lnTo>
                    <a:pt x="47424" y="54503"/>
                  </a:lnTo>
                  <a:cubicBezTo>
                    <a:pt x="49517" y="51950"/>
                    <a:pt x="50730" y="48154"/>
                    <a:pt x="50366" y="44055"/>
                  </a:cubicBezTo>
                  <a:cubicBezTo>
                    <a:pt x="50183" y="42019"/>
                    <a:pt x="49606" y="39891"/>
                    <a:pt x="48603" y="37854"/>
                  </a:cubicBezTo>
                  <a:cubicBezTo>
                    <a:pt x="47575" y="35859"/>
                    <a:pt x="46095" y="33893"/>
                    <a:pt x="44075" y="32466"/>
                  </a:cubicBezTo>
                  <a:lnTo>
                    <a:pt x="44075" y="32466"/>
                  </a:lnTo>
                  <a:cubicBezTo>
                    <a:pt x="44378" y="29946"/>
                    <a:pt x="44347" y="27304"/>
                    <a:pt x="44195" y="24571"/>
                  </a:cubicBezTo>
                  <a:cubicBezTo>
                    <a:pt x="44043" y="21836"/>
                    <a:pt x="43770" y="19009"/>
                    <a:pt x="43314" y="16122"/>
                  </a:cubicBezTo>
                  <a:cubicBezTo>
                    <a:pt x="43071" y="14693"/>
                    <a:pt x="42828" y="13234"/>
                    <a:pt x="42524" y="11775"/>
                  </a:cubicBezTo>
                  <a:cubicBezTo>
                    <a:pt x="42220" y="10286"/>
                    <a:pt x="41885" y="8766"/>
                    <a:pt x="41308" y="7307"/>
                  </a:cubicBezTo>
                  <a:cubicBezTo>
                    <a:pt x="40730" y="5878"/>
                    <a:pt x="39940" y="4480"/>
                    <a:pt x="38724" y="3416"/>
                  </a:cubicBezTo>
                  <a:cubicBezTo>
                    <a:pt x="37508" y="2292"/>
                    <a:pt x="35928" y="1684"/>
                    <a:pt x="34347" y="1319"/>
                  </a:cubicBezTo>
                  <a:cubicBezTo>
                    <a:pt x="32767" y="924"/>
                    <a:pt x="31125" y="741"/>
                    <a:pt x="29453" y="559"/>
                  </a:cubicBezTo>
                  <a:cubicBezTo>
                    <a:pt x="27782" y="377"/>
                    <a:pt x="26080" y="255"/>
                    <a:pt x="24347" y="133"/>
                  </a:cubicBezTo>
                  <a:cubicBezTo>
                    <a:pt x="22710" y="46"/>
                    <a:pt x="21046" y="0"/>
                    <a:pt x="19360" y="0"/>
                  </a:cubicBezTo>
                  <a:close/>
                  <a:moveTo>
                    <a:pt x="28134" y="50609"/>
                  </a:moveTo>
                  <a:cubicBezTo>
                    <a:pt x="27625" y="51396"/>
                    <a:pt x="27326" y="52361"/>
                    <a:pt x="27326" y="53326"/>
                  </a:cubicBezTo>
                  <a:cubicBezTo>
                    <a:pt x="27356" y="54329"/>
                    <a:pt x="27690" y="55241"/>
                    <a:pt x="28238" y="56031"/>
                  </a:cubicBezTo>
                  <a:cubicBezTo>
                    <a:pt x="28724" y="56821"/>
                    <a:pt x="29423" y="57520"/>
                    <a:pt x="30183" y="58037"/>
                  </a:cubicBezTo>
                  <a:cubicBezTo>
                    <a:pt x="31733" y="59101"/>
                    <a:pt x="33557" y="59648"/>
                    <a:pt x="35350" y="59830"/>
                  </a:cubicBezTo>
                  <a:cubicBezTo>
                    <a:pt x="35765" y="59873"/>
                    <a:pt x="36182" y="59894"/>
                    <a:pt x="36601" y="59894"/>
                  </a:cubicBezTo>
                  <a:cubicBezTo>
                    <a:pt x="37962" y="59894"/>
                    <a:pt x="39330" y="59671"/>
                    <a:pt x="40609" y="59253"/>
                  </a:cubicBezTo>
                  <a:cubicBezTo>
                    <a:pt x="42249" y="58746"/>
                    <a:pt x="43801" y="57917"/>
                    <a:pt x="45094" y="56881"/>
                  </a:cubicBezTo>
                  <a:lnTo>
                    <a:pt x="45094" y="56881"/>
                  </a:lnTo>
                  <a:cubicBezTo>
                    <a:pt x="45243" y="57685"/>
                    <a:pt x="45372" y="58506"/>
                    <a:pt x="45498" y="59222"/>
                  </a:cubicBezTo>
                  <a:lnTo>
                    <a:pt x="45442" y="59222"/>
                  </a:lnTo>
                  <a:lnTo>
                    <a:pt x="45442" y="59314"/>
                  </a:lnTo>
                  <a:lnTo>
                    <a:pt x="45514" y="59314"/>
                  </a:lnTo>
                  <a:cubicBezTo>
                    <a:pt x="45530" y="59407"/>
                    <a:pt x="45547" y="59498"/>
                    <a:pt x="45563" y="59587"/>
                  </a:cubicBezTo>
                  <a:lnTo>
                    <a:pt x="45571" y="59587"/>
                  </a:lnTo>
                  <a:cubicBezTo>
                    <a:pt x="45900" y="62181"/>
                    <a:pt x="46051" y="64774"/>
                    <a:pt x="46201" y="67308"/>
                  </a:cubicBezTo>
                  <a:cubicBezTo>
                    <a:pt x="46384" y="69831"/>
                    <a:pt x="46475" y="72323"/>
                    <a:pt x="46536" y="74724"/>
                  </a:cubicBezTo>
                  <a:cubicBezTo>
                    <a:pt x="46688" y="79557"/>
                    <a:pt x="46749" y="84086"/>
                    <a:pt x="46779" y="88311"/>
                  </a:cubicBezTo>
                  <a:lnTo>
                    <a:pt x="46779" y="88098"/>
                  </a:lnTo>
                  <a:cubicBezTo>
                    <a:pt x="46779" y="83843"/>
                    <a:pt x="46718" y="79314"/>
                    <a:pt x="46566" y="74511"/>
                  </a:cubicBezTo>
                  <a:cubicBezTo>
                    <a:pt x="46505" y="72080"/>
                    <a:pt x="46384" y="69587"/>
                    <a:pt x="46232" y="67065"/>
                  </a:cubicBezTo>
                  <a:cubicBezTo>
                    <a:pt x="46087" y="64627"/>
                    <a:pt x="45942" y="62135"/>
                    <a:pt x="45638" y="59587"/>
                  </a:cubicBezTo>
                  <a:lnTo>
                    <a:pt x="45715" y="59587"/>
                  </a:lnTo>
                  <a:lnTo>
                    <a:pt x="45715" y="59526"/>
                  </a:lnTo>
                  <a:lnTo>
                    <a:pt x="45631" y="59526"/>
                  </a:lnTo>
                  <a:cubicBezTo>
                    <a:pt x="45619" y="59425"/>
                    <a:pt x="45606" y="59324"/>
                    <a:pt x="45594" y="59222"/>
                  </a:cubicBezTo>
                  <a:lnTo>
                    <a:pt x="45577" y="59222"/>
                  </a:lnTo>
                  <a:cubicBezTo>
                    <a:pt x="45448" y="58489"/>
                    <a:pt x="45317" y="57670"/>
                    <a:pt x="45167" y="56822"/>
                  </a:cubicBezTo>
                  <a:lnTo>
                    <a:pt x="45167" y="56822"/>
                  </a:lnTo>
                  <a:cubicBezTo>
                    <a:pt x="45168" y="56822"/>
                    <a:pt x="45168" y="56821"/>
                    <a:pt x="45168" y="56821"/>
                  </a:cubicBezTo>
                  <a:lnTo>
                    <a:pt x="45167" y="56821"/>
                  </a:lnTo>
                  <a:lnTo>
                    <a:pt x="45167" y="56821"/>
                  </a:lnTo>
                  <a:cubicBezTo>
                    <a:pt x="45147" y="56710"/>
                    <a:pt x="45128" y="56599"/>
                    <a:pt x="45107" y="56487"/>
                  </a:cubicBezTo>
                  <a:lnTo>
                    <a:pt x="45046" y="56365"/>
                  </a:lnTo>
                  <a:lnTo>
                    <a:pt x="44986" y="56456"/>
                  </a:lnTo>
                  <a:cubicBezTo>
                    <a:pt x="43679" y="57520"/>
                    <a:pt x="42159" y="58341"/>
                    <a:pt x="40487" y="58888"/>
                  </a:cubicBezTo>
                  <a:cubicBezTo>
                    <a:pt x="39236" y="59290"/>
                    <a:pt x="37874" y="59526"/>
                    <a:pt x="36488" y="59526"/>
                  </a:cubicBezTo>
                  <a:cubicBezTo>
                    <a:pt x="36090" y="59526"/>
                    <a:pt x="35690" y="59506"/>
                    <a:pt x="35289" y="59466"/>
                  </a:cubicBezTo>
                  <a:cubicBezTo>
                    <a:pt x="33496" y="59253"/>
                    <a:pt x="31733" y="58767"/>
                    <a:pt x="30213" y="57703"/>
                  </a:cubicBezTo>
                  <a:cubicBezTo>
                    <a:pt x="29484" y="57186"/>
                    <a:pt x="28785" y="56517"/>
                    <a:pt x="28298" y="55727"/>
                  </a:cubicBezTo>
                  <a:cubicBezTo>
                    <a:pt x="27812" y="54937"/>
                    <a:pt x="27478" y="54055"/>
                    <a:pt x="27417" y="53113"/>
                  </a:cubicBezTo>
                  <a:cubicBezTo>
                    <a:pt x="27417" y="52264"/>
                    <a:pt x="27681" y="51388"/>
                    <a:pt x="28134" y="50609"/>
                  </a:cubicBezTo>
                  <a:close/>
                  <a:moveTo>
                    <a:pt x="46779" y="98555"/>
                  </a:moveTo>
                  <a:cubicBezTo>
                    <a:pt x="46779" y="98828"/>
                    <a:pt x="46746" y="99113"/>
                    <a:pt x="46779" y="99382"/>
                  </a:cubicBezTo>
                  <a:lnTo>
                    <a:pt x="46779" y="99382"/>
                  </a:lnTo>
                  <a:lnTo>
                    <a:pt x="46779" y="98767"/>
                  </a:lnTo>
                  <a:lnTo>
                    <a:pt x="46779" y="98555"/>
                  </a:lnTo>
                  <a:close/>
                  <a:moveTo>
                    <a:pt x="49332" y="74542"/>
                  </a:moveTo>
                  <a:cubicBezTo>
                    <a:pt x="49332" y="74542"/>
                    <a:pt x="49332" y="74907"/>
                    <a:pt x="49271" y="75514"/>
                  </a:cubicBezTo>
                  <a:cubicBezTo>
                    <a:pt x="49271" y="76335"/>
                    <a:pt x="49271" y="77551"/>
                    <a:pt x="49302" y="79101"/>
                  </a:cubicBezTo>
                  <a:cubicBezTo>
                    <a:pt x="49302" y="80682"/>
                    <a:pt x="49363" y="82627"/>
                    <a:pt x="49393" y="84907"/>
                  </a:cubicBezTo>
                  <a:cubicBezTo>
                    <a:pt x="49393" y="86062"/>
                    <a:pt x="49423" y="87278"/>
                    <a:pt x="49423" y="88585"/>
                  </a:cubicBezTo>
                  <a:lnTo>
                    <a:pt x="49423" y="92810"/>
                  </a:lnTo>
                  <a:lnTo>
                    <a:pt x="49423" y="97521"/>
                  </a:lnTo>
                  <a:lnTo>
                    <a:pt x="49423" y="98767"/>
                  </a:lnTo>
                  <a:cubicBezTo>
                    <a:pt x="49393" y="99010"/>
                    <a:pt x="49423" y="99223"/>
                    <a:pt x="49393" y="99436"/>
                  </a:cubicBezTo>
                  <a:cubicBezTo>
                    <a:pt x="49363" y="99618"/>
                    <a:pt x="49241" y="99831"/>
                    <a:pt x="49119" y="99983"/>
                  </a:cubicBezTo>
                  <a:cubicBezTo>
                    <a:pt x="48863" y="100325"/>
                    <a:pt x="48500" y="100533"/>
                    <a:pt x="48106" y="100533"/>
                  </a:cubicBezTo>
                  <a:cubicBezTo>
                    <a:pt x="48079" y="100533"/>
                    <a:pt x="48052" y="100532"/>
                    <a:pt x="48025" y="100530"/>
                  </a:cubicBezTo>
                  <a:cubicBezTo>
                    <a:pt x="47600" y="100530"/>
                    <a:pt x="47174" y="100256"/>
                    <a:pt x="46961" y="99892"/>
                  </a:cubicBezTo>
                  <a:cubicBezTo>
                    <a:pt x="46852" y="99734"/>
                    <a:pt x="46801" y="99561"/>
                    <a:pt x="46779" y="99382"/>
                  </a:cubicBezTo>
                  <a:lnTo>
                    <a:pt x="46779" y="99382"/>
                  </a:lnTo>
                  <a:lnTo>
                    <a:pt x="46779" y="99466"/>
                  </a:lnTo>
                  <a:cubicBezTo>
                    <a:pt x="46779" y="99709"/>
                    <a:pt x="46840" y="99953"/>
                    <a:pt x="46961" y="100135"/>
                  </a:cubicBezTo>
                  <a:cubicBezTo>
                    <a:pt x="47205" y="100530"/>
                    <a:pt x="47660" y="100834"/>
                    <a:pt x="48116" y="100834"/>
                  </a:cubicBezTo>
                  <a:cubicBezTo>
                    <a:pt x="48140" y="100836"/>
                    <a:pt x="48163" y="100836"/>
                    <a:pt x="48186" y="100836"/>
                  </a:cubicBezTo>
                  <a:cubicBezTo>
                    <a:pt x="48618" y="100836"/>
                    <a:pt x="49041" y="100574"/>
                    <a:pt x="49271" y="100256"/>
                  </a:cubicBezTo>
                  <a:cubicBezTo>
                    <a:pt x="49393" y="100074"/>
                    <a:pt x="49515" y="99892"/>
                    <a:pt x="49545" y="99649"/>
                  </a:cubicBezTo>
                  <a:cubicBezTo>
                    <a:pt x="49575" y="99436"/>
                    <a:pt x="49575" y="99223"/>
                    <a:pt x="49575" y="99010"/>
                  </a:cubicBezTo>
                  <a:lnTo>
                    <a:pt x="49575" y="97764"/>
                  </a:lnTo>
                  <a:lnTo>
                    <a:pt x="49575" y="93053"/>
                  </a:lnTo>
                  <a:lnTo>
                    <a:pt x="49575" y="88828"/>
                  </a:lnTo>
                  <a:cubicBezTo>
                    <a:pt x="49575" y="87521"/>
                    <a:pt x="49545" y="86275"/>
                    <a:pt x="49545" y="85150"/>
                  </a:cubicBezTo>
                  <a:cubicBezTo>
                    <a:pt x="49515" y="82809"/>
                    <a:pt x="49484" y="80895"/>
                    <a:pt x="49423" y="79314"/>
                  </a:cubicBezTo>
                  <a:cubicBezTo>
                    <a:pt x="49393" y="77764"/>
                    <a:pt x="49363" y="76548"/>
                    <a:pt x="49363" y="75758"/>
                  </a:cubicBezTo>
                  <a:cubicBezTo>
                    <a:pt x="49332" y="74967"/>
                    <a:pt x="49332" y="74542"/>
                    <a:pt x="49332" y="74542"/>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820;p30">
              <a:extLst>
                <a:ext uri="{FF2B5EF4-FFF2-40B4-BE49-F238E27FC236}">
                  <a16:creationId xmlns:a16="http://schemas.microsoft.com/office/drawing/2014/main" id="{BEFCE209-5BD7-DA1F-14B1-ABADADFDE109}"/>
                </a:ext>
              </a:extLst>
            </p:cNvPr>
            <p:cNvSpPr/>
            <p:nvPr/>
          </p:nvSpPr>
          <p:spPr>
            <a:xfrm flipH="1">
              <a:off x="5590275" y="-1515625"/>
              <a:ext cx="1350" cy="134925"/>
            </a:xfrm>
            <a:custGeom>
              <a:avLst/>
              <a:gdLst/>
              <a:ahLst/>
              <a:cxnLst/>
              <a:rect l="l" t="t" r="r" b="b"/>
              <a:pathLst>
                <a:path w="54" h="5397" extrusionOk="0">
                  <a:moveTo>
                    <a:pt x="30" y="1"/>
                  </a:moveTo>
                  <a:cubicBezTo>
                    <a:pt x="0" y="1"/>
                    <a:pt x="0" y="5397"/>
                    <a:pt x="30" y="5397"/>
                  </a:cubicBezTo>
                  <a:cubicBezTo>
                    <a:pt x="36" y="5397"/>
                    <a:pt x="44" y="5143"/>
                    <a:pt x="53" y="4526"/>
                  </a:cubicBezTo>
                  <a:lnTo>
                    <a:pt x="53" y="4161"/>
                  </a:lnTo>
                  <a:lnTo>
                    <a:pt x="53" y="848"/>
                  </a:lnTo>
                  <a:cubicBezTo>
                    <a:pt x="44" y="248"/>
                    <a:pt x="37" y="1"/>
                    <a:pt x="30" y="1"/>
                  </a:cubicBezTo>
                  <a:close/>
                </a:path>
              </a:pathLst>
            </a:custGeom>
            <a:solidFill>
              <a:srgbClr val="455A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821;p30">
              <a:extLst>
                <a:ext uri="{FF2B5EF4-FFF2-40B4-BE49-F238E27FC236}">
                  <a16:creationId xmlns:a16="http://schemas.microsoft.com/office/drawing/2014/main" id="{D4DB8056-77AA-C18E-3E79-10C242165980}"/>
                </a:ext>
              </a:extLst>
            </p:cNvPr>
            <p:cNvSpPr/>
            <p:nvPr/>
          </p:nvSpPr>
          <p:spPr>
            <a:xfrm flipH="1">
              <a:off x="4379000" y="-2287325"/>
              <a:ext cx="1212825" cy="2468675"/>
            </a:xfrm>
            <a:custGeom>
              <a:avLst/>
              <a:gdLst/>
              <a:ahLst/>
              <a:cxnLst/>
              <a:rect l="l" t="t" r="r" b="b"/>
              <a:pathLst>
                <a:path w="48513" h="98747" extrusionOk="0">
                  <a:moveTo>
                    <a:pt x="32953" y="29887"/>
                  </a:moveTo>
                  <a:cubicBezTo>
                    <a:pt x="35814" y="29887"/>
                    <a:pt x="38681" y="30663"/>
                    <a:pt x="41096" y="32172"/>
                  </a:cubicBezTo>
                  <a:cubicBezTo>
                    <a:pt x="40700" y="34178"/>
                    <a:pt x="39941" y="36124"/>
                    <a:pt x="38542" y="37643"/>
                  </a:cubicBezTo>
                  <a:cubicBezTo>
                    <a:pt x="36853" y="39430"/>
                    <a:pt x="34415" y="40094"/>
                    <a:pt x="32006" y="40094"/>
                  </a:cubicBezTo>
                  <a:cubicBezTo>
                    <a:pt x="31423" y="40094"/>
                    <a:pt x="30843" y="40055"/>
                    <a:pt x="30275" y="39984"/>
                  </a:cubicBezTo>
                  <a:cubicBezTo>
                    <a:pt x="28846" y="39802"/>
                    <a:pt x="27326" y="39498"/>
                    <a:pt x="26080" y="38798"/>
                  </a:cubicBezTo>
                  <a:cubicBezTo>
                    <a:pt x="24986" y="38130"/>
                    <a:pt x="23831" y="37066"/>
                    <a:pt x="23497" y="35789"/>
                  </a:cubicBezTo>
                  <a:cubicBezTo>
                    <a:pt x="23132" y="34422"/>
                    <a:pt x="23983" y="33114"/>
                    <a:pt x="25016" y="32294"/>
                  </a:cubicBezTo>
                  <a:cubicBezTo>
                    <a:pt x="26050" y="31412"/>
                    <a:pt x="27326" y="30896"/>
                    <a:pt x="28633" y="30500"/>
                  </a:cubicBezTo>
                  <a:cubicBezTo>
                    <a:pt x="30031" y="30089"/>
                    <a:pt x="31491" y="29887"/>
                    <a:pt x="32953" y="29887"/>
                  </a:cubicBezTo>
                  <a:close/>
                  <a:moveTo>
                    <a:pt x="35827" y="47162"/>
                  </a:moveTo>
                  <a:cubicBezTo>
                    <a:pt x="36766" y="47162"/>
                    <a:pt x="37697" y="47283"/>
                    <a:pt x="38573" y="47522"/>
                  </a:cubicBezTo>
                  <a:cubicBezTo>
                    <a:pt x="39941" y="47917"/>
                    <a:pt x="41308" y="48586"/>
                    <a:pt x="42342" y="49619"/>
                  </a:cubicBezTo>
                  <a:cubicBezTo>
                    <a:pt x="43254" y="50531"/>
                    <a:pt x="43862" y="51717"/>
                    <a:pt x="44318" y="52932"/>
                  </a:cubicBezTo>
                  <a:cubicBezTo>
                    <a:pt x="44318" y="52963"/>
                    <a:pt x="44348" y="52993"/>
                    <a:pt x="44348" y="53024"/>
                  </a:cubicBezTo>
                  <a:cubicBezTo>
                    <a:pt x="42342" y="55242"/>
                    <a:pt x="39576" y="56671"/>
                    <a:pt x="36536" y="56975"/>
                  </a:cubicBezTo>
                  <a:cubicBezTo>
                    <a:pt x="36154" y="57014"/>
                    <a:pt x="35764" y="57034"/>
                    <a:pt x="35371" y="57034"/>
                  </a:cubicBezTo>
                  <a:cubicBezTo>
                    <a:pt x="33296" y="57034"/>
                    <a:pt x="31139" y="56470"/>
                    <a:pt x="29606" y="55091"/>
                  </a:cubicBezTo>
                  <a:cubicBezTo>
                    <a:pt x="28633" y="54209"/>
                    <a:pt x="27782" y="52963"/>
                    <a:pt x="28086" y="51595"/>
                  </a:cubicBezTo>
                  <a:cubicBezTo>
                    <a:pt x="28360" y="50379"/>
                    <a:pt x="29363" y="49437"/>
                    <a:pt x="30336" y="48738"/>
                  </a:cubicBezTo>
                  <a:cubicBezTo>
                    <a:pt x="31930" y="47675"/>
                    <a:pt x="33896" y="47162"/>
                    <a:pt x="35827" y="47162"/>
                  </a:cubicBezTo>
                  <a:close/>
                  <a:moveTo>
                    <a:pt x="18828" y="1"/>
                  </a:moveTo>
                  <a:cubicBezTo>
                    <a:pt x="15727" y="1"/>
                    <a:pt x="12609" y="153"/>
                    <a:pt x="9515" y="439"/>
                  </a:cubicBezTo>
                  <a:cubicBezTo>
                    <a:pt x="6718" y="713"/>
                    <a:pt x="3527" y="986"/>
                    <a:pt x="1794" y="3570"/>
                  </a:cubicBezTo>
                  <a:cubicBezTo>
                    <a:pt x="487" y="5485"/>
                    <a:pt x="396" y="8038"/>
                    <a:pt x="274" y="10318"/>
                  </a:cubicBezTo>
                  <a:cubicBezTo>
                    <a:pt x="244" y="11412"/>
                    <a:pt x="213" y="12537"/>
                    <a:pt x="183" y="13661"/>
                  </a:cubicBezTo>
                  <a:cubicBezTo>
                    <a:pt x="92" y="16883"/>
                    <a:pt x="61" y="20136"/>
                    <a:pt x="61" y="23358"/>
                  </a:cubicBezTo>
                  <a:cubicBezTo>
                    <a:pt x="1" y="27218"/>
                    <a:pt x="1" y="31108"/>
                    <a:pt x="1" y="35029"/>
                  </a:cubicBezTo>
                  <a:lnTo>
                    <a:pt x="1" y="41929"/>
                  </a:lnTo>
                  <a:cubicBezTo>
                    <a:pt x="1" y="43935"/>
                    <a:pt x="1" y="45972"/>
                    <a:pt x="61" y="48008"/>
                  </a:cubicBezTo>
                  <a:lnTo>
                    <a:pt x="61" y="48859"/>
                  </a:lnTo>
                  <a:cubicBezTo>
                    <a:pt x="61" y="49087"/>
                    <a:pt x="229" y="49201"/>
                    <a:pt x="396" y="49201"/>
                  </a:cubicBezTo>
                  <a:cubicBezTo>
                    <a:pt x="563" y="49201"/>
                    <a:pt x="730" y="49087"/>
                    <a:pt x="730" y="48859"/>
                  </a:cubicBezTo>
                  <a:lnTo>
                    <a:pt x="730" y="45881"/>
                  </a:lnTo>
                  <a:cubicBezTo>
                    <a:pt x="730" y="43297"/>
                    <a:pt x="730" y="40713"/>
                    <a:pt x="700" y="38130"/>
                  </a:cubicBezTo>
                  <a:lnTo>
                    <a:pt x="700" y="37522"/>
                  </a:lnTo>
                  <a:lnTo>
                    <a:pt x="700" y="31625"/>
                  </a:lnTo>
                  <a:cubicBezTo>
                    <a:pt x="700" y="27947"/>
                    <a:pt x="730" y="24300"/>
                    <a:pt x="761" y="20622"/>
                  </a:cubicBezTo>
                  <a:cubicBezTo>
                    <a:pt x="821" y="17795"/>
                    <a:pt x="852" y="15029"/>
                    <a:pt x="913" y="12233"/>
                  </a:cubicBezTo>
                  <a:cubicBezTo>
                    <a:pt x="973" y="11017"/>
                    <a:pt x="1004" y="9831"/>
                    <a:pt x="1065" y="8616"/>
                  </a:cubicBezTo>
                  <a:cubicBezTo>
                    <a:pt x="1186" y="7248"/>
                    <a:pt x="1429" y="5850"/>
                    <a:pt x="2037" y="4634"/>
                  </a:cubicBezTo>
                  <a:cubicBezTo>
                    <a:pt x="2675" y="3357"/>
                    <a:pt x="3770" y="2506"/>
                    <a:pt x="5107" y="1989"/>
                  </a:cubicBezTo>
                  <a:cubicBezTo>
                    <a:pt x="6505" y="1503"/>
                    <a:pt x="8025" y="1382"/>
                    <a:pt x="9515" y="1230"/>
                  </a:cubicBezTo>
                  <a:cubicBezTo>
                    <a:pt x="11217" y="1047"/>
                    <a:pt x="12949" y="926"/>
                    <a:pt x="14651" y="865"/>
                  </a:cubicBezTo>
                  <a:cubicBezTo>
                    <a:pt x="15889" y="811"/>
                    <a:pt x="17123" y="783"/>
                    <a:pt x="18355" y="783"/>
                  </a:cubicBezTo>
                  <a:cubicBezTo>
                    <a:pt x="20574" y="783"/>
                    <a:pt x="22789" y="871"/>
                    <a:pt x="25016" y="1047"/>
                  </a:cubicBezTo>
                  <a:cubicBezTo>
                    <a:pt x="26779" y="1169"/>
                    <a:pt x="28481" y="1351"/>
                    <a:pt x="30184" y="1594"/>
                  </a:cubicBezTo>
                  <a:cubicBezTo>
                    <a:pt x="31643" y="1777"/>
                    <a:pt x="33071" y="1989"/>
                    <a:pt x="34439" y="2537"/>
                  </a:cubicBezTo>
                  <a:cubicBezTo>
                    <a:pt x="35807" y="3114"/>
                    <a:pt x="36962" y="4026"/>
                    <a:pt x="37722" y="5303"/>
                  </a:cubicBezTo>
                  <a:cubicBezTo>
                    <a:pt x="38421" y="6488"/>
                    <a:pt x="38846" y="7825"/>
                    <a:pt x="39181" y="9132"/>
                  </a:cubicBezTo>
                  <a:cubicBezTo>
                    <a:pt x="40001" y="12415"/>
                    <a:pt x="40518" y="15759"/>
                    <a:pt x="40852" y="19072"/>
                  </a:cubicBezTo>
                  <a:cubicBezTo>
                    <a:pt x="41187" y="22415"/>
                    <a:pt x="41430" y="25820"/>
                    <a:pt x="41308" y="29163"/>
                  </a:cubicBezTo>
                  <a:cubicBezTo>
                    <a:pt x="41278" y="29923"/>
                    <a:pt x="41248" y="30713"/>
                    <a:pt x="41126" y="31534"/>
                  </a:cubicBezTo>
                  <a:cubicBezTo>
                    <a:pt x="40093" y="30926"/>
                    <a:pt x="38998" y="30409"/>
                    <a:pt x="37904" y="30045"/>
                  </a:cubicBezTo>
                  <a:cubicBezTo>
                    <a:pt x="36310" y="29519"/>
                    <a:pt x="34623" y="29260"/>
                    <a:pt x="32944" y="29260"/>
                  </a:cubicBezTo>
                  <a:cubicBezTo>
                    <a:pt x="31902" y="29260"/>
                    <a:pt x="30862" y="29360"/>
                    <a:pt x="29849" y="29558"/>
                  </a:cubicBezTo>
                  <a:cubicBezTo>
                    <a:pt x="27326" y="30045"/>
                    <a:pt x="24287" y="31139"/>
                    <a:pt x="23071" y="33570"/>
                  </a:cubicBezTo>
                  <a:cubicBezTo>
                    <a:pt x="21825" y="36154"/>
                    <a:pt x="24044" y="38677"/>
                    <a:pt x="26263" y="39680"/>
                  </a:cubicBezTo>
                  <a:cubicBezTo>
                    <a:pt x="27600" y="40288"/>
                    <a:pt x="29120" y="40592"/>
                    <a:pt x="30548" y="40744"/>
                  </a:cubicBezTo>
                  <a:cubicBezTo>
                    <a:pt x="31046" y="40792"/>
                    <a:pt x="31546" y="40818"/>
                    <a:pt x="32045" y="40818"/>
                  </a:cubicBezTo>
                  <a:cubicBezTo>
                    <a:pt x="33131" y="40818"/>
                    <a:pt x="34209" y="40691"/>
                    <a:pt x="35229" y="40379"/>
                  </a:cubicBezTo>
                  <a:cubicBezTo>
                    <a:pt x="38056" y="39528"/>
                    <a:pt x="40001" y="37522"/>
                    <a:pt x="41004" y="34817"/>
                  </a:cubicBezTo>
                  <a:cubicBezTo>
                    <a:pt x="41278" y="34148"/>
                    <a:pt x="41521" y="33388"/>
                    <a:pt x="41643" y="32659"/>
                  </a:cubicBezTo>
                  <a:cubicBezTo>
                    <a:pt x="42220" y="33084"/>
                    <a:pt x="42767" y="33510"/>
                    <a:pt x="43254" y="33996"/>
                  </a:cubicBezTo>
                  <a:cubicBezTo>
                    <a:pt x="46932" y="37552"/>
                    <a:pt x="48421" y="43297"/>
                    <a:pt x="47023" y="48251"/>
                  </a:cubicBezTo>
                  <a:cubicBezTo>
                    <a:pt x="46567" y="49802"/>
                    <a:pt x="45807" y="51230"/>
                    <a:pt x="44774" y="52507"/>
                  </a:cubicBezTo>
                  <a:cubicBezTo>
                    <a:pt x="44470" y="51747"/>
                    <a:pt x="44074" y="50987"/>
                    <a:pt x="43618" y="50318"/>
                  </a:cubicBezTo>
                  <a:cubicBezTo>
                    <a:pt x="42008" y="47948"/>
                    <a:pt x="39150" y="46732"/>
                    <a:pt x="36293" y="46580"/>
                  </a:cubicBezTo>
                  <a:cubicBezTo>
                    <a:pt x="36107" y="46571"/>
                    <a:pt x="35920" y="46567"/>
                    <a:pt x="35732" y="46567"/>
                  </a:cubicBezTo>
                  <a:cubicBezTo>
                    <a:pt x="33161" y="46567"/>
                    <a:pt x="30475" y="47354"/>
                    <a:pt x="28633" y="49224"/>
                  </a:cubicBezTo>
                  <a:cubicBezTo>
                    <a:pt x="27782" y="50106"/>
                    <a:pt x="27144" y="51200"/>
                    <a:pt x="27205" y="52446"/>
                  </a:cubicBezTo>
                  <a:cubicBezTo>
                    <a:pt x="27326" y="53753"/>
                    <a:pt x="28117" y="54878"/>
                    <a:pt x="29089" y="55729"/>
                  </a:cubicBezTo>
                  <a:cubicBezTo>
                    <a:pt x="30789" y="57161"/>
                    <a:pt x="32926" y="57780"/>
                    <a:pt x="35114" y="57780"/>
                  </a:cubicBezTo>
                  <a:cubicBezTo>
                    <a:pt x="37894" y="57780"/>
                    <a:pt x="40759" y="56781"/>
                    <a:pt x="42919" y="55182"/>
                  </a:cubicBezTo>
                  <a:cubicBezTo>
                    <a:pt x="43467" y="54787"/>
                    <a:pt x="43983" y="54331"/>
                    <a:pt x="44470" y="53814"/>
                  </a:cubicBezTo>
                  <a:cubicBezTo>
                    <a:pt x="45047" y="55607"/>
                    <a:pt x="45290" y="57522"/>
                    <a:pt x="45533" y="59376"/>
                  </a:cubicBezTo>
                  <a:cubicBezTo>
                    <a:pt x="45746" y="61322"/>
                    <a:pt x="45898" y="63237"/>
                    <a:pt x="46020" y="65212"/>
                  </a:cubicBezTo>
                  <a:cubicBezTo>
                    <a:pt x="46324" y="69984"/>
                    <a:pt x="46445" y="74756"/>
                    <a:pt x="46506" y="79529"/>
                  </a:cubicBezTo>
                  <a:cubicBezTo>
                    <a:pt x="46597" y="84118"/>
                    <a:pt x="46597" y="88738"/>
                    <a:pt x="46597" y="93328"/>
                  </a:cubicBezTo>
                  <a:lnTo>
                    <a:pt x="46597" y="98404"/>
                  </a:lnTo>
                  <a:cubicBezTo>
                    <a:pt x="46597" y="98632"/>
                    <a:pt x="46764" y="98746"/>
                    <a:pt x="46932" y="98746"/>
                  </a:cubicBezTo>
                  <a:cubicBezTo>
                    <a:pt x="47099" y="98746"/>
                    <a:pt x="47266" y="98632"/>
                    <a:pt x="47266" y="98404"/>
                  </a:cubicBezTo>
                  <a:cubicBezTo>
                    <a:pt x="47266" y="94210"/>
                    <a:pt x="47327" y="90045"/>
                    <a:pt x="47266" y="85851"/>
                  </a:cubicBezTo>
                  <a:cubicBezTo>
                    <a:pt x="47236" y="80684"/>
                    <a:pt x="47175" y="75547"/>
                    <a:pt x="46962" y="70410"/>
                  </a:cubicBezTo>
                  <a:cubicBezTo>
                    <a:pt x="46840" y="66185"/>
                    <a:pt x="46628" y="61930"/>
                    <a:pt x="46020" y="57735"/>
                  </a:cubicBezTo>
                  <a:cubicBezTo>
                    <a:pt x="45807" y="56276"/>
                    <a:pt x="45533" y="54756"/>
                    <a:pt x="45047" y="53297"/>
                  </a:cubicBezTo>
                  <a:cubicBezTo>
                    <a:pt x="46050" y="52112"/>
                    <a:pt x="46871" y="50744"/>
                    <a:pt x="47388" y="49255"/>
                  </a:cubicBezTo>
                  <a:cubicBezTo>
                    <a:pt x="48391" y="46701"/>
                    <a:pt x="48512" y="43905"/>
                    <a:pt x="47965" y="41321"/>
                  </a:cubicBezTo>
                  <a:cubicBezTo>
                    <a:pt x="47479" y="38738"/>
                    <a:pt x="46293" y="36306"/>
                    <a:pt x="44622" y="34300"/>
                  </a:cubicBezTo>
                  <a:cubicBezTo>
                    <a:pt x="43831" y="33358"/>
                    <a:pt x="42889" y="32567"/>
                    <a:pt x="41856" y="31868"/>
                  </a:cubicBezTo>
                  <a:cubicBezTo>
                    <a:pt x="42220" y="29467"/>
                    <a:pt x="42159" y="26944"/>
                    <a:pt x="42038" y="24543"/>
                  </a:cubicBezTo>
                  <a:cubicBezTo>
                    <a:pt x="41886" y="20987"/>
                    <a:pt x="41521" y="17461"/>
                    <a:pt x="40944" y="13935"/>
                  </a:cubicBezTo>
                  <a:cubicBezTo>
                    <a:pt x="40670" y="12233"/>
                    <a:pt x="40336" y="10561"/>
                    <a:pt x="39910" y="8889"/>
                  </a:cubicBezTo>
                  <a:cubicBezTo>
                    <a:pt x="39576" y="7521"/>
                    <a:pt x="39120" y="6154"/>
                    <a:pt x="38390" y="4938"/>
                  </a:cubicBezTo>
                  <a:cubicBezTo>
                    <a:pt x="37661" y="3722"/>
                    <a:pt x="36658" y="2719"/>
                    <a:pt x="35381" y="2111"/>
                  </a:cubicBezTo>
                  <a:cubicBezTo>
                    <a:pt x="34074" y="1473"/>
                    <a:pt x="32615" y="1169"/>
                    <a:pt x="31126" y="926"/>
                  </a:cubicBezTo>
                  <a:cubicBezTo>
                    <a:pt x="27570" y="409"/>
                    <a:pt x="23983" y="135"/>
                    <a:pt x="20396" y="14"/>
                  </a:cubicBezTo>
                  <a:cubicBezTo>
                    <a:pt x="19874" y="5"/>
                    <a:pt x="19351" y="1"/>
                    <a:pt x="188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822;p30">
              <a:extLst>
                <a:ext uri="{FF2B5EF4-FFF2-40B4-BE49-F238E27FC236}">
                  <a16:creationId xmlns:a16="http://schemas.microsoft.com/office/drawing/2014/main" id="{4BCC1B7E-0082-CE75-865B-6C44D2C794B2}"/>
                </a:ext>
              </a:extLst>
            </p:cNvPr>
            <p:cNvSpPr/>
            <p:nvPr/>
          </p:nvSpPr>
          <p:spPr>
            <a:xfrm flipH="1">
              <a:off x="4097850" y="-78000"/>
              <a:ext cx="392875" cy="291825"/>
            </a:xfrm>
            <a:custGeom>
              <a:avLst/>
              <a:gdLst/>
              <a:ahLst/>
              <a:cxnLst/>
              <a:rect l="l" t="t" r="r" b="b"/>
              <a:pathLst>
                <a:path w="15715" h="11673" extrusionOk="0">
                  <a:moveTo>
                    <a:pt x="14742" y="1"/>
                  </a:moveTo>
                  <a:lnTo>
                    <a:pt x="1489" y="122"/>
                  </a:lnTo>
                  <a:lnTo>
                    <a:pt x="0" y="11673"/>
                  </a:lnTo>
                  <a:lnTo>
                    <a:pt x="15715" y="11673"/>
                  </a:lnTo>
                  <a:lnTo>
                    <a:pt x="1474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823;p30">
              <a:extLst>
                <a:ext uri="{FF2B5EF4-FFF2-40B4-BE49-F238E27FC236}">
                  <a16:creationId xmlns:a16="http://schemas.microsoft.com/office/drawing/2014/main" id="{78962405-25B3-293B-AE4C-5CEE774E7719}"/>
                </a:ext>
              </a:extLst>
            </p:cNvPr>
            <p:cNvSpPr/>
            <p:nvPr/>
          </p:nvSpPr>
          <p:spPr>
            <a:xfrm flipH="1">
              <a:off x="3932200" y="-373600"/>
              <a:ext cx="338925" cy="948375"/>
            </a:xfrm>
            <a:custGeom>
              <a:avLst/>
              <a:gdLst/>
              <a:ahLst/>
              <a:cxnLst/>
              <a:rect l="l" t="t" r="r" b="b"/>
              <a:pathLst>
                <a:path w="13557" h="37935" extrusionOk="0">
                  <a:moveTo>
                    <a:pt x="0" y="1"/>
                  </a:moveTo>
                  <a:lnTo>
                    <a:pt x="0" y="31"/>
                  </a:lnTo>
                  <a:lnTo>
                    <a:pt x="3982" y="37782"/>
                  </a:lnTo>
                  <a:lnTo>
                    <a:pt x="13101" y="37934"/>
                  </a:lnTo>
                  <a:cubicBezTo>
                    <a:pt x="13557" y="37083"/>
                    <a:pt x="7599" y="1"/>
                    <a:pt x="7599" y="1"/>
                  </a:cubicBezTo>
                  <a:close/>
                </a:path>
              </a:pathLst>
            </a:custGeom>
            <a:solidFill>
              <a:srgbClr val="FFFFFF">
                <a:alpha val="547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824;p30">
              <a:extLst>
                <a:ext uri="{FF2B5EF4-FFF2-40B4-BE49-F238E27FC236}">
                  <a16:creationId xmlns:a16="http://schemas.microsoft.com/office/drawing/2014/main" id="{66B74E68-085F-04A3-F1D5-0F43C53DECE7}"/>
                </a:ext>
              </a:extLst>
            </p:cNvPr>
            <p:cNvSpPr/>
            <p:nvPr/>
          </p:nvSpPr>
          <p:spPr>
            <a:xfrm flipH="1">
              <a:off x="5415775" y="-1546850"/>
              <a:ext cx="336375" cy="106400"/>
            </a:xfrm>
            <a:custGeom>
              <a:avLst/>
              <a:gdLst/>
              <a:ahLst/>
              <a:cxnLst/>
              <a:rect l="l" t="t" r="r" b="b"/>
              <a:pathLst>
                <a:path w="13455" h="4256" extrusionOk="0">
                  <a:moveTo>
                    <a:pt x="2189" y="0"/>
                  </a:moveTo>
                  <a:cubicBezTo>
                    <a:pt x="1611" y="0"/>
                    <a:pt x="1064" y="243"/>
                    <a:pt x="699" y="608"/>
                  </a:cubicBezTo>
                  <a:cubicBezTo>
                    <a:pt x="304" y="973"/>
                    <a:pt x="91" y="1489"/>
                    <a:pt x="61" y="2037"/>
                  </a:cubicBezTo>
                  <a:cubicBezTo>
                    <a:pt x="0" y="2553"/>
                    <a:pt x="213" y="3100"/>
                    <a:pt x="517" y="3465"/>
                  </a:cubicBezTo>
                  <a:cubicBezTo>
                    <a:pt x="851" y="3891"/>
                    <a:pt x="1307" y="4103"/>
                    <a:pt x="1763" y="4225"/>
                  </a:cubicBezTo>
                  <a:cubicBezTo>
                    <a:pt x="1976" y="4255"/>
                    <a:pt x="2219" y="4255"/>
                    <a:pt x="2432" y="4255"/>
                  </a:cubicBezTo>
                  <a:lnTo>
                    <a:pt x="11338" y="4255"/>
                  </a:lnTo>
                  <a:cubicBezTo>
                    <a:pt x="11338" y="4255"/>
                    <a:pt x="11307" y="4255"/>
                    <a:pt x="11247" y="4225"/>
                  </a:cubicBezTo>
                  <a:lnTo>
                    <a:pt x="2432" y="4225"/>
                  </a:lnTo>
                  <a:cubicBezTo>
                    <a:pt x="2219" y="4225"/>
                    <a:pt x="1976" y="4225"/>
                    <a:pt x="1763" y="4195"/>
                  </a:cubicBezTo>
                  <a:cubicBezTo>
                    <a:pt x="1307" y="4103"/>
                    <a:pt x="882" y="3860"/>
                    <a:pt x="578" y="3465"/>
                  </a:cubicBezTo>
                  <a:cubicBezTo>
                    <a:pt x="274" y="3100"/>
                    <a:pt x="91" y="2584"/>
                    <a:pt x="122" y="2097"/>
                  </a:cubicBezTo>
                  <a:cubicBezTo>
                    <a:pt x="122" y="1611"/>
                    <a:pt x="335" y="1064"/>
                    <a:pt x="730" y="730"/>
                  </a:cubicBezTo>
                  <a:cubicBezTo>
                    <a:pt x="1064" y="395"/>
                    <a:pt x="1611" y="152"/>
                    <a:pt x="2128" y="152"/>
                  </a:cubicBezTo>
                  <a:lnTo>
                    <a:pt x="11520" y="152"/>
                  </a:lnTo>
                  <a:cubicBezTo>
                    <a:pt x="11703" y="213"/>
                    <a:pt x="11915" y="243"/>
                    <a:pt x="12098" y="304"/>
                  </a:cubicBezTo>
                  <a:cubicBezTo>
                    <a:pt x="12462" y="426"/>
                    <a:pt x="12766" y="699"/>
                    <a:pt x="12979" y="973"/>
                  </a:cubicBezTo>
                  <a:cubicBezTo>
                    <a:pt x="13353" y="1490"/>
                    <a:pt x="13455" y="2144"/>
                    <a:pt x="13336" y="2650"/>
                  </a:cubicBezTo>
                  <a:lnTo>
                    <a:pt x="13336" y="2650"/>
                  </a:lnTo>
                  <a:cubicBezTo>
                    <a:pt x="13435" y="2388"/>
                    <a:pt x="13431" y="2077"/>
                    <a:pt x="13374" y="1793"/>
                  </a:cubicBezTo>
                  <a:cubicBezTo>
                    <a:pt x="13344" y="1459"/>
                    <a:pt x="13222" y="1155"/>
                    <a:pt x="13010" y="851"/>
                  </a:cubicBezTo>
                  <a:cubicBezTo>
                    <a:pt x="12827" y="547"/>
                    <a:pt x="12523" y="304"/>
                    <a:pt x="12128" y="152"/>
                  </a:cubicBezTo>
                  <a:cubicBezTo>
                    <a:pt x="11976" y="91"/>
                    <a:pt x="11763" y="61"/>
                    <a:pt x="11551" y="0"/>
                  </a:cubicBezTo>
                  <a:close/>
                  <a:moveTo>
                    <a:pt x="13336" y="2650"/>
                  </a:moveTo>
                  <a:cubicBezTo>
                    <a:pt x="13329" y="2669"/>
                    <a:pt x="13322" y="2687"/>
                    <a:pt x="13313" y="2705"/>
                  </a:cubicBezTo>
                  <a:cubicBezTo>
                    <a:pt x="13161" y="3283"/>
                    <a:pt x="12766" y="3647"/>
                    <a:pt x="12462" y="3860"/>
                  </a:cubicBezTo>
                  <a:cubicBezTo>
                    <a:pt x="12128" y="4073"/>
                    <a:pt x="11824" y="4164"/>
                    <a:pt x="11611" y="4195"/>
                  </a:cubicBezTo>
                  <a:lnTo>
                    <a:pt x="11368" y="4195"/>
                  </a:lnTo>
                  <a:lnTo>
                    <a:pt x="11338" y="4255"/>
                  </a:lnTo>
                  <a:cubicBezTo>
                    <a:pt x="11338" y="4255"/>
                    <a:pt x="11459" y="4255"/>
                    <a:pt x="11642" y="4225"/>
                  </a:cubicBezTo>
                  <a:cubicBezTo>
                    <a:pt x="11824" y="4195"/>
                    <a:pt x="12128" y="4103"/>
                    <a:pt x="12462" y="3891"/>
                  </a:cubicBezTo>
                  <a:cubicBezTo>
                    <a:pt x="12766" y="3647"/>
                    <a:pt x="13161" y="3283"/>
                    <a:pt x="13313" y="2736"/>
                  </a:cubicBezTo>
                  <a:cubicBezTo>
                    <a:pt x="13322" y="2708"/>
                    <a:pt x="13329" y="2679"/>
                    <a:pt x="13336" y="2650"/>
                  </a:cubicBezTo>
                  <a:close/>
                </a:path>
              </a:pathLst>
            </a:custGeom>
            <a:solidFill>
              <a:srgbClr val="26323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825;p30">
              <a:extLst>
                <a:ext uri="{FF2B5EF4-FFF2-40B4-BE49-F238E27FC236}">
                  <a16:creationId xmlns:a16="http://schemas.microsoft.com/office/drawing/2014/main" id="{34B117E4-4CEA-4BD1-227B-2B76FDFA12CB}"/>
                </a:ext>
              </a:extLst>
            </p:cNvPr>
            <p:cNvSpPr/>
            <p:nvPr/>
          </p:nvSpPr>
          <p:spPr>
            <a:xfrm flipH="1">
              <a:off x="5426150" y="-1451875"/>
              <a:ext cx="368575" cy="113250"/>
            </a:xfrm>
            <a:custGeom>
              <a:avLst/>
              <a:gdLst/>
              <a:ahLst/>
              <a:cxnLst/>
              <a:rect l="l" t="t" r="r" b="b"/>
              <a:pathLst>
                <a:path w="14743" h="4530" extrusionOk="0">
                  <a:moveTo>
                    <a:pt x="1" y="0"/>
                  </a:moveTo>
                  <a:lnTo>
                    <a:pt x="1" y="4529"/>
                  </a:lnTo>
                  <a:lnTo>
                    <a:pt x="14743" y="4529"/>
                  </a:lnTo>
                  <a:lnTo>
                    <a:pt x="147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826;p30">
              <a:extLst>
                <a:ext uri="{FF2B5EF4-FFF2-40B4-BE49-F238E27FC236}">
                  <a16:creationId xmlns:a16="http://schemas.microsoft.com/office/drawing/2014/main" id="{5F3C841D-0555-D280-0056-0833EBEA3A90}"/>
                </a:ext>
              </a:extLst>
            </p:cNvPr>
            <p:cNvSpPr/>
            <p:nvPr/>
          </p:nvSpPr>
          <p:spPr>
            <a:xfrm flipH="1">
              <a:off x="5518075" y="-67075"/>
              <a:ext cx="193050" cy="321350"/>
            </a:xfrm>
            <a:custGeom>
              <a:avLst/>
              <a:gdLst/>
              <a:ahLst/>
              <a:cxnLst/>
              <a:rect l="l" t="t" r="r" b="b"/>
              <a:pathLst>
                <a:path w="7722" h="12854" extrusionOk="0">
                  <a:moveTo>
                    <a:pt x="3655" y="1"/>
                  </a:moveTo>
                  <a:cubicBezTo>
                    <a:pt x="3518" y="1"/>
                    <a:pt x="3381" y="25"/>
                    <a:pt x="3253" y="80"/>
                  </a:cubicBezTo>
                  <a:cubicBezTo>
                    <a:pt x="2615" y="354"/>
                    <a:pt x="2493" y="1175"/>
                    <a:pt x="2371" y="1874"/>
                  </a:cubicBezTo>
                  <a:cubicBezTo>
                    <a:pt x="2128" y="2938"/>
                    <a:pt x="1672" y="3971"/>
                    <a:pt x="1216" y="4944"/>
                  </a:cubicBezTo>
                  <a:cubicBezTo>
                    <a:pt x="760" y="5947"/>
                    <a:pt x="335" y="6980"/>
                    <a:pt x="153" y="8074"/>
                  </a:cubicBezTo>
                  <a:cubicBezTo>
                    <a:pt x="1" y="9169"/>
                    <a:pt x="122" y="10293"/>
                    <a:pt x="730" y="11236"/>
                  </a:cubicBezTo>
                  <a:cubicBezTo>
                    <a:pt x="1307" y="12072"/>
                    <a:pt x="2349" y="12853"/>
                    <a:pt x="3700" y="12853"/>
                  </a:cubicBezTo>
                  <a:cubicBezTo>
                    <a:pt x="3773" y="12853"/>
                    <a:pt x="3847" y="12851"/>
                    <a:pt x="3922" y="12847"/>
                  </a:cubicBezTo>
                  <a:cubicBezTo>
                    <a:pt x="6809" y="12695"/>
                    <a:pt x="7721" y="9564"/>
                    <a:pt x="7691" y="7436"/>
                  </a:cubicBezTo>
                  <a:cubicBezTo>
                    <a:pt x="7630" y="5278"/>
                    <a:pt x="6353" y="3211"/>
                    <a:pt x="5320" y="1387"/>
                  </a:cubicBezTo>
                  <a:cubicBezTo>
                    <a:pt x="5107" y="992"/>
                    <a:pt x="4864" y="597"/>
                    <a:pt x="4529" y="324"/>
                  </a:cubicBezTo>
                  <a:cubicBezTo>
                    <a:pt x="4296" y="133"/>
                    <a:pt x="3974" y="1"/>
                    <a:pt x="365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827;p30">
              <a:extLst>
                <a:ext uri="{FF2B5EF4-FFF2-40B4-BE49-F238E27FC236}">
                  <a16:creationId xmlns:a16="http://schemas.microsoft.com/office/drawing/2014/main" id="{F079F9B2-8674-C43F-0CB3-7DF884304545}"/>
                </a:ext>
              </a:extLst>
            </p:cNvPr>
            <p:cNvSpPr/>
            <p:nvPr/>
          </p:nvSpPr>
          <p:spPr>
            <a:xfrm flipH="1">
              <a:off x="5562150" y="76100"/>
              <a:ext cx="104150" cy="177275"/>
            </a:xfrm>
            <a:custGeom>
              <a:avLst/>
              <a:gdLst/>
              <a:ahLst/>
              <a:cxnLst/>
              <a:rect l="l" t="t" r="r" b="b"/>
              <a:pathLst>
                <a:path w="4166" h="7091" extrusionOk="0">
                  <a:moveTo>
                    <a:pt x="1939" y="1"/>
                  </a:moveTo>
                  <a:cubicBezTo>
                    <a:pt x="1870" y="1"/>
                    <a:pt x="1800" y="12"/>
                    <a:pt x="1733" y="37"/>
                  </a:cubicBezTo>
                  <a:cubicBezTo>
                    <a:pt x="1399" y="189"/>
                    <a:pt x="1338" y="645"/>
                    <a:pt x="1247" y="1010"/>
                  </a:cubicBezTo>
                  <a:cubicBezTo>
                    <a:pt x="1126" y="1618"/>
                    <a:pt x="882" y="2165"/>
                    <a:pt x="639" y="2712"/>
                  </a:cubicBezTo>
                  <a:cubicBezTo>
                    <a:pt x="396" y="3259"/>
                    <a:pt x="153" y="3837"/>
                    <a:pt x="62" y="4445"/>
                  </a:cubicBezTo>
                  <a:cubicBezTo>
                    <a:pt x="1" y="5053"/>
                    <a:pt x="31" y="5691"/>
                    <a:pt x="366" y="6177"/>
                  </a:cubicBezTo>
                  <a:cubicBezTo>
                    <a:pt x="689" y="6648"/>
                    <a:pt x="1298" y="7091"/>
                    <a:pt x="2054" y="7091"/>
                  </a:cubicBezTo>
                  <a:cubicBezTo>
                    <a:pt x="2079" y="7091"/>
                    <a:pt x="2103" y="7090"/>
                    <a:pt x="2129" y="7089"/>
                  </a:cubicBezTo>
                  <a:cubicBezTo>
                    <a:pt x="3679" y="7059"/>
                    <a:pt x="4165" y="5296"/>
                    <a:pt x="4165" y="4141"/>
                  </a:cubicBezTo>
                  <a:cubicBezTo>
                    <a:pt x="4135" y="2955"/>
                    <a:pt x="3466" y="1800"/>
                    <a:pt x="2888" y="797"/>
                  </a:cubicBezTo>
                  <a:cubicBezTo>
                    <a:pt x="2767" y="554"/>
                    <a:pt x="2615" y="372"/>
                    <a:pt x="2433" y="189"/>
                  </a:cubicBezTo>
                  <a:cubicBezTo>
                    <a:pt x="2300" y="79"/>
                    <a:pt x="2120" y="1"/>
                    <a:pt x="19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828;p30">
              <a:extLst>
                <a:ext uri="{FF2B5EF4-FFF2-40B4-BE49-F238E27FC236}">
                  <a16:creationId xmlns:a16="http://schemas.microsoft.com/office/drawing/2014/main" id="{B83CCDF9-7C1A-10F8-07AB-EE10603A5028}"/>
                </a:ext>
              </a:extLst>
            </p:cNvPr>
            <p:cNvSpPr/>
            <p:nvPr/>
          </p:nvSpPr>
          <p:spPr>
            <a:xfrm flipH="1">
              <a:off x="5541650" y="16400"/>
              <a:ext cx="145150" cy="240000"/>
            </a:xfrm>
            <a:custGeom>
              <a:avLst/>
              <a:gdLst/>
              <a:ahLst/>
              <a:cxnLst/>
              <a:rect l="l" t="t" r="r" b="b"/>
              <a:pathLst>
                <a:path w="5806" h="9600" extrusionOk="0">
                  <a:moveTo>
                    <a:pt x="2730" y="0"/>
                  </a:moveTo>
                  <a:cubicBezTo>
                    <a:pt x="2626" y="0"/>
                    <a:pt x="2525" y="17"/>
                    <a:pt x="2432" y="55"/>
                  </a:cubicBezTo>
                  <a:cubicBezTo>
                    <a:pt x="1946" y="237"/>
                    <a:pt x="1885" y="906"/>
                    <a:pt x="1763" y="1392"/>
                  </a:cubicBezTo>
                  <a:cubicBezTo>
                    <a:pt x="1611" y="2182"/>
                    <a:pt x="1216" y="2942"/>
                    <a:pt x="912" y="3702"/>
                  </a:cubicBezTo>
                  <a:cubicBezTo>
                    <a:pt x="578" y="4462"/>
                    <a:pt x="274" y="5222"/>
                    <a:pt x="122" y="6012"/>
                  </a:cubicBezTo>
                  <a:cubicBezTo>
                    <a:pt x="0" y="6833"/>
                    <a:pt x="91" y="7684"/>
                    <a:pt x="547" y="8383"/>
                  </a:cubicBezTo>
                  <a:cubicBezTo>
                    <a:pt x="992" y="9035"/>
                    <a:pt x="1783" y="9600"/>
                    <a:pt x="2864" y="9600"/>
                  </a:cubicBezTo>
                  <a:cubicBezTo>
                    <a:pt x="2892" y="9600"/>
                    <a:pt x="2920" y="9599"/>
                    <a:pt x="2949" y="9599"/>
                  </a:cubicBezTo>
                  <a:cubicBezTo>
                    <a:pt x="5107" y="9508"/>
                    <a:pt x="5806" y="7167"/>
                    <a:pt x="5745" y="5556"/>
                  </a:cubicBezTo>
                  <a:cubicBezTo>
                    <a:pt x="5715" y="3976"/>
                    <a:pt x="4772" y="2425"/>
                    <a:pt x="4012" y="1058"/>
                  </a:cubicBezTo>
                  <a:cubicBezTo>
                    <a:pt x="3860" y="754"/>
                    <a:pt x="3678" y="450"/>
                    <a:pt x="3405" y="237"/>
                  </a:cubicBezTo>
                  <a:cubicBezTo>
                    <a:pt x="3215" y="89"/>
                    <a:pt x="2966" y="0"/>
                    <a:pt x="27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829;p30">
              <a:extLst>
                <a:ext uri="{FF2B5EF4-FFF2-40B4-BE49-F238E27FC236}">
                  <a16:creationId xmlns:a16="http://schemas.microsoft.com/office/drawing/2014/main" id="{200D513A-13E7-2BDB-8CE4-4982FE8EBE97}"/>
                </a:ext>
              </a:extLst>
            </p:cNvPr>
            <p:cNvSpPr/>
            <p:nvPr/>
          </p:nvSpPr>
          <p:spPr>
            <a:xfrm flipH="1">
              <a:off x="5691350" y="137825"/>
              <a:ext cx="9125" cy="54725"/>
            </a:xfrm>
            <a:custGeom>
              <a:avLst/>
              <a:gdLst/>
              <a:ahLst/>
              <a:cxnLst/>
              <a:rect l="l" t="t" r="r" b="b"/>
              <a:pathLst>
                <a:path w="365" h="2189" extrusionOk="0">
                  <a:moveTo>
                    <a:pt x="152" y="0"/>
                  </a:moveTo>
                  <a:cubicBezTo>
                    <a:pt x="152" y="0"/>
                    <a:pt x="0" y="486"/>
                    <a:pt x="61" y="1094"/>
                  </a:cubicBezTo>
                  <a:cubicBezTo>
                    <a:pt x="122" y="1733"/>
                    <a:pt x="304" y="2188"/>
                    <a:pt x="334" y="2188"/>
                  </a:cubicBezTo>
                  <a:cubicBezTo>
                    <a:pt x="365" y="2188"/>
                    <a:pt x="182" y="1702"/>
                    <a:pt x="152" y="1094"/>
                  </a:cubicBezTo>
                  <a:cubicBezTo>
                    <a:pt x="61" y="486"/>
                    <a:pt x="182" y="0"/>
                    <a:pt x="15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830;p30">
              <a:extLst>
                <a:ext uri="{FF2B5EF4-FFF2-40B4-BE49-F238E27FC236}">
                  <a16:creationId xmlns:a16="http://schemas.microsoft.com/office/drawing/2014/main" id="{01D49FBE-B8F4-A46D-E9FF-EEF2EADEC782}"/>
                </a:ext>
              </a:extLst>
            </p:cNvPr>
            <p:cNvSpPr/>
            <p:nvPr/>
          </p:nvSpPr>
          <p:spPr>
            <a:xfrm flipH="1">
              <a:off x="5324325" y="299675"/>
              <a:ext cx="578300" cy="375400"/>
            </a:xfrm>
            <a:custGeom>
              <a:avLst/>
              <a:gdLst/>
              <a:ahLst/>
              <a:cxnLst/>
              <a:rect l="l" t="t" r="r" b="b"/>
              <a:pathLst>
                <a:path w="23132" h="15016" extrusionOk="0">
                  <a:moveTo>
                    <a:pt x="7296" y="0"/>
                  </a:moveTo>
                  <a:lnTo>
                    <a:pt x="7296" y="0"/>
                  </a:lnTo>
                  <a:cubicBezTo>
                    <a:pt x="7326" y="122"/>
                    <a:pt x="7296" y="4955"/>
                    <a:pt x="7296" y="4955"/>
                  </a:cubicBezTo>
                  <a:lnTo>
                    <a:pt x="821" y="4955"/>
                  </a:lnTo>
                  <a:cubicBezTo>
                    <a:pt x="366" y="4955"/>
                    <a:pt x="1" y="5319"/>
                    <a:pt x="1" y="5775"/>
                  </a:cubicBezTo>
                  <a:lnTo>
                    <a:pt x="1" y="14195"/>
                  </a:lnTo>
                  <a:cubicBezTo>
                    <a:pt x="1" y="14651"/>
                    <a:pt x="366" y="15016"/>
                    <a:pt x="821" y="15016"/>
                  </a:cubicBezTo>
                  <a:lnTo>
                    <a:pt x="22250" y="15016"/>
                  </a:lnTo>
                  <a:cubicBezTo>
                    <a:pt x="22706" y="15016"/>
                    <a:pt x="23102" y="14651"/>
                    <a:pt x="23102" y="14195"/>
                  </a:cubicBezTo>
                  <a:lnTo>
                    <a:pt x="23102" y="5775"/>
                  </a:lnTo>
                  <a:cubicBezTo>
                    <a:pt x="23132" y="5319"/>
                    <a:pt x="22737" y="4955"/>
                    <a:pt x="22281" y="4955"/>
                  </a:cubicBezTo>
                  <a:lnTo>
                    <a:pt x="15837" y="4955"/>
                  </a:lnTo>
                  <a:cubicBezTo>
                    <a:pt x="15837" y="4955"/>
                    <a:pt x="15807" y="122"/>
                    <a:pt x="15837" y="0"/>
                  </a:cubicBezTo>
                  <a:lnTo>
                    <a:pt x="15837" y="0"/>
                  </a:lnTo>
                  <a:lnTo>
                    <a:pt x="11855" y="61"/>
                  </a:lnTo>
                  <a:lnTo>
                    <a:pt x="11278" y="61"/>
                  </a:lnTo>
                  <a:lnTo>
                    <a:pt x="729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831;p30">
              <a:extLst>
                <a:ext uri="{FF2B5EF4-FFF2-40B4-BE49-F238E27FC236}">
                  <a16:creationId xmlns:a16="http://schemas.microsoft.com/office/drawing/2014/main" id="{0008746B-5472-0749-81CF-27718FB4B12F}"/>
                </a:ext>
              </a:extLst>
            </p:cNvPr>
            <p:cNvSpPr/>
            <p:nvPr/>
          </p:nvSpPr>
          <p:spPr>
            <a:xfrm flipH="1">
              <a:off x="5322800" y="298150"/>
              <a:ext cx="581325" cy="379975"/>
            </a:xfrm>
            <a:custGeom>
              <a:avLst/>
              <a:gdLst/>
              <a:ahLst/>
              <a:cxnLst/>
              <a:rect l="l" t="t" r="r" b="b"/>
              <a:pathLst>
                <a:path w="23253" h="15199" extrusionOk="0">
                  <a:moveTo>
                    <a:pt x="22554" y="4864"/>
                  </a:moveTo>
                  <a:cubicBezTo>
                    <a:pt x="22432" y="5016"/>
                    <a:pt x="22341" y="5016"/>
                    <a:pt x="22341" y="5016"/>
                  </a:cubicBezTo>
                  <a:lnTo>
                    <a:pt x="22554" y="5016"/>
                  </a:lnTo>
                  <a:cubicBezTo>
                    <a:pt x="22645" y="5046"/>
                    <a:pt x="22858" y="5077"/>
                    <a:pt x="23040" y="5320"/>
                  </a:cubicBezTo>
                  <a:cubicBezTo>
                    <a:pt x="23073" y="5385"/>
                    <a:pt x="23114" y="5442"/>
                    <a:pt x="23150" y="5504"/>
                  </a:cubicBezTo>
                  <a:lnTo>
                    <a:pt x="23150" y="5504"/>
                  </a:lnTo>
                  <a:cubicBezTo>
                    <a:pt x="23097" y="5365"/>
                    <a:pt x="23066" y="5253"/>
                    <a:pt x="23010" y="5168"/>
                  </a:cubicBezTo>
                  <a:cubicBezTo>
                    <a:pt x="22858" y="4955"/>
                    <a:pt x="22645" y="4894"/>
                    <a:pt x="22554" y="4864"/>
                  </a:cubicBezTo>
                  <a:close/>
                  <a:moveTo>
                    <a:pt x="7356" y="0"/>
                  </a:moveTo>
                  <a:lnTo>
                    <a:pt x="7356" y="122"/>
                  </a:lnTo>
                  <a:lnTo>
                    <a:pt x="7356" y="669"/>
                  </a:lnTo>
                  <a:lnTo>
                    <a:pt x="7356" y="1277"/>
                  </a:lnTo>
                  <a:lnTo>
                    <a:pt x="7356" y="2493"/>
                  </a:lnTo>
                  <a:lnTo>
                    <a:pt x="7356" y="4925"/>
                  </a:lnTo>
                  <a:lnTo>
                    <a:pt x="881" y="4925"/>
                  </a:lnTo>
                  <a:cubicBezTo>
                    <a:pt x="730" y="4925"/>
                    <a:pt x="578" y="4985"/>
                    <a:pt x="456" y="5046"/>
                  </a:cubicBezTo>
                  <a:cubicBezTo>
                    <a:pt x="243" y="5198"/>
                    <a:pt x="61" y="5472"/>
                    <a:pt x="0" y="5776"/>
                  </a:cubicBezTo>
                  <a:lnTo>
                    <a:pt x="0" y="7417"/>
                  </a:lnTo>
                  <a:lnTo>
                    <a:pt x="0" y="10669"/>
                  </a:lnTo>
                  <a:lnTo>
                    <a:pt x="0" y="12615"/>
                  </a:lnTo>
                  <a:lnTo>
                    <a:pt x="0" y="13557"/>
                  </a:lnTo>
                  <a:lnTo>
                    <a:pt x="0" y="14013"/>
                  </a:lnTo>
                  <a:lnTo>
                    <a:pt x="0" y="14256"/>
                  </a:lnTo>
                  <a:cubicBezTo>
                    <a:pt x="0" y="14317"/>
                    <a:pt x="0" y="14438"/>
                    <a:pt x="61" y="14499"/>
                  </a:cubicBezTo>
                  <a:cubicBezTo>
                    <a:pt x="122" y="14864"/>
                    <a:pt x="426" y="15107"/>
                    <a:pt x="760" y="15198"/>
                  </a:cubicBezTo>
                  <a:lnTo>
                    <a:pt x="10578" y="15198"/>
                  </a:lnTo>
                  <a:cubicBezTo>
                    <a:pt x="15046" y="15168"/>
                    <a:pt x="19089" y="15168"/>
                    <a:pt x="22462" y="15168"/>
                  </a:cubicBezTo>
                  <a:cubicBezTo>
                    <a:pt x="22918" y="15107"/>
                    <a:pt x="23253" y="14651"/>
                    <a:pt x="23253" y="14256"/>
                  </a:cubicBezTo>
                  <a:lnTo>
                    <a:pt x="23253" y="13071"/>
                  </a:lnTo>
                  <a:lnTo>
                    <a:pt x="23253" y="10912"/>
                  </a:lnTo>
                  <a:lnTo>
                    <a:pt x="23253" y="7447"/>
                  </a:lnTo>
                  <a:lnTo>
                    <a:pt x="23253" y="6201"/>
                  </a:lnTo>
                  <a:cubicBezTo>
                    <a:pt x="23222" y="6049"/>
                    <a:pt x="23253" y="5836"/>
                    <a:pt x="23222" y="5684"/>
                  </a:cubicBezTo>
                  <a:cubicBezTo>
                    <a:pt x="23208" y="5614"/>
                    <a:pt x="23181" y="5557"/>
                    <a:pt x="23150" y="5504"/>
                  </a:cubicBezTo>
                  <a:lnTo>
                    <a:pt x="23150" y="5504"/>
                  </a:lnTo>
                  <a:cubicBezTo>
                    <a:pt x="23154" y="5513"/>
                    <a:pt x="23158" y="5523"/>
                    <a:pt x="23162" y="5532"/>
                  </a:cubicBezTo>
                  <a:lnTo>
                    <a:pt x="23162" y="6019"/>
                  </a:lnTo>
                  <a:lnTo>
                    <a:pt x="23162" y="7295"/>
                  </a:lnTo>
                  <a:lnTo>
                    <a:pt x="23162" y="10761"/>
                  </a:lnTo>
                  <a:lnTo>
                    <a:pt x="23162" y="12919"/>
                  </a:lnTo>
                  <a:lnTo>
                    <a:pt x="23162" y="14104"/>
                  </a:lnTo>
                  <a:cubicBezTo>
                    <a:pt x="23162" y="14469"/>
                    <a:pt x="22858" y="14864"/>
                    <a:pt x="22462" y="14894"/>
                  </a:cubicBezTo>
                  <a:lnTo>
                    <a:pt x="1246" y="14894"/>
                  </a:lnTo>
                  <a:cubicBezTo>
                    <a:pt x="1145" y="14894"/>
                    <a:pt x="1030" y="14908"/>
                    <a:pt x="929" y="14908"/>
                  </a:cubicBezTo>
                  <a:cubicBezTo>
                    <a:pt x="878" y="14908"/>
                    <a:pt x="831" y="14904"/>
                    <a:pt x="790" y="14894"/>
                  </a:cubicBezTo>
                  <a:cubicBezTo>
                    <a:pt x="547" y="14864"/>
                    <a:pt x="304" y="14621"/>
                    <a:pt x="243" y="14347"/>
                  </a:cubicBezTo>
                  <a:cubicBezTo>
                    <a:pt x="182" y="14317"/>
                    <a:pt x="182" y="14256"/>
                    <a:pt x="182" y="14165"/>
                  </a:cubicBezTo>
                  <a:lnTo>
                    <a:pt x="182" y="13952"/>
                  </a:lnTo>
                  <a:lnTo>
                    <a:pt x="182" y="13496"/>
                  </a:lnTo>
                  <a:lnTo>
                    <a:pt x="182" y="12523"/>
                  </a:lnTo>
                  <a:lnTo>
                    <a:pt x="182" y="10609"/>
                  </a:lnTo>
                  <a:lnTo>
                    <a:pt x="182" y="7326"/>
                  </a:lnTo>
                  <a:lnTo>
                    <a:pt x="182" y="5745"/>
                  </a:lnTo>
                  <a:cubicBezTo>
                    <a:pt x="243" y="5502"/>
                    <a:pt x="395" y="5289"/>
                    <a:pt x="578" y="5168"/>
                  </a:cubicBezTo>
                  <a:cubicBezTo>
                    <a:pt x="699" y="5077"/>
                    <a:pt x="790" y="5046"/>
                    <a:pt x="912" y="5046"/>
                  </a:cubicBezTo>
                  <a:lnTo>
                    <a:pt x="7477" y="5046"/>
                  </a:lnTo>
                  <a:lnTo>
                    <a:pt x="7477" y="4985"/>
                  </a:lnTo>
                  <a:lnTo>
                    <a:pt x="7477" y="2463"/>
                  </a:lnTo>
                  <a:lnTo>
                    <a:pt x="7477" y="1247"/>
                  </a:lnTo>
                  <a:lnTo>
                    <a:pt x="7477" y="639"/>
                  </a:lnTo>
                  <a:cubicBezTo>
                    <a:pt x="7453" y="492"/>
                    <a:pt x="7468" y="325"/>
                    <a:pt x="7459" y="154"/>
                  </a:cubicBezTo>
                  <a:lnTo>
                    <a:pt x="7459" y="154"/>
                  </a:lnTo>
                  <a:cubicBezTo>
                    <a:pt x="8984" y="183"/>
                    <a:pt x="10478" y="183"/>
                    <a:pt x="11854" y="183"/>
                  </a:cubicBezTo>
                  <a:cubicBezTo>
                    <a:pt x="13279" y="183"/>
                    <a:pt x="14558" y="154"/>
                    <a:pt x="15806" y="152"/>
                  </a:cubicBezTo>
                  <a:lnTo>
                    <a:pt x="15806" y="152"/>
                  </a:lnTo>
                  <a:lnTo>
                    <a:pt x="15806" y="1429"/>
                  </a:lnTo>
                  <a:lnTo>
                    <a:pt x="15806" y="2706"/>
                  </a:lnTo>
                  <a:cubicBezTo>
                    <a:pt x="15867" y="3526"/>
                    <a:pt x="15867" y="4286"/>
                    <a:pt x="15867" y="5016"/>
                  </a:cubicBezTo>
                  <a:lnTo>
                    <a:pt x="15867" y="5046"/>
                  </a:lnTo>
                  <a:lnTo>
                    <a:pt x="15897" y="5046"/>
                  </a:lnTo>
                  <a:cubicBezTo>
                    <a:pt x="17903" y="5016"/>
                    <a:pt x="19544" y="5016"/>
                    <a:pt x="20639" y="5016"/>
                  </a:cubicBezTo>
                  <a:lnTo>
                    <a:pt x="22341" y="5016"/>
                  </a:lnTo>
                  <a:cubicBezTo>
                    <a:pt x="22341" y="5016"/>
                    <a:pt x="22310" y="5016"/>
                    <a:pt x="22310" y="4985"/>
                  </a:cubicBezTo>
                  <a:lnTo>
                    <a:pt x="20730" y="4985"/>
                  </a:lnTo>
                  <a:cubicBezTo>
                    <a:pt x="19616" y="4985"/>
                    <a:pt x="18026" y="4926"/>
                    <a:pt x="16019" y="4925"/>
                  </a:cubicBezTo>
                  <a:lnTo>
                    <a:pt x="16019" y="4925"/>
                  </a:lnTo>
                  <a:lnTo>
                    <a:pt x="16019" y="2645"/>
                  </a:lnTo>
                  <a:cubicBezTo>
                    <a:pt x="16019" y="1855"/>
                    <a:pt x="15958" y="943"/>
                    <a:pt x="16019" y="61"/>
                  </a:cubicBezTo>
                  <a:lnTo>
                    <a:pt x="16019" y="0"/>
                  </a:lnTo>
                  <a:lnTo>
                    <a:pt x="15927" y="0"/>
                  </a:lnTo>
                  <a:cubicBezTo>
                    <a:pt x="14681" y="31"/>
                    <a:pt x="13313" y="31"/>
                    <a:pt x="11915" y="31"/>
                  </a:cubicBezTo>
                  <a:cubicBezTo>
                    <a:pt x="10487" y="31"/>
                    <a:pt x="8967" y="0"/>
                    <a:pt x="7417"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832;p30">
              <a:extLst>
                <a:ext uri="{FF2B5EF4-FFF2-40B4-BE49-F238E27FC236}">
                  <a16:creationId xmlns:a16="http://schemas.microsoft.com/office/drawing/2014/main" id="{DD27FC23-DB49-4B43-1D3E-945C5DA006FB}"/>
                </a:ext>
              </a:extLst>
            </p:cNvPr>
            <p:cNvSpPr/>
            <p:nvPr/>
          </p:nvSpPr>
          <p:spPr>
            <a:xfrm flipH="1">
              <a:off x="5350150" y="317900"/>
              <a:ext cx="528900" cy="338175"/>
            </a:xfrm>
            <a:custGeom>
              <a:avLst/>
              <a:gdLst/>
              <a:ahLst/>
              <a:cxnLst/>
              <a:rect l="l" t="t" r="r" b="b"/>
              <a:pathLst>
                <a:path w="21156" h="13527" extrusionOk="0">
                  <a:moveTo>
                    <a:pt x="7265" y="1"/>
                  </a:moveTo>
                  <a:cubicBezTo>
                    <a:pt x="7295" y="92"/>
                    <a:pt x="7265" y="3010"/>
                    <a:pt x="7265" y="4317"/>
                  </a:cubicBezTo>
                  <a:cubicBezTo>
                    <a:pt x="7265" y="4682"/>
                    <a:pt x="6961" y="4986"/>
                    <a:pt x="6596" y="4986"/>
                  </a:cubicBezTo>
                  <a:lnTo>
                    <a:pt x="760" y="4986"/>
                  </a:lnTo>
                  <a:cubicBezTo>
                    <a:pt x="334" y="4986"/>
                    <a:pt x="0" y="5290"/>
                    <a:pt x="0" y="5685"/>
                  </a:cubicBezTo>
                  <a:lnTo>
                    <a:pt x="0" y="12797"/>
                  </a:lnTo>
                  <a:cubicBezTo>
                    <a:pt x="0" y="13192"/>
                    <a:pt x="334" y="13527"/>
                    <a:pt x="760" y="13527"/>
                  </a:cubicBezTo>
                  <a:lnTo>
                    <a:pt x="20365" y="13527"/>
                  </a:lnTo>
                  <a:cubicBezTo>
                    <a:pt x="20791" y="13527"/>
                    <a:pt x="21125" y="13223"/>
                    <a:pt x="21125" y="12797"/>
                  </a:cubicBezTo>
                  <a:lnTo>
                    <a:pt x="21125" y="5685"/>
                  </a:lnTo>
                  <a:cubicBezTo>
                    <a:pt x="21155" y="5320"/>
                    <a:pt x="20821" y="4986"/>
                    <a:pt x="20396" y="4986"/>
                  </a:cubicBezTo>
                  <a:lnTo>
                    <a:pt x="14924" y="4955"/>
                  </a:lnTo>
                  <a:cubicBezTo>
                    <a:pt x="14590" y="4955"/>
                    <a:pt x="14286" y="4651"/>
                    <a:pt x="14286" y="4287"/>
                  </a:cubicBezTo>
                  <a:lnTo>
                    <a:pt x="14286" y="1"/>
                  </a:lnTo>
                  <a:close/>
                </a:path>
              </a:pathLst>
            </a:custGeom>
            <a:solidFill>
              <a:srgbClr val="5C69A5">
                <a:alpha val="291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833;p30">
              <a:extLst>
                <a:ext uri="{FF2B5EF4-FFF2-40B4-BE49-F238E27FC236}">
                  <a16:creationId xmlns:a16="http://schemas.microsoft.com/office/drawing/2014/main" id="{7ACE90D6-3103-C4CA-335D-F090469E7257}"/>
                </a:ext>
              </a:extLst>
            </p:cNvPr>
            <p:cNvSpPr/>
            <p:nvPr/>
          </p:nvSpPr>
          <p:spPr>
            <a:xfrm flipH="1">
              <a:off x="5486925" y="283700"/>
              <a:ext cx="259925" cy="34225"/>
            </a:xfrm>
            <a:custGeom>
              <a:avLst/>
              <a:gdLst/>
              <a:ahLst/>
              <a:cxnLst/>
              <a:rect l="l" t="t" r="r" b="b"/>
              <a:pathLst>
                <a:path w="10397" h="1369" extrusionOk="0">
                  <a:moveTo>
                    <a:pt x="670" y="1"/>
                  </a:moveTo>
                  <a:cubicBezTo>
                    <a:pt x="305" y="1"/>
                    <a:pt x="1" y="305"/>
                    <a:pt x="1" y="700"/>
                  </a:cubicBezTo>
                  <a:cubicBezTo>
                    <a:pt x="1" y="1065"/>
                    <a:pt x="305" y="1369"/>
                    <a:pt x="670" y="1369"/>
                  </a:cubicBezTo>
                  <a:lnTo>
                    <a:pt x="9728" y="1369"/>
                  </a:lnTo>
                  <a:cubicBezTo>
                    <a:pt x="10092" y="1369"/>
                    <a:pt x="10396" y="1065"/>
                    <a:pt x="10396" y="700"/>
                  </a:cubicBezTo>
                  <a:cubicBezTo>
                    <a:pt x="10396" y="305"/>
                    <a:pt x="10092" y="1"/>
                    <a:pt x="97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834;p30">
              <a:extLst>
                <a:ext uri="{FF2B5EF4-FFF2-40B4-BE49-F238E27FC236}">
                  <a16:creationId xmlns:a16="http://schemas.microsoft.com/office/drawing/2014/main" id="{7AC56A1A-6A5A-7774-F153-0220692864E5}"/>
                </a:ext>
              </a:extLst>
            </p:cNvPr>
            <p:cNvSpPr/>
            <p:nvPr/>
          </p:nvSpPr>
          <p:spPr>
            <a:xfrm flipH="1">
              <a:off x="5483900" y="279900"/>
              <a:ext cx="268250" cy="41075"/>
            </a:xfrm>
            <a:custGeom>
              <a:avLst/>
              <a:gdLst/>
              <a:ahLst/>
              <a:cxnLst/>
              <a:rect l="l" t="t" r="r" b="b"/>
              <a:pathLst>
                <a:path w="10730" h="1643" extrusionOk="0">
                  <a:moveTo>
                    <a:pt x="851" y="1"/>
                  </a:moveTo>
                  <a:cubicBezTo>
                    <a:pt x="395" y="1"/>
                    <a:pt x="0" y="427"/>
                    <a:pt x="61" y="882"/>
                  </a:cubicBezTo>
                  <a:cubicBezTo>
                    <a:pt x="91" y="1095"/>
                    <a:pt x="213" y="1308"/>
                    <a:pt x="365" y="1460"/>
                  </a:cubicBezTo>
                  <a:cubicBezTo>
                    <a:pt x="517" y="1612"/>
                    <a:pt x="730" y="1642"/>
                    <a:pt x="912" y="1642"/>
                  </a:cubicBezTo>
                  <a:lnTo>
                    <a:pt x="3040" y="1642"/>
                  </a:lnTo>
                  <a:cubicBezTo>
                    <a:pt x="4377" y="1612"/>
                    <a:pt x="5593" y="1612"/>
                    <a:pt x="6626" y="1612"/>
                  </a:cubicBezTo>
                  <a:cubicBezTo>
                    <a:pt x="7660" y="1551"/>
                    <a:pt x="8450" y="1551"/>
                    <a:pt x="9058" y="1551"/>
                  </a:cubicBezTo>
                  <a:lnTo>
                    <a:pt x="9696" y="1551"/>
                  </a:lnTo>
                  <a:cubicBezTo>
                    <a:pt x="9848" y="1521"/>
                    <a:pt x="9940" y="1521"/>
                    <a:pt x="9940" y="1521"/>
                  </a:cubicBezTo>
                  <a:lnTo>
                    <a:pt x="9088" y="1521"/>
                  </a:lnTo>
                  <a:cubicBezTo>
                    <a:pt x="8481" y="1521"/>
                    <a:pt x="7660" y="1490"/>
                    <a:pt x="6657" y="1490"/>
                  </a:cubicBezTo>
                  <a:cubicBezTo>
                    <a:pt x="5623" y="1430"/>
                    <a:pt x="4408" y="1430"/>
                    <a:pt x="3101" y="1430"/>
                  </a:cubicBezTo>
                  <a:lnTo>
                    <a:pt x="973" y="1430"/>
                  </a:lnTo>
                  <a:cubicBezTo>
                    <a:pt x="938" y="1435"/>
                    <a:pt x="904" y="1438"/>
                    <a:pt x="870" y="1438"/>
                  </a:cubicBezTo>
                  <a:cubicBezTo>
                    <a:pt x="548" y="1438"/>
                    <a:pt x="274" y="1185"/>
                    <a:pt x="274" y="882"/>
                  </a:cubicBezTo>
                  <a:cubicBezTo>
                    <a:pt x="243" y="518"/>
                    <a:pt x="547" y="214"/>
                    <a:pt x="882" y="214"/>
                  </a:cubicBezTo>
                  <a:cubicBezTo>
                    <a:pt x="4012" y="183"/>
                    <a:pt x="6809" y="183"/>
                    <a:pt x="8876" y="183"/>
                  </a:cubicBezTo>
                  <a:lnTo>
                    <a:pt x="9575" y="183"/>
                  </a:lnTo>
                  <a:cubicBezTo>
                    <a:pt x="9696" y="183"/>
                    <a:pt x="9810" y="176"/>
                    <a:pt x="9913" y="176"/>
                  </a:cubicBezTo>
                  <a:cubicBezTo>
                    <a:pt x="10016" y="176"/>
                    <a:pt x="10107" y="183"/>
                    <a:pt x="10183" y="214"/>
                  </a:cubicBezTo>
                  <a:cubicBezTo>
                    <a:pt x="10547" y="396"/>
                    <a:pt x="10639" y="761"/>
                    <a:pt x="10578" y="1034"/>
                  </a:cubicBezTo>
                  <a:cubicBezTo>
                    <a:pt x="10487" y="1278"/>
                    <a:pt x="10274" y="1430"/>
                    <a:pt x="10152" y="1490"/>
                  </a:cubicBezTo>
                  <a:cubicBezTo>
                    <a:pt x="10000" y="1521"/>
                    <a:pt x="9940" y="1521"/>
                    <a:pt x="9940" y="1521"/>
                  </a:cubicBezTo>
                  <a:cubicBezTo>
                    <a:pt x="9940" y="1521"/>
                    <a:pt x="9955" y="1528"/>
                    <a:pt x="9993" y="1528"/>
                  </a:cubicBezTo>
                  <a:cubicBezTo>
                    <a:pt x="10031" y="1528"/>
                    <a:pt x="10092" y="1521"/>
                    <a:pt x="10183" y="1490"/>
                  </a:cubicBezTo>
                  <a:cubicBezTo>
                    <a:pt x="10304" y="1460"/>
                    <a:pt x="10547" y="1338"/>
                    <a:pt x="10639" y="1034"/>
                  </a:cubicBezTo>
                  <a:cubicBezTo>
                    <a:pt x="10699" y="882"/>
                    <a:pt x="10730" y="730"/>
                    <a:pt x="10639" y="548"/>
                  </a:cubicBezTo>
                  <a:cubicBezTo>
                    <a:pt x="10578" y="396"/>
                    <a:pt x="10426" y="183"/>
                    <a:pt x="10244" y="123"/>
                  </a:cubicBezTo>
                  <a:cubicBezTo>
                    <a:pt x="10122" y="31"/>
                    <a:pt x="10000" y="31"/>
                    <a:pt x="9879" y="31"/>
                  </a:cubicBezTo>
                  <a:lnTo>
                    <a:pt x="8815" y="31"/>
                  </a:lnTo>
                  <a:cubicBezTo>
                    <a:pt x="6748" y="31"/>
                    <a:pt x="3952" y="1"/>
                    <a:pt x="851" y="1"/>
                  </a:cubicBez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835;p30">
              <a:extLst>
                <a:ext uri="{FF2B5EF4-FFF2-40B4-BE49-F238E27FC236}">
                  <a16:creationId xmlns:a16="http://schemas.microsoft.com/office/drawing/2014/main" id="{2B7060FF-9B8B-7AE0-B5ED-945D2BC36C85}"/>
                </a:ext>
              </a:extLst>
            </p:cNvPr>
            <p:cNvSpPr/>
            <p:nvPr/>
          </p:nvSpPr>
          <p:spPr>
            <a:xfrm flipH="1">
              <a:off x="5590275" y="276875"/>
              <a:ext cx="44850" cy="357175"/>
            </a:xfrm>
            <a:custGeom>
              <a:avLst/>
              <a:gdLst/>
              <a:ahLst/>
              <a:cxnLst/>
              <a:rect l="l" t="t" r="r" b="b"/>
              <a:pathLst>
                <a:path w="1794" h="14287" extrusionOk="0">
                  <a:moveTo>
                    <a:pt x="0" y="0"/>
                  </a:moveTo>
                  <a:lnTo>
                    <a:pt x="0" y="14286"/>
                  </a:lnTo>
                  <a:lnTo>
                    <a:pt x="1793" y="14286"/>
                  </a:lnTo>
                  <a:lnTo>
                    <a:pt x="179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836;p30">
              <a:extLst>
                <a:ext uri="{FF2B5EF4-FFF2-40B4-BE49-F238E27FC236}">
                  <a16:creationId xmlns:a16="http://schemas.microsoft.com/office/drawing/2014/main" id="{B7E160A3-C382-ED6B-4EEC-C7E2CC9609FE}"/>
                </a:ext>
              </a:extLst>
            </p:cNvPr>
            <p:cNvSpPr/>
            <p:nvPr/>
          </p:nvSpPr>
          <p:spPr>
            <a:xfrm flipH="1">
              <a:off x="5543175" y="256350"/>
              <a:ext cx="155800" cy="26625"/>
            </a:xfrm>
            <a:custGeom>
              <a:avLst/>
              <a:gdLst/>
              <a:ahLst/>
              <a:cxnLst/>
              <a:rect l="l" t="t" r="r" b="b"/>
              <a:pathLst>
                <a:path w="6232" h="1065" extrusionOk="0">
                  <a:moveTo>
                    <a:pt x="396" y="1"/>
                  </a:moveTo>
                  <a:cubicBezTo>
                    <a:pt x="153" y="1"/>
                    <a:pt x="1" y="183"/>
                    <a:pt x="1" y="365"/>
                  </a:cubicBezTo>
                  <a:lnTo>
                    <a:pt x="1" y="669"/>
                  </a:lnTo>
                  <a:cubicBezTo>
                    <a:pt x="1" y="913"/>
                    <a:pt x="214" y="1065"/>
                    <a:pt x="396" y="1065"/>
                  </a:cubicBezTo>
                  <a:lnTo>
                    <a:pt x="5867" y="1065"/>
                  </a:lnTo>
                  <a:cubicBezTo>
                    <a:pt x="6080" y="1065"/>
                    <a:pt x="6232" y="913"/>
                    <a:pt x="6232" y="669"/>
                  </a:cubicBezTo>
                  <a:lnTo>
                    <a:pt x="6232" y="365"/>
                  </a:lnTo>
                  <a:cubicBezTo>
                    <a:pt x="6232" y="153"/>
                    <a:pt x="6050" y="1"/>
                    <a:pt x="58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837;p30">
              <a:extLst>
                <a:ext uri="{FF2B5EF4-FFF2-40B4-BE49-F238E27FC236}">
                  <a16:creationId xmlns:a16="http://schemas.microsoft.com/office/drawing/2014/main" id="{6F29BB06-4333-615B-434C-711009E4AC62}"/>
                </a:ext>
              </a:extLst>
            </p:cNvPr>
            <p:cNvSpPr/>
            <p:nvPr/>
          </p:nvSpPr>
          <p:spPr>
            <a:xfrm flipH="1">
              <a:off x="5349400" y="557275"/>
              <a:ext cx="529650" cy="98800"/>
            </a:xfrm>
            <a:custGeom>
              <a:avLst/>
              <a:gdLst/>
              <a:ahLst/>
              <a:cxnLst/>
              <a:rect l="l" t="t" r="r" b="b"/>
              <a:pathLst>
                <a:path w="21186" h="3952" extrusionOk="0">
                  <a:moveTo>
                    <a:pt x="0" y="0"/>
                  </a:moveTo>
                  <a:lnTo>
                    <a:pt x="0" y="2858"/>
                  </a:lnTo>
                  <a:cubicBezTo>
                    <a:pt x="0" y="3465"/>
                    <a:pt x="486" y="3952"/>
                    <a:pt x="1094" y="3952"/>
                  </a:cubicBezTo>
                  <a:lnTo>
                    <a:pt x="20092" y="3952"/>
                  </a:lnTo>
                  <a:cubicBezTo>
                    <a:pt x="20700" y="3952"/>
                    <a:pt x="21155" y="3465"/>
                    <a:pt x="21186" y="2858"/>
                  </a:cubicBezTo>
                  <a:lnTo>
                    <a:pt x="2118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838;p30">
              <a:extLst>
                <a:ext uri="{FF2B5EF4-FFF2-40B4-BE49-F238E27FC236}">
                  <a16:creationId xmlns:a16="http://schemas.microsoft.com/office/drawing/2014/main" id="{EB19DFFE-390F-9D1D-8AD1-17128DB4FEBD}"/>
                </a:ext>
              </a:extLst>
            </p:cNvPr>
            <p:cNvSpPr/>
            <p:nvPr/>
          </p:nvSpPr>
          <p:spPr>
            <a:xfrm flipH="1">
              <a:off x="5363075" y="455450"/>
              <a:ext cx="106400" cy="143650"/>
            </a:xfrm>
            <a:custGeom>
              <a:avLst/>
              <a:gdLst/>
              <a:ahLst/>
              <a:cxnLst/>
              <a:rect l="l" t="t" r="r" b="b"/>
              <a:pathLst>
                <a:path w="4256" h="5746" extrusionOk="0">
                  <a:moveTo>
                    <a:pt x="0" y="0"/>
                  </a:moveTo>
                  <a:lnTo>
                    <a:pt x="0" y="5745"/>
                  </a:lnTo>
                  <a:cubicBezTo>
                    <a:pt x="0" y="5745"/>
                    <a:pt x="1892" y="5732"/>
                    <a:pt x="3153" y="5732"/>
                  </a:cubicBezTo>
                  <a:cubicBezTo>
                    <a:pt x="3783" y="5732"/>
                    <a:pt x="4256" y="5735"/>
                    <a:pt x="4256" y="5745"/>
                  </a:cubicBezTo>
                  <a:lnTo>
                    <a:pt x="4256" y="5745"/>
                  </a:lnTo>
                  <a:cubicBezTo>
                    <a:pt x="4256" y="5715"/>
                    <a:pt x="4254" y="606"/>
                    <a:pt x="4013" y="304"/>
                  </a:cubicBezTo>
                  <a:cubicBezTo>
                    <a:pt x="3769" y="0"/>
                    <a:pt x="0" y="0"/>
                    <a:pt x="0" y="0"/>
                  </a:cubicBezTo>
                  <a:close/>
                  <a:moveTo>
                    <a:pt x="4256" y="5745"/>
                  </a:moveTo>
                  <a:cubicBezTo>
                    <a:pt x="4256" y="5745"/>
                    <a:pt x="4256" y="5745"/>
                    <a:pt x="4256" y="5745"/>
                  </a:cubicBezTo>
                  <a:cubicBezTo>
                    <a:pt x="4256" y="5745"/>
                    <a:pt x="4256" y="5745"/>
                    <a:pt x="4256" y="5745"/>
                  </a:cubicBezTo>
                  <a:cubicBezTo>
                    <a:pt x="4256" y="5745"/>
                    <a:pt x="4256" y="5745"/>
                    <a:pt x="4256" y="5745"/>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839;p30">
              <a:extLst>
                <a:ext uri="{FF2B5EF4-FFF2-40B4-BE49-F238E27FC236}">
                  <a16:creationId xmlns:a16="http://schemas.microsoft.com/office/drawing/2014/main" id="{26455054-878F-E6C1-E67A-2644F949C318}"/>
                </a:ext>
              </a:extLst>
            </p:cNvPr>
            <p:cNvSpPr/>
            <p:nvPr/>
          </p:nvSpPr>
          <p:spPr>
            <a:xfrm flipH="1">
              <a:off x="5670825" y="292450"/>
              <a:ext cx="52450" cy="12875"/>
            </a:xfrm>
            <a:custGeom>
              <a:avLst/>
              <a:gdLst/>
              <a:ahLst/>
              <a:cxnLst/>
              <a:rect l="l" t="t" r="r" b="b"/>
              <a:pathLst>
                <a:path w="2098" h="515" extrusionOk="0">
                  <a:moveTo>
                    <a:pt x="1075" y="1"/>
                  </a:moveTo>
                  <a:cubicBezTo>
                    <a:pt x="768" y="1"/>
                    <a:pt x="456" y="31"/>
                    <a:pt x="152" y="76"/>
                  </a:cubicBezTo>
                  <a:lnTo>
                    <a:pt x="61" y="107"/>
                  </a:lnTo>
                  <a:cubicBezTo>
                    <a:pt x="0" y="198"/>
                    <a:pt x="0" y="259"/>
                    <a:pt x="31" y="350"/>
                  </a:cubicBezTo>
                  <a:cubicBezTo>
                    <a:pt x="61" y="411"/>
                    <a:pt x="152" y="411"/>
                    <a:pt x="213" y="441"/>
                  </a:cubicBezTo>
                  <a:cubicBezTo>
                    <a:pt x="444" y="490"/>
                    <a:pt x="680" y="514"/>
                    <a:pt x="917" y="514"/>
                  </a:cubicBezTo>
                  <a:cubicBezTo>
                    <a:pt x="1272" y="514"/>
                    <a:pt x="1629" y="459"/>
                    <a:pt x="1976" y="350"/>
                  </a:cubicBezTo>
                  <a:cubicBezTo>
                    <a:pt x="2006" y="350"/>
                    <a:pt x="2037" y="289"/>
                    <a:pt x="2097" y="259"/>
                  </a:cubicBezTo>
                  <a:cubicBezTo>
                    <a:pt x="2097" y="198"/>
                    <a:pt x="2006" y="137"/>
                    <a:pt x="1976" y="107"/>
                  </a:cubicBezTo>
                  <a:cubicBezTo>
                    <a:pt x="1687" y="31"/>
                    <a:pt x="1383" y="1"/>
                    <a:pt x="1075" y="1"/>
                  </a:cubicBezTo>
                  <a:close/>
                </a:path>
              </a:pathLst>
            </a:custGeom>
            <a:solidFill>
              <a:srgbClr val="E0E0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840;p30">
              <a:extLst>
                <a:ext uri="{FF2B5EF4-FFF2-40B4-BE49-F238E27FC236}">
                  <a16:creationId xmlns:a16="http://schemas.microsoft.com/office/drawing/2014/main" id="{20A41E19-0F13-FC8D-0DC3-FF08AAB349B2}"/>
                </a:ext>
              </a:extLst>
            </p:cNvPr>
            <p:cNvSpPr/>
            <p:nvPr/>
          </p:nvSpPr>
          <p:spPr>
            <a:xfrm flipH="1">
              <a:off x="7493800" y="-306725"/>
              <a:ext cx="686225" cy="328300"/>
            </a:xfrm>
            <a:custGeom>
              <a:avLst/>
              <a:gdLst/>
              <a:ahLst/>
              <a:cxnLst/>
              <a:rect l="l" t="t" r="r" b="b"/>
              <a:pathLst>
                <a:path w="27449" h="13132" extrusionOk="0">
                  <a:moveTo>
                    <a:pt x="5989" y="1"/>
                  </a:moveTo>
                  <a:cubicBezTo>
                    <a:pt x="2676" y="1"/>
                    <a:pt x="1" y="2919"/>
                    <a:pt x="1" y="6566"/>
                  </a:cubicBezTo>
                  <a:cubicBezTo>
                    <a:pt x="1" y="10214"/>
                    <a:pt x="2676" y="13131"/>
                    <a:pt x="5989" y="13131"/>
                  </a:cubicBezTo>
                  <a:lnTo>
                    <a:pt x="27448" y="13131"/>
                  </a:lnTo>
                  <a:lnTo>
                    <a:pt x="274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841;p30">
              <a:extLst>
                <a:ext uri="{FF2B5EF4-FFF2-40B4-BE49-F238E27FC236}">
                  <a16:creationId xmlns:a16="http://schemas.microsoft.com/office/drawing/2014/main" id="{6E6B66D7-FC3A-884A-6E3B-A80AFE2F5F0B}"/>
                </a:ext>
              </a:extLst>
            </p:cNvPr>
            <p:cNvSpPr/>
            <p:nvPr/>
          </p:nvSpPr>
          <p:spPr>
            <a:xfrm flipH="1">
              <a:off x="6426150" y="-308250"/>
              <a:ext cx="1218150" cy="55500"/>
            </a:xfrm>
            <a:custGeom>
              <a:avLst/>
              <a:gdLst/>
              <a:ahLst/>
              <a:cxnLst/>
              <a:rect l="l" t="t" r="r" b="b"/>
              <a:pathLst>
                <a:path w="48726" h="2220" extrusionOk="0">
                  <a:moveTo>
                    <a:pt x="1" y="1"/>
                  </a:moveTo>
                  <a:lnTo>
                    <a:pt x="1" y="2220"/>
                  </a:lnTo>
                  <a:lnTo>
                    <a:pt x="47722" y="2220"/>
                  </a:lnTo>
                  <a:cubicBezTo>
                    <a:pt x="48269" y="2220"/>
                    <a:pt x="48725" y="1733"/>
                    <a:pt x="48725" y="1125"/>
                  </a:cubicBezTo>
                  <a:cubicBezTo>
                    <a:pt x="48725" y="518"/>
                    <a:pt x="48269" y="1"/>
                    <a:pt x="4772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842;p30">
              <a:extLst>
                <a:ext uri="{FF2B5EF4-FFF2-40B4-BE49-F238E27FC236}">
                  <a16:creationId xmlns:a16="http://schemas.microsoft.com/office/drawing/2014/main" id="{5AD78B4F-2249-8CD9-910B-E8B009493ACE}"/>
                </a:ext>
              </a:extLst>
            </p:cNvPr>
            <p:cNvSpPr/>
            <p:nvPr/>
          </p:nvSpPr>
          <p:spPr>
            <a:xfrm flipH="1">
              <a:off x="6426150" y="-32400"/>
              <a:ext cx="1218150" cy="53975"/>
            </a:xfrm>
            <a:custGeom>
              <a:avLst/>
              <a:gdLst/>
              <a:ahLst/>
              <a:cxnLst/>
              <a:rect l="l" t="t" r="r" b="b"/>
              <a:pathLst>
                <a:path w="48726" h="2159" extrusionOk="0">
                  <a:moveTo>
                    <a:pt x="1" y="0"/>
                  </a:moveTo>
                  <a:lnTo>
                    <a:pt x="1" y="2158"/>
                  </a:lnTo>
                  <a:lnTo>
                    <a:pt x="47722" y="2158"/>
                  </a:lnTo>
                  <a:cubicBezTo>
                    <a:pt x="48269" y="2158"/>
                    <a:pt x="48725" y="1672"/>
                    <a:pt x="48725" y="1064"/>
                  </a:cubicBezTo>
                  <a:cubicBezTo>
                    <a:pt x="48725" y="456"/>
                    <a:pt x="48269" y="0"/>
                    <a:pt x="477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843;p30">
              <a:extLst>
                <a:ext uri="{FF2B5EF4-FFF2-40B4-BE49-F238E27FC236}">
                  <a16:creationId xmlns:a16="http://schemas.microsoft.com/office/drawing/2014/main" id="{8F88E786-14D4-ACE6-83CE-525F8C0F51E6}"/>
                </a:ext>
              </a:extLst>
            </p:cNvPr>
            <p:cNvSpPr/>
            <p:nvPr/>
          </p:nvSpPr>
          <p:spPr>
            <a:xfrm flipH="1">
              <a:off x="6462625" y="-252000"/>
              <a:ext cx="1144425" cy="219625"/>
            </a:xfrm>
            <a:custGeom>
              <a:avLst/>
              <a:gdLst/>
              <a:ahLst/>
              <a:cxnLst/>
              <a:rect l="l" t="t" r="r" b="b"/>
              <a:pathLst>
                <a:path w="45777" h="8785" extrusionOk="0">
                  <a:moveTo>
                    <a:pt x="3982" y="0"/>
                  </a:moveTo>
                  <a:cubicBezTo>
                    <a:pt x="1794" y="0"/>
                    <a:pt x="0" y="1945"/>
                    <a:pt x="0" y="4377"/>
                  </a:cubicBezTo>
                  <a:cubicBezTo>
                    <a:pt x="0" y="6809"/>
                    <a:pt x="1794" y="8784"/>
                    <a:pt x="3982" y="8784"/>
                  </a:cubicBezTo>
                  <a:lnTo>
                    <a:pt x="45776" y="8784"/>
                  </a:lnTo>
                  <a:cubicBezTo>
                    <a:pt x="44652" y="5958"/>
                    <a:pt x="44652" y="2766"/>
                    <a:pt x="45776" y="0"/>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844;p30">
              <a:extLst>
                <a:ext uri="{FF2B5EF4-FFF2-40B4-BE49-F238E27FC236}">
                  <a16:creationId xmlns:a16="http://schemas.microsoft.com/office/drawing/2014/main" id="{4BCF0A2F-F630-3ECD-0DAE-B211399EDEE5}"/>
                </a:ext>
              </a:extLst>
            </p:cNvPr>
            <p:cNvSpPr/>
            <p:nvPr/>
          </p:nvSpPr>
          <p:spPr>
            <a:xfrm flipH="1">
              <a:off x="6589525" y="-135000"/>
              <a:ext cx="957500" cy="3825"/>
            </a:xfrm>
            <a:custGeom>
              <a:avLst/>
              <a:gdLst/>
              <a:ahLst/>
              <a:cxnLst/>
              <a:rect l="l" t="t" r="r" b="b"/>
              <a:pathLst>
                <a:path w="38300" h="153" extrusionOk="0">
                  <a:moveTo>
                    <a:pt x="19150" y="1"/>
                  </a:moveTo>
                  <a:cubicBezTo>
                    <a:pt x="8542" y="1"/>
                    <a:pt x="1" y="1"/>
                    <a:pt x="1" y="62"/>
                  </a:cubicBezTo>
                  <a:cubicBezTo>
                    <a:pt x="1" y="153"/>
                    <a:pt x="8542" y="153"/>
                    <a:pt x="19150" y="153"/>
                  </a:cubicBezTo>
                  <a:cubicBezTo>
                    <a:pt x="29758" y="153"/>
                    <a:pt x="38299" y="62"/>
                    <a:pt x="38299" y="62"/>
                  </a:cubicBezTo>
                  <a:cubicBezTo>
                    <a:pt x="38299" y="31"/>
                    <a:pt x="29758" y="31"/>
                    <a:pt x="19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845;p30">
              <a:extLst>
                <a:ext uri="{FF2B5EF4-FFF2-40B4-BE49-F238E27FC236}">
                  <a16:creationId xmlns:a16="http://schemas.microsoft.com/office/drawing/2014/main" id="{CCA341D5-6637-9DA3-B66F-6D97EE0C8C21}"/>
                </a:ext>
              </a:extLst>
            </p:cNvPr>
            <p:cNvSpPr/>
            <p:nvPr/>
          </p:nvSpPr>
          <p:spPr>
            <a:xfrm flipH="1">
              <a:off x="6490750" y="-85600"/>
              <a:ext cx="957500" cy="3825"/>
            </a:xfrm>
            <a:custGeom>
              <a:avLst/>
              <a:gdLst/>
              <a:ahLst/>
              <a:cxnLst/>
              <a:rect l="l" t="t" r="r" b="b"/>
              <a:pathLst>
                <a:path w="38300" h="153" extrusionOk="0">
                  <a:moveTo>
                    <a:pt x="19150" y="1"/>
                  </a:moveTo>
                  <a:cubicBezTo>
                    <a:pt x="8542" y="1"/>
                    <a:pt x="1" y="1"/>
                    <a:pt x="1" y="61"/>
                  </a:cubicBezTo>
                  <a:cubicBezTo>
                    <a:pt x="1" y="153"/>
                    <a:pt x="8542" y="153"/>
                    <a:pt x="19150" y="153"/>
                  </a:cubicBezTo>
                  <a:cubicBezTo>
                    <a:pt x="29758" y="153"/>
                    <a:pt x="38300" y="61"/>
                    <a:pt x="38300" y="61"/>
                  </a:cubicBezTo>
                  <a:cubicBezTo>
                    <a:pt x="38300" y="31"/>
                    <a:pt x="29758" y="1"/>
                    <a:pt x="191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846;p30">
              <a:extLst>
                <a:ext uri="{FF2B5EF4-FFF2-40B4-BE49-F238E27FC236}">
                  <a16:creationId xmlns:a16="http://schemas.microsoft.com/office/drawing/2014/main" id="{844519AD-00AB-21C5-A30C-111A91179D00}"/>
                </a:ext>
              </a:extLst>
            </p:cNvPr>
            <p:cNvSpPr/>
            <p:nvPr/>
          </p:nvSpPr>
          <p:spPr>
            <a:xfrm flipH="1">
              <a:off x="6520375" y="-202525"/>
              <a:ext cx="957500" cy="2975"/>
            </a:xfrm>
            <a:custGeom>
              <a:avLst/>
              <a:gdLst/>
              <a:ahLst/>
              <a:cxnLst/>
              <a:rect l="l" t="t" r="r" b="b"/>
              <a:pathLst>
                <a:path w="38300" h="119" extrusionOk="0">
                  <a:moveTo>
                    <a:pt x="2608" y="0"/>
                  </a:moveTo>
                  <a:cubicBezTo>
                    <a:pt x="950" y="0"/>
                    <a:pt x="1" y="7"/>
                    <a:pt x="1" y="27"/>
                  </a:cubicBezTo>
                  <a:cubicBezTo>
                    <a:pt x="1" y="118"/>
                    <a:pt x="8572" y="118"/>
                    <a:pt x="19150" y="118"/>
                  </a:cubicBezTo>
                  <a:cubicBezTo>
                    <a:pt x="29758" y="118"/>
                    <a:pt x="38299" y="27"/>
                    <a:pt x="38299" y="27"/>
                  </a:cubicBezTo>
                  <a:cubicBezTo>
                    <a:pt x="38299" y="7"/>
                    <a:pt x="37350" y="0"/>
                    <a:pt x="35692" y="0"/>
                  </a:cubicBezTo>
                  <a:cubicBezTo>
                    <a:pt x="32375" y="0"/>
                    <a:pt x="26222" y="27"/>
                    <a:pt x="19150" y="27"/>
                  </a:cubicBezTo>
                  <a:cubicBezTo>
                    <a:pt x="12078" y="27"/>
                    <a:pt x="5924" y="0"/>
                    <a:pt x="260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847;p30">
              <a:extLst>
                <a:ext uri="{FF2B5EF4-FFF2-40B4-BE49-F238E27FC236}">
                  <a16:creationId xmlns:a16="http://schemas.microsoft.com/office/drawing/2014/main" id="{48417A9F-B7BA-10B8-2277-7BF4B8881DCA}"/>
                </a:ext>
              </a:extLst>
            </p:cNvPr>
            <p:cNvSpPr/>
            <p:nvPr/>
          </p:nvSpPr>
          <p:spPr>
            <a:xfrm flipH="1">
              <a:off x="7659475" y="-2775"/>
              <a:ext cx="448350" cy="3825"/>
            </a:xfrm>
            <a:custGeom>
              <a:avLst/>
              <a:gdLst/>
              <a:ahLst/>
              <a:cxnLst/>
              <a:rect l="l" t="t" r="r" b="b"/>
              <a:pathLst>
                <a:path w="17934" h="153" extrusionOk="0">
                  <a:moveTo>
                    <a:pt x="8967" y="1"/>
                  </a:moveTo>
                  <a:cubicBezTo>
                    <a:pt x="4043" y="1"/>
                    <a:pt x="0" y="1"/>
                    <a:pt x="0" y="62"/>
                  </a:cubicBezTo>
                  <a:cubicBezTo>
                    <a:pt x="0" y="153"/>
                    <a:pt x="4043" y="153"/>
                    <a:pt x="8967" y="153"/>
                  </a:cubicBezTo>
                  <a:cubicBezTo>
                    <a:pt x="13922" y="153"/>
                    <a:pt x="17934" y="62"/>
                    <a:pt x="17934" y="62"/>
                  </a:cubicBezTo>
                  <a:cubicBezTo>
                    <a:pt x="17934" y="31"/>
                    <a:pt x="13922" y="1"/>
                    <a:pt x="896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848;p30">
              <a:extLst>
                <a:ext uri="{FF2B5EF4-FFF2-40B4-BE49-F238E27FC236}">
                  <a16:creationId xmlns:a16="http://schemas.microsoft.com/office/drawing/2014/main" id="{EF9EDD7E-B296-AB0A-D212-50140D6A1F33}"/>
                </a:ext>
              </a:extLst>
            </p:cNvPr>
            <p:cNvSpPr/>
            <p:nvPr/>
          </p:nvSpPr>
          <p:spPr>
            <a:xfrm flipH="1">
              <a:off x="7659475" y="-282400"/>
              <a:ext cx="448350" cy="3825"/>
            </a:xfrm>
            <a:custGeom>
              <a:avLst/>
              <a:gdLst/>
              <a:ahLst/>
              <a:cxnLst/>
              <a:rect l="l" t="t" r="r" b="b"/>
              <a:pathLst>
                <a:path w="17934" h="153" extrusionOk="0">
                  <a:moveTo>
                    <a:pt x="8967" y="0"/>
                  </a:moveTo>
                  <a:cubicBezTo>
                    <a:pt x="4043" y="0"/>
                    <a:pt x="0" y="0"/>
                    <a:pt x="0" y="91"/>
                  </a:cubicBezTo>
                  <a:cubicBezTo>
                    <a:pt x="0" y="152"/>
                    <a:pt x="4043" y="152"/>
                    <a:pt x="8967" y="152"/>
                  </a:cubicBezTo>
                  <a:cubicBezTo>
                    <a:pt x="13922" y="152"/>
                    <a:pt x="17934" y="91"/>
                    <a:pt x="17934" y="91"/>
                  </a:cubicBezTo>
                  <a:cubicBezTo>
                    <a:pt x="17934" y="31"/>
                    <a:pt x="13922" y="0"/>
                    <a:pt x="896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849;p30">
              <a:extLst>
                <a:ext uri="{FF2B5EF4-FFF2-40B4-BE49-F238E27FC236}">
                  <a16:creationId xmlns:a16="http://schemas.microsoft.com/office/drawing/2014/main" id="{765E8840-B670-F054-F914-583B8CE20D09}"/>
                </a:ext>
              </a:extLst>
            </p:cNvPr>
            <p:cNvSpPr/>
            <p:nvPr/>
          </p:nvSpPr>
          <p:spPr>
            <a:xfrm flipH="1">
              <a:off x="7547750" y="251800"/>
              <a:ext cx="883025" cy="423275"/>
            </a:xfrm>
            <a:custGeom>
              <a:avLst/>
              <a:gdLst/>
              <a:ahLst/>
              <a:cxnLst/>
              <a:rect l="l" t="t" r="r" b="b"/>
              <a:pathLst>
                <a:path w="35321" h="16931" extrusionOk="0">
                  <a:moveTo>
                    <a:pt x="7690" y="0"/>
                  </a:moveTo>
                  <a:cubicBezTo>
                    <a:pt x="3435" y="0"/>
                    <a:pt x="0" y="3800"/>
                    <a:pt x="0" y="8450"/>
                  </a:cubicBezTo>
                  <a:cubicBezTo>
                    <a:pt x="0" y="13131"/>
                    <a:pt x="3465" y="16931"/>
                    <a:pt x="7690" y="16931"/>
                  </a:cubicBezTo>
                  <a:lnTo>
                    <a:pt x="34287" y="16931"/>
                  </a:lnTo>
                  <a:cubicBezTo>
                    <a:pt x="34864" y="16931"/>
                    <a:pt x="35320" y="16444"/>
                    <a:pt x="35320" y="15776"/>
                  </a:cubicBezTo>
                  <a:lnTo>
                    <a:pt x="35320" y="1095"/>
                  </a:lnTo>
                  <a:cubicBezTo>
                    <a:pt x="35320" y="487"/>
                    <a:pt x="34864" y="0"/>
                    <a:pt x="3428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850;p30">
              <a:extLst>
                <a:ext uri="{FF2B5EF4-FFF2-40B4-BE49-F238E27FC236}">
                  <a16:creationId xmlns:a16="http://schemas.microsoft.com/office/drawing/2014/main" id="{2BF0E31C-4698-FCDE-1A6F-8B235D95774C}"/>
                </a:ext>
              </a:extLst>
            </p:cNvPr>
            <p:cNvSpPr/>
            <p:nvPr/>
          </p:nvSpPr>
          <p:spPr>
            <a:xfrm flipH="1">
              <a:off x="6172350" y="252550"/>
              <a:ext cx="1566925" cy="69950"/>
            </a:xfrm>
            <a:custGeom>
              <a:avLst/>
              <a:gdLst/>
              <a:ahLst/>
              <a:cxnLst/>
              <a:rect l="l" t="t" r="r" b="b"/>
              <a:pathLst>
                <a:path w="62677" h="2798" extrusionOk="0">
                  <a:moveTo>
                    <a:pt x="0" y="1"/>
                  </a:moveTo>
                  <a:lnTo>
                    <a:pt x="0" y="2797"/>
                  </a:lnTo>
                  <a:lnTo>
                    <a:pt x="61491" y="2797"/>
                  </a:lnTo>
                  <a:cubicBezTo>
                    <a:pt x="62160" y="2767"/>
                    <a:pt x="62676" y="2128"/>
                    <a:pt x="62616" y="1369"/>
                  </a:cubicBezTo>
                  <a:cubicBezTo>
                    <a:pt x="62616" y="609"/>
                    <a:pt x="62099" y="1"/>
                    <a:pt x="6140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851;p30">
              <a:extLst>
                <a:ext uri="{FF2B5EF4-FFF2-40B4-BE49-F238E27FC236}">
                  <a16:creationId xmlns:a16="http://schemas.microsoft.com/office/drawing/2014/main" id="{949A350D-7B1D-7589-BD01-2E67F7C4E71F}"/>
                </a:ext>
              </a:extLst>
            </p:cNvPr>
            <p:cNvSpPr/>
            <p:nvPr/>
          </p:nvSpPr>
          <p:spPr>
            <a:xfrm flipH="1">
              <a:off x="6172350" y="605150"/>
              <a:ext cx="1566925" cy="69925"/>
            </a:xfrm>
            <a:custGeom>
              <a:avLst/>
              <a:gdLst/>
              <a:ahLst/>
              <a:cxnLst/>
              <a:rect l="l" t="t" r="r" b="b"/>
              <a:pathLst>
                <a:path w="62677" h="2797" extrusionOk="0">
                  <a:moveTo>
                    <a:pt x="0" y="0"/>
                  </a:moveTo>
                  <a:lnTo>
                    <a:pt x="0" y="2797"/>
                  </a:lnTo>
                  <a:lnTo>
                    <a:pt x="61491" y="2797"/>
                  </a:lnTo>
                  <a:cubicBezTo>
                    <a:pt x="62160" y="2766"/>
                    <a:pt x="62676" y="2128"/>
                    <a:pt x="62616" y="1368"/>
                  </a:cubicBezTo>
                  <a:cubicBezTo>
                    <a:pt x="62616" y="608"/>
                    <a:pt x="62099" y="0"/>
                    <a:pt x="614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852;p30">
              <a:extLst>
                <a:ext uri="{FF2B5EF4-FFF2-40B4-BE49-F238E27FC236}">
                  <a16:creationId xmlns:a16="http://schemas.microsoft.com/office/drawing/2014/main" id="{32C6D7E9-45EF-9B84-6DC8-4A1960EB3EEE}"/>
                </a:ext>
              </a:extLst>
            </p:cNvPr>
            <p:cNvSpPr/>
            <p:nvPr/>
          </p:nvSpPr>
          <p:spPr>
            <a:xfrm flipH="1">
              <a:off x="6218700" y="321700"/>
              <a:ext cx="1473475" cy="283475"/>
            </a:xfrm>
            <a:custGeom>
              <a:avLst/>
              <a:gdLst/>
              <a:ahLst/>
              <a:cxnLst/>
              <a:rect l="l" t="t" r="r" b="b"/>
              <a:pathLst>
                <a:path w="58939" h="11339" extrusionOk="0">
                  <a:moveTo>
                    <a:pt x="5107" y="1"/>
                  </a:moveTo>
                  <a:cubicBezTo>
                    <a:pt x="2281" y="1"/>
                    <a:pt x="1" y="2554"/>
                    <a:pt x="1" y="5654"/>
                  </a:cubicBezTo>
                  <a:lnTo>
                    <a:pt x="1" y="5715"/>
                  </a:lnTo>
                  <a:cubicBezTo>
                    <a:pt x="1" y="8815"/>
                    <a:pt x="2311" y="11338"/>
                    <a:pt x="5107" y="11338"/>
                  </a:cubicBezTo>
                  <a:lnTo>
                    <a:pt x="58908" y="11338"/>
                  </a:lnTo>
                  <a:cubicBezTo>
                    <a:pt x="57479" y="7752"/>
                    <a:pt x="57479" y="3618"/>
                    <a:pt x="58938" y="1"/>
                  </a:cubicBezTo>
                  <a:close/>
                </a:path>
              </a:pathLst>
            </a:custGeom>
            <a:solidFill>
              <a:srgbClr val="EBEB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853;p30">
              <a:extLst>
                <a:ext uri="{FF2B5EF4-FFF2-40B4-BE49-F238E27FC236}">
                  <a16:creationId xmlns:a16="http://schemas.microsoft.com/office/drawing/2014/main" id="{7FFB9B52-82D3-A3C6-1627-EFF8798148CA}"/>
                </a:ext>
              </a:extLst>
            </p:cNvPr>
            <p:cNvSpPr/>
            <p:nvPr/>
          </p:nvSpPr>
          <p:spPr>
            <a:xfrm flipH="1">
              <a:off x="6382850" y="474450"/>
              <a:ext cx="1232575" cy="3825"/>
            </a:xfrm>
            <a:custGeom>
              <a:avLst/>
              <a:gdLst/>
              <a:ahLst/>
              <a:cxnLst/>
              <a:rect l="l" t="t" r="r" b="b"/>
              <a:pathLst>
                <a:path w="49303" h="153" extrusionOk="0">
                  <a:moveTo>
                    <a:pt x="24652" y="0"/>
                  </a:moveTo>
                  <a:cubicBezTo>
                    <a:pt x="11004" y="0"/>
                    <a:pt x="1" y="0"/>
                    <a:pt x="1" y="91"/>
                  </a:cubicBezTo>
                  <a:cubicBezTo>
                    <a:pt x="1" y="152"/>
                    <a:pt x="11004" y="152"/>
                    <a:pt x="24652" y="152"/>
                  </a:cubicBezTo>
                  <a:cubicBezTo>
                    <a:pt x="38299" y="152"/>
                    <a:pt x="49303" y="91"/>
                    <a:pt x="49303" y="91"/>
                  </a:cubicBezTo>
                  <a:cubicBezTo>
                    <a:pt x="49303" y="61"/>
                    <a:pt x="38330" y="0"/>
                    <a:pt x="246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854;p30">
              <a:extLst>
                <a:ext uri="{FF2B5EF4-FFF2-40B4-BE49-F238E27FC236}">
                  <a16:creationId xmlns:a16="http://schemas.microsoft.com/office/drawing/2014/main" id="{06B848AF-436D-F988-338C-8B10EEAC8F64}"/>
                </a:ext>
              </a:extLst>
            </p:cNvPr>
            <p:cNvSpPr/>
            <p:nvPr/>
          </p:nvSpPr>
          <p:spPr>
            <a:xfrm flipH="1">
              <a:off x="6255175" y="537525"/>
              <a:ext cx="1233350" cy="3825"/>
            </a:xfrm>
            <a:custGeom>
              <a:avLst/>
              <a:gdLst/>
              <a:ahLst/>
              <a:cxnLst/>
              <a:rect l="l" t="t" r="r" b="b"/>
              <a:pathLst>
                <a:path w="49334" h="153" extrusionOk="0">
                  <a:moveTo>
                    <a:pt x="24682" y="0"/>
                  </a:moveTo>
                  <a:cubicBezTo>
                    <a:pt x="11035" y="0"/>
                    <a:pt x="1" y="0"/>
                    <a:pt x="1" y="61"/>
                  </a:cubicBezTo>
                  <a:cubicBezTo>
                    <a:pt x="1" y="152"/>
                    <a:pt x="11004" y="152"/>
                    <a:pt x="24682" y="152"/>
                  </a:cubicBezTo>
                  <a:cubicBezTo>
                    <a:pt x="38300" y="152"/>
                    <a:pt x="49333" y="61"/>
                    <a:pt x="49333" y="61"/>
                  </a:cubicBezTo>
                  <a:cubicBezTo>
                    <a:pt x="49333" y="30"/>
                    <a:pt x="38300" y="0"/>
                    <a:pt x="246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855;p30">
              <a:extLst>
                <a:ext uri="{FF2B5EF4-FFF2-40B4-BE49-F238E27FC236}">
                  <a16:creationId xmlns:a16="http://schemas.microsoft.com/office/drawing/2014/main" id="{1239DBE8-F728-6A3E-2B07-A29FCEF0CA39}"/>
                </a:ext>
              </a:extLst>
            </p:cNvPr>
            <p:cNvSpPr/>
            <p:nvPr/>
          </p:nvSpPr>
          <p:spPr>
            <a:xfrm flipH="1">
              <a:off x="6293175" y="416700"/>
              <a:ext cx="1233325" cy="3825"/>
            </a:xfrm>
            <a:custGeom>
              <a:avLst/>
              <a:gdLst/>
              <a:ahLst/>
              <a:cxnLst/>
              <a:rect l="l" t="t" r="r" b="b"/>
              <a:pathLst>
                <a:path w="49333" h="153" extrusionOk="0">
                  <a:moveTo>
                    <a:pt x="24682" y="0"/>
                  </a:moveTo>
                  <a:cubicBezTo>
                    <a:pt x="11034" y="0"/>
                    <a:pt x="0" y="0"/>
                    <a:pt x="0" y="91"/>
                  </a:cubicBezTo>
                  <a:cubicBezTo>
                    <a:pt x="0" y="152"/>
                    <a:pt x="11034" y="152"/>
                    <a:pt x="24682" y="152"/>
                  </a:cubicBezTo>
                  <a:cubicBezTo>
                    <a:pt x="38299" y="152"/>
                    <a:pt x="49332" y="91"/>
                    <a:pt x="49332" y="91"/>
                  </a:cubicBezTo>
                  <a:cubicBezTo>
                    <a:pt x="49332" y="31"/>
                    <a:pt x="38360" y="0"/>
                    <a:pt x="246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856;p30">
              <a:extLst>
                <a:ext uri="{FF2B5EF4-FFF2-40B4-BE49-F238E27FC236}">
                  <a16:creationId xmlns:a16="http://schemas.microsoft.com/office/drawing/2014/main" id="{59CD1431-6DC7-F495-BC2D-80674346E709}"/>
                </a:ext>
              </a:extLst>
            </p:cNvPr>
            <p:cNvSpPr/>
            <p:nvPr/>
          </p:nvSpPr>
          <p:spPr>
            <a:xfrm flipH="1">
              <a:off x="7759775" y="643900"/>
              <a:ext cx="577550" cy="3825"/>
            </a:xfrm>
            <a:custGeom>
              <a:avLst/>
              <a:gdLst/>
              <a:ahLst/>
              <a:cxnLst/>
              <a:rect l="l" t="t" r="r" b="b"/>
              <a:pathLst>
                <a:path w="23102" h="153" extrusionOk="0">
                  <a:moveTo>
                    <a:pt x="11551" y="0"/>
                  </a:moveTo>
                  <a:cubicBezTo>
                    <a:pt x="5168" y="0"/>
                    <a:pt x="1" y="0"/>
                    <a:pt x="1" y="61"/>
                  </a:cubicBezTo>
                  <a:cubicBezTo>
                    <a:pt x="1" y="152"/>
                    <a:pt x="5168" y="152"/>
                    <a:pt x="11551" y="152"/>
                  </a:cubicBezTo>
                  <a:cubicBezTo>
                    <a:pt x="17934" y="152"/>
                    <a:pt x="23102" y="61"/>
                    <a:pt x="23102" y="61"/>
                  </a:cubicBezTo>
                  <a:cubicBezTo>
                    <a:pt x="23102" y="31"/>
                    <a:pt x="17934" y="0"/>
                    <a:pt x="115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857;p30">
              <a:extLst>
                <a:ext uri="{FF2B5EF4-FFF2-40B4-BE49-F238E27FC236}">
                  <a16:creationId xmlns:a16="http://schemas.microsoft.com/office/drawing/2014/main" id="{36CA88BC-757C-EA78-C8FB-92C20C33B8F8}"/>
                </a:ext>
              </a:extLst>
            </p:cNvPr>
            <p:cNvSpPr/>
            <p:nvPr/>
          </p:nvSpPr>
          <p:spPr>
            <a:xfrm flipH="1">
              <a:off x="7759775" y="286000"/>
              <a:ext cx="577550" cy="3825"/>
            </a:xfrm>
            <a:custGeom>
              <a:avLst/>
              <a:gdLst/>
              <a:ahLst/>
              <a:cxnLst/>
              <a:rect l="l" t="t" r="r" b="b"/>
              <a:pathLst>
                <a:path w="23102" h="153" extrusionOk="0">
                  <a:moveTo>
                    <a:pt x="11551" y="0"/>
                  </a:moveTo>
                  <a:cubicBezTo>
                    <a:pt x="5168" y="0"/>
                    <a:pt x="1" y="0"/>
                    <a:pt x="1" y="61"/>
                  </a:cubicBezTo>
                  <a:cubicBezTo>
                    <a:pt x="1" y="152"/>
                    <a:pt x="5168" y="152"/>
                    <a:pt x="11551" y="152"/>
                  </a:cubicBezTo>
                  <a:cubicBezTo>
                    <a:pt x="17934" y="152"/>
                    <a:pt x="23102" y="61"/>
                    <a:pt x="23102" y="61"/>
                  </a:cubicBezTo>
                  <a:cubicBezTo>
                    <a:pt x="23102" y="31"/>
                    <a:pt x="17934" y="0"/>
                    <a:pt x="1155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858;p30">
              <a:extLst>
                <a:ext uri="{FF2B5EF4-FFF2-40B4-BE49-F238E27FC236}">
                  <a16:creationId xmlns:a16="http://schemas.microsoft.com/office/drawing/2014/main" id="{FF2C442F-2CCF-860C-ABB2-5FCBCB95EC7E}"/>
                </a:ext>
              </a:extLst>
            </p:cNvPr>
            <p:cNvSpPr/>
            <p:nvPr/>
          </p:nvSpPr>
          <p:spPr>
            <a:xfrm flipH="1">
              <a:off x="7319025" y="10900"/>
              <a:ext cx="717375" cy="243200"/>
            </a:xfrm>
            <a:custGeom>
              <a:avLst/>
              <a:gdLst/>
              <a:ahLst/>
              <a:cxnLst/>
              <a:rect l="l" t="t" r="r" b="b"/>
              <a:pathLst>
                <a:path w="28695" h="9728" extrusionOk="0">
                  <a:moveTo>
                    <a:pt x="4408" y="1"/>
                  </a:moveTo>
                  <a:cubicBezTo>
                    <a:pt x="1976" y="1"/>
                    <a:pt x="1" y="2220"/>
                    <a:pt x="1" y="4864"/>
                  </a:cubicBezTo>
                  <a:cubicBezTo>
                    <a:pt x="1" y="7569"/>
                    <a:pt x="1976" y="9728"/>
                    <a:pt x="4408" y="9728"/>
                  </a:cubicBezTo>
                  <a:lnTo>
                    <a:pt x="28694" y="9728"/>
                  </a:lnTo>
                  <a:lnTo>
                    <a:pt x="2869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859;p30">
              <a:extLst>
                <a:ext uri="{FF2B5EF4-FFF2-40B4-BE49-F238E27FC236}">
                  <a16:creationId xmlns:a16="http://schemas.microsoft.com/office/drawing/2014/main" id="{A0EDC07B-32B2-EB34-9CAA-09C285801D2C}"/>
                </a:ext>
              </a:extLst>
            </p:cNvPr>
            <p:cNvSpPr/>
            <p:nvPr/>
          </p:nvSpPr>
          <p:spPr>
            <a:xfrm flipH="1">
              <a:off x="6201225" y="10900"/>
              <a:ext cx="1272850" cy="57025"/>
            </a:xfrm>
            <a:custGeom>
              <a:avLst/>
              <a:gdLst/>
              <a:ahLst/>
              <a:cxnLst/>
              <a:rect l="l" t="t" r="r" b="b"/>
              <a:pathLst>
                <a:path w="50914" h="2281" extrusionOk="0">
                  <a:moveTo>
                    <a:pt x="0" y="1"/>
                  </a:moveTo>
                  <a:lnTo>
                    <a:pt x="0" y="2281"/>
                  </a:lnTo>
                  <a:lnTo>
                    <a:pt x="49880" y="2281"/>
                  </a:lnTo>
                  <a:cubicBezTo>
                    <a:pt x="50457" y="2281"/>
                    <a:pt x="50913" y="1794"/>
                    <a:pt x="50913" y="1156"/>
                  </a:cubicBezTo>
                  <a:cubicBezTo>
                    <a:pt x="50913" y="548"/>
                    <a:pt x="50457" y="1"/>
                    <a:pt x="498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860;p30">
              <a:extLst>
                <a:ext uri="{FF2B5EF4-FFF2-40B4-BE49-F238E27FC236}">
                  <a16:creationId xmlns:a16="http://schemas.microsoft.com/office/drawing/2014/main" id="{9AF82317-48C9-A481-52A0-2D71D1F19FC9}"/>
                </a:ext>
              </a:extLst>
            </p:cNvPr>
            <p:cNvSpPr/>
            <p:nvPr/>
          </p:nvSpPr>
          <p:spPr>
            <a:xfrm flipH="1">
              <a:off x="6201225" y="197075"/>
              <a:ext cx="1272850" cy="57025"/>
            </a:xfrm>
            <a:custGeom>
              <a:avLst/>
              <a:gdLst/>
              <a:ahLst/>
              <a:cxnLst/>
              <a:rect l="l" t="t" r="r" b="b"/>
              <a:pathLst>
                <a:path w="50914" h="2281" extrusionOk="0">
                  <a:moveTo>
                    <a:pt x="0" y="1"/>
                  </a:moveTo>
                  <a:lnTo>
                    <a:pt x="0" y="2281"/>
                  </a:lnTo>
                  <a:lnTo>
                    <a:pt x="49880" y="2281"/>
                  </a:lnTo>
                  <a:cubicBezTo>
                    <a:pt x="50457" y="2250"/>
                    <a:pt x="50913" y="1764"/>
                    <a:pt x="50913" y="1156"/>
                  </a:cubicBezTo>
                  <a:cubicBezTo>
                    <a:pt x="50913" y="548"/>
                    <a:pt x="50457" y="1"/>
                    <a:pt x="4988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861;p30">
              <a:extLst>
                <a:ext uri="{FF2B5EF4-FFF2-40B4-BE49-F238E27FC236}">
                  <a16:creationId xmlns:a16="http://schemas.microsoft.com/office/drawing/2014/main" id="{2D03822A-D7C0-A700-3D48-1EFA00462E8B}"/>
                </a:ext>
              </a:extLst>
            </p:cNvPr>
            <p:cNvSpPr/>
            <p:nvPr/>
          </p:nvSpPr>
          <p:spPr>
            <a:xfrm flipH="1">
              <a:off x="6239225" y="69425"/>
              <a:ext cx="1196850" cy="126925"/>
            </a:xfrm>
            <a:custGeom>
              <a:avLst/>
              <a:gdLst/>
              <a:ahLst/>
              <a:cxnLst/>
              <a:rect l="l" t="t" r="r" b="b"/>
              <a:pathLst>
                <a:path w="47874" h="5077" extrusionOk="0">
                  <a:moveTo>
                    <a:pt x="2310" y="0"/>
                  </a:moveTo>
                  <a:cubicBezTo>
                    <a:pt x="1064" y="0"/>
                    <a:pt x="0" y="1125"/>
                    <a:pt x="0" y="2523"/>
                  </a:cubicBezTo>
                  <a:cubicBezTo>
                    <a:pt x="0" y="3952"/>
                    <a:pt x="1034" y="5076"/>
                    <a:pt x="2310" y="5076"/>
                  </a:cubicBezTo>
                  <a:lnTo>
                    <a:pt x="47874" y="5076"/>
                  </a:lnTo>
                  <a:cubicBezTo>
                    <a:pt x="46688" y="3648"/>
                    <a:pt x="46688" y="1429"/>
                    <a:pt x="47874" y="0"/>
                  </a:cubicBezTo>
                  <a:close/>
                </a:path>
              </a:pathLst>
            </a:custGeom>
            <a:solidFill>
              <a:srgbClr val="FAFAF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862;p30">
              <a:extLst>
                <a:ext uri="{FF2B5EF4-FFF2-40B4-BE49-F238E27FC236}">
                  <a16:creationId xmlns:a16="http://schemas.microsoft.com/office/drawing/2014/main" id="{E1E9CA16-84BD-9ED7-4859-6A4946F9E8D7}"/>
                </a:ext>
              </a:extLst>
            </p:cNvPr>
            <p:cNvSpPr/>
            <p:nvPr/>
          </p:nvSpPr>
          <p:spPr>
            <a:xfrm flipH="1">
              <a:off x="6372200" y="120325"/>
              <a:ext cx="1002325" cy="3825"/>
            </a:xfrm>
            <a:custGeom>
              <a:avLst/>
              <a:gdLst/>
              <a:ahLst/>
              <a:cxnLst/>
              <a:rect l="l" t="t" r="r" b="b"/>
              <a:pathLst>
                <a:path w="40093" h="153" extrusionOk="0">
                  <a:moveTo>
                    <a:pt x="20061" y="1"/>
                  </a:moveTo>
                  <a:cubicBezTo>
                    <a:pt x="8967" y="1"/>
                    <a:pt x="0" y="1"/>
                    <a:pt x="0" y="92"/>
                  </a:cubicBezTo>
                  <a:cubicBezTo>
                    <a:pt x="0" y="153"/>
                    <a:pt x="9028" y="153"/>
                    <a:pt x="20061" y="153"/>
                  </a:cubicBezTo>
                  <a:cubicBezTo>
                    <a:pt x="31126" y="153"/>
                    <a:pt x="40092" y="92"/>
                    <a:pt x="40092" y="92"/>
                  </a:cubicBezTo>
                  <a:cubicBezTo>
                    <a:pt x="40092" y="31"/>
                    <a:pt x="31156" y="1"/>
                    <a:pt x="200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863;p30">
              <a:extLst>
                <a:ext uri="{FF2B5EF4-FFF2-40B4-BE49-F238E27FC236}">
                  <a16:creationId xmlns:a16="http://schemas.microsoft.com/office/drawing/2014/main" id="{9C51BA13-6FAE-279F-666B-C0F00CD3E684}"/>
                </a:ext>
              </a:extLst>
            </p:cNvPr>
            <p:cNvSpPr/>
            <p:nvPr/>
          </p:nvSpPr>
          <p:spPr>
            <a:xfrm flipH="1">
              <a:off x="6268850" y="155300"/>
              <a:ext cx="1002325" cy="3825"/>
            </a:xfrm>
            <a:custGeom>
              <a:avLst/>
              <a:gdLst/>
              <a:ahLst/>
              <a:cxnLst/>
              <a:rect l="l" t="t" r="r" b="b"/>
              <a:pathLst>
                <a:path w="40093" h="153" extrusionOk="0">
                  <a:moveTo>
                    <a:pt x="20061" y="0"/>
                  </a:moveTo>
                  <a:cubicBezTo>
                    <a:pt x="8967" y="0"/>
                    <a:pt x="0" y="0"/>
                    <a:pt x="0" y="91"/>
                  </a:cubicBezTo>
                  <a:cubicBezTo>
                    <a:pt x="0" y="152"/>
                    <a:pt x="9028" y="152"/>
                    <a:pt x="20061" y="152"/>
                  </a:cubicBezTo>
                  <a:cubicBezTo>
                    <a:pt x="31125" y="152"/>
                    <a:pt x="40092" y="91"/>
                    <a:pt x="40092" y="91"/>
                  </a:cubicBezTo>
                  <a:cubicBezTo>
                    <a:pt x="40092" y="0"/>
                    <a:pt x="31186" y="0"/>
                    <a:pt x="2006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864;p30">
              <a:extLst>
                <a:ext uri="{FF2B5EF4-FFF2-40B4-BE49-F238E27FC236}">
                  <a16:creationId xmlns:a16="http://schemas.microsoft.com/office/drawing/2014/main" id="{7A5BF408-650C-9343-5088-8FCE2361DE8E}"/>
                </a:ext>
              </a:extLst>
            </p:cNvPr>
            <p:cNvSpPr/>
            <p:nvPr/>
          </p:nvSpPr>
          <p:spPr>
            <a:xfrm flipH="1">
              <a:off x="7490775" y="227475"/>
              <a:ext cx="469625" cy="3825"/>
            </a:xfrm>
            <a:custGeom>
              <a:avLst/>
              <a:gdLst/>
              <a:ahLst/>
              <a:cxnLst/>
              <a:rect l="l" t="t" r="r" b="b"/>
              <a:pathLst>
                <a:path w="18785" h="153" extrusionOk="0">
                  <a:moveTo>
                    <a:pt x="9393" y="1"/>
                  </a:moveTo>
                  <a:cubicBezTo>
                    <a:pt x="4225" y="1"/>
                    <a:pt x="0" y="1"/>
                    <a:pt x="0" y="92"/>
                  </a:cubicBezTo>
                  <a:cubicBezTo>
                    <a:pt x="0" y="153"/>
                    <a:pt x="4195" y="153"/>
                    <a:pt x="9393" y="153"/>
                  </a:cubicBezTo>
                  <a:cubicBezTo>
                    <a:pt x="14590" y="153"/>
                    <a:pt x="18785" y="92"/>
                    <a:pt x="18785" y="92"/>
                  </a:cubicBezTo>
                  <a:cubicBezTo>
                    <a:pt x="18785" y="61"/>
                    <a:pt x="14560" y="1"/>
                    <a:pt x="93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865;p30">
              <a:extLst>
                <a:ext uri="{FF2B5EF4-FFF2-40B4-BE49-F238E27FC236}">
                  <a16:creationId xmlns:a16="http://schemas.microsoft.com/office/drawing/2014/main" id="{0730183B-CE69-41F7-F88A-CA570C895632}"/>
                </a:ext>
              </a:extLst>
            </p:cNvPr>
            <p:cNvSpPr/>
            <p:nvPr/>
          </p:nvSpPr>
          <p:spPr>
            <a:xfrm flipH="1">
              <a:off x="7490775" y="37500"/>
              <a:ext cx="469625" cy="3825"/>
            </a:xfrm>
            <a:custGeom>
              <a:avLst/>
              <a:gdLst/>
              <a:ahLst/>
              <a:cxnLst/>
              <a:rect l="l" t="t" r="r" b="b"/>
              <a:pathLst>
                <a:path w="18785" h="153" extrusionOk="0">
                  <a:moveTo>
                    <a:pt x="9393" y="1"/>
                  </a:moveTo>
                  <a:cubicBezTo>
                    <a:pt x="4225" y="1"/>
                    <a:pt x="0" y="1"/>
                    <a:pt x="0" y="92"/>
                  </a:cubicBezTo>
                  <a:cubicBezTo>
                    <a:pt x="0" y="153"/>
                    <a:pt x="4195" y="153"/>
                    <a:pt x="9393" y="153"/>
                  </a:cubicBezTo>
                  <a:cubicBezTo>
                    <a:pt x="14590" y="153"/>
                    <a:pt x="18785" y="92"/>
                    <a:pt x="18785" y="92"/>
                  </a:cubicBezTo>
                  <a:cubicBezTo>
                    <a:pt x="18785" y="62"/>
                    <a:pt x="14560" y="1"/>
                    <a:pt x="939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866;p30">
              <a:extLst>
                <a:ext uri="{FF2B5EF4-FFF2-40B4-BE49-F238E27FC236}">
                  <a16:creationId xmlns:a16="http://schemas.microsoft.com/office/drawing/2014/main" id="{1ACDFE3A-B033-8D46-9386-E37BA6408856}"/>
                </a:ext>
              </a:extLst>
            </p:cNvPr>
            <p:cNvSpPr/>
            <p:nvPr/>
          </p:nvSpPr>
          <p:spPr>
            <a:xfrm flipH="1">
              <a:off x="6216425" y="10225"/>
              <a:ext cx="1721175" cy="3000"/>
            </a:xfrm>
            <a:custGeom>
              <a:avLst/>
              <a:gdLst/>
              <a:ahLst/>
              <a:cxnLst/>
              <a:rect l="l" t="t" r="r" b="b"/>
              <a:pathLst>
                <a:path w="68847" h="120" extrusionOk="0">
                  <a:moveTo>
                    <a:pt x="4693" y="1"/>
                  </a:moveTo>
                  <a:cubicBezTo>
                    <a:pt x="1709" y="1"/>
                    <a:pt x="0" y="8"/>
                    <a:pt x="0" y="28"/>
                  </a:cubicBezTo>
                  <a:cubicBezTo>
                    <a:pt x="0" y="119"/>
                    <a:pt x="15380" y="119"/>
                    <a:pt x="34438" y="119"/>
                  </a:cubicBezTo>
                  <a:cubicBezTo>
                    <a:pt x="53466" y="119"/>
                    <a:pt x="68846" y="28"/>
                    <a:pt x="68846" y="28"/>
                  </a:cubicBezTo>
                  <a:cubicBezTo>
                    <a:pt x="68846" y="18"/>
                    <a:pt x="67137" y="14"/>
                    <a:pt x="64154" y="14"/>
                  </a:cubicBezTo>
                  <a:cubicBezTo>
                    <a:pt x="58188" y="14"/>
                    <a:pt x="47124" y="28"/>
                    <a:pt x="34438" y="28"/>
                  </a:cubicBezTo>
                  <a:cubicBezTo>
                    <a:pt x="21733" y="28"/>
                    <a:pt x="10662" y="1"/>
                    <a:pt x="4693" y="1"/>
                  </a:cubicBezTo>
                  <a:close/>
                </a:path>
              </a:pathLst>
            </a:custGeom>
            <a:solidFill>
              <a:srgbClr val="263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867;p30">
              <a:extLst>
                <a:ext uri="{FF2B5EF4-FFF2-40B4-BE49-F238E27FC236}">
                  <a16:creationId xmlns:a16="http://schemas.microsoft.com/office/drawing/2014/main" id="{97E51922-21B1-E1CB-3E11-632740B5BA25}"/>
                </a:ext>
              </a:extLst>
            </p:cNvPr>
            <p:cNvSpPr/>
            <p:nvPr/>
          </p:nvSpPr>
          <p:spPr>
            <a:xfrm flipH="1">
              <a:off x="7075875" y="-200350"/>
              <a:ext cx="87400" cy="131500"/>
            </a:xfrm>
            <a:custGeom>
              <a:avLst/>
              <a:gdLst/>
              <a:ahLst/>
              <a:cxnLst/>
              <a:rect l="l" t="t" r="r" b="b"/>
              <a:pathLst>
                <a:path w="3496" h="5260" extrusionOk="0">
                  <a:moveTo>
                    <a:pt x="0" y="1"/>
                  </a:moveTo>
                  <a:lnTo>
                    <a:pt x="0" y="5259"/>
                  </a:lnTo>
                  <a:lnTo>
                    <a:pt x="1611" y="4104"/>
                  </a:lnTo>
                  <a:lnTo>
                    <a:pt x="3496" y="5259"/>
                  </a:lnTo>
                  <a:lnTo>
                    <a:pt x="349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35504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p:cNvGrpSpPr/>
        <p:nvPr/>
      </p:nvGrpSpPr>
      <p:grpSpPr>
        <a:xfrm>
          <a:off x="0" y="0"/>
          <a:ext cx="0" cy="0"/>
          <a:chOff x="0" y="0"/>
          <a:chExt cx="0" cy="0"/>
        </a:xfrm>
      </p:grpSpPr>
      <p:sp>
        <p:nvSpPr>
          <p:cNvPr id="8" name="AutoShape 10">
            <a:extLst>
              <a:ext uri="{FF2B5EF4-FFF2-40B4-BE49-F238E27FC236}">
                <a16:creationId xmlns:a16="http://schemas.microsoft.com/office/drawing/2014/main" id="{0C8B024E-2240-CE77-5AF1-F952B8C049E7}"/>
              </a:ext>
            </a:extLst>
          </p:cNvPr>
          <p:cNvSpPr>
            <a:spLocks noChangeArrowheads="1"/>
          </p:cNvSpPr>
          <p:nvPr/>
        </p:nvSpPr>
        <p:spPr bwMode="auto">
          <a:xfrm>
            <a:off x="846575" y="250417"/>
            <a:ext cx="4470490" cy="476726"/>
          </a:xfrm>
          <a:prstGeom prst="roundRect">
            <a:avLst>
              <a:gd name="adj" fmla="val 16667"/>
            </a:avLst>
          </a:prstGeom>
          <a:solidFill>
            <a:srgbClr val="008080"/>
          </a:solidFill>
          <a:ln>
            <a:noFill/>
          </a:ln>
          <a:effectLst/>
          <a:scene3d>
            <a:camera prst="orthographicFront"/>
            <a:lightRig rig="threePt" dir="t"/>
          </a:scene3d>
          <a:sp3d>
            <a:bevelT/>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t>
            </a:r>
          </a:p>
        </p:txBody>
      </p:sp>
      <p:sp>
        <p:nvSpPr>
          <p:cNvPr id="2" name="Текстуална рамка 1">
            <a:extLst>
              <a:ext uri="{FF2B5EF4-FFF2-40B4-BE49-F238E27FC236}">
                <a16:creationId xmlns:a16="http://schemas.microsoft.com/office/drawing/2014/main" id="{4F2894A2-0A5C-8DEF-2D51-08A56216E788}"/>
              </a:ext>
            </a:extLst>
          </p:cNvPr>
          <p:cNvSpPr txBox="1"/>
          <p:nvPr/>
        </p:nvSpPr>
        <p:spPr>
          <a:xfrm>
            <a:off x="881765" y="975272"/>
            <a:ext cx="4241338" cy="5632311"/>
          </a:xfrm>
          <a:prstGeom prst="rect">
            <a:avLst/>
          </a:prstGeom>
          <a:noFill/>
        </p:spPr>
        <p:txBody>
          <a:bodyPr wrap="square" rtlCol="0">
            <a:spAutoFit/>
          </a:bodyPr>
          <a:lstStyle/>
          <a:p>
            <a:pPr algn="ctr"/>
            <a:r>
              <a:rPr lang="en-US" sz="2000" dirty="0">
                <a:solidFill>
                  <a:srgbClr val="008080"/>
                </a:solidFill>
              </a:rPr>
              <a:t>Perovskite-type ceramic materials with the general formula ABO</a:t>
            </a:r>
            <a:r>
              <a:rPr lang="en-US" sz="2000" baseline="-25000" dirty="0">
                <a:solidFill>
                  <a:srgbClr val="008080"/>
                </a:solidFill>
              </a:rPr>
              <a:t>3</a:t>
            </a:r>
            <a:r>
              <a:rPr lang="en-US" sz="2000" dirty="0">
                <a:solidFill>
                  <a:srgbClr val="008080"/>
                </a:solidFill>
              </a:rPr>
              <a:t> have attracted considerable attention because of their significant electrical, magnetic, and catalytic properties and their potential future use. Among them, mixed-cation perovskites containing two different lanthanide ions at the A-site and two transition-metal ions at the B-site have attracted particular attention because cation substitution can effectively tune their structural and functional properties. This poster presents the synthesis and characterization of La</a:t>
            </a:r>
            <a:r>
              <a:rPr lang="en-US" sz="2000" baseline="-25000" dirty="0">
                <a:solidFill>
                  <a:srgbClr val="008080"/>
                </a:solidFill>
              </a:rPr>
              <a:t>1-x</a:t>
            </a:r>
            <a:r>
              <a:rPr lang="en-US" sz="2000" dirty="0">
                <a:solidFill>
                  <a:srgbClr val="008080"/>
                </a:solidFill>
              </a:rPr>
              <a:t>Er</a:t>
            </a:r>
            <a:r>
              <a:rPr lang="en-US" sz="2000" baseline="-25000" dirty="0">
                <a:solidFill>
                  <a:srgbClr val="008080"/>
                </a:solidFill>
              </a:rPr>
              <a:t>x</a:t>
            </a:r>
            <a:r>
              <a:rPr lang="en-US" sz="2000" dirty="0">
                <a:solidFill>
                  <a:srgbClr val="008080"/>
                </a:solidFill>
              </a:rPr>
              <a:t>Mn</a:t>
            </a:r>
            <a:r>
              <a:rPr lang="en-US" sz="2000" baseline="-25000" dirty="0">
                <a:solidFill>
                  <a:srgbClr val="008080"/>
                </a:solidFill>
              </a:rPr>
              <a:t>0.5</a:t>
            </a:r>
            <a:r>
              <a:rPr lang="en-US" sz="2000" dirty="0">
                <a:solidFill>
                  <a:srgbClr val="008080"/>
                </a:solidFill>
              </a:rPr>
              <a:t>Fe</a:t>
            </a:r>
            <a:r>
              <a:rPr lang="en-US" sz="2000" baseline="-25000" dirty="0">
                <a:solidFill>
                  <a:srgbClr val="008080"/>
                </a:solidFill>
              </a:rPr>
              <a:t>0.5</a:t>
            </a:r>
            <a:r>
              <a:rPr lang="en-US" sz="2000" dirty="0">
                <a:solidFill>
                  <a:srgbClr val="008080"/>
                </a:solidFill>
              </a:rPr>
              <a:t>O</a:t>
            </a:r>
            <a:r>
              <a:rPr lang="en-US" sz="2000" baseline="-25000" dirty="0">
                <a:solidFill>
                  <a:srgbClr val="008080"/>
                </a:solidFill>
              </a:rPr>
              <a:t>3</a:t>
            </a:r>
            <a:r>
              <a:rPr lang="en-US" sz="2000" dirty="0">
                <a:solidFill>
                  <a:srgbClr val="008080"/>
                </a:solidFill>
              </a:rPr>
              <a:t> </a:t>
            </a:r>
          </a:p>
          <a:p>
            <a:pPr algn="ctr"/>
            <a:r>
              <a:rPr lang="en-US" sz="2000" dirty="0">
                <a:solidFill>
                  <a:srgbClr val="008080"/>
                </a:solidFill>
              </a:rPr>
              <a:t>(x = 0.2 or 0.4).</a:t>
            </a:r>
          </a:p>
        </p:txBody>
      </p:sp>
      <p:sp>
        <p:nvSpPr>
          <p:cNvPr id="5" name="AutoShape 10">
            <a:extLst>
              <a:ext uri="{FF2B5EF4-FFF2-40B4-BE49-F238E27FC236}">
                <a16:creationId xmlns:a16="http://schemas.microsoft.com/office/drawing/2014/main" id="{BCC7B3C5-21D5-4230-1F3A-0A40571729F6}"/>
              </a:ext>
            </a:extLst>
          </p:cNvPr>
          <p:cNvSpPr>
            <a:spLocks noChangeArrowheads="1"/>
          </p:cNvSpPr>
          <p:nvPr/>
        </p:nvSpPr>
        <p:spPr bwMode="auto">
          <a:xfrm>
            <a:off x="6163730" y="250417"/>
            <a:ext cx="4933028" cy="487173"/>
          </a:xfrm>
          <a:prstGeom prst="roundRect">
            <a:avLst>
              <a:gd name="adj" fmla="val 16667"/>
            </a:avLst>
          </a:prstGeom>
          <a:solidFill>
            <a:srgbClr val="008080"/>
          </a:solidFill>
          <a:ln>
            <a:noFill/>
          </a:ln>
          <a:effectLst/>
          <a:scene3d>
            <a:camera prst="orthographicFront"/>
            <a:lightRig rig="threePt" dir="t"/>
          </a:scene3d>
          <a:sp3d>
            <a:bevelT/>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Experimental - Synthesis method</a:t>
            </a:r>
          </a:p>
        </p:txBody>
      </p:sp>
      <p:pic>
        <p:nvPicPr>
          <p:cNvPr id="12" name="Слика 8">
            <a:extLst>
              <a:ext uri="{FF2B5EF4-FFF2-40B4-BE49-F238E27FC236}">
                <a16:creationId xmlns:a16="http://schemas.microsoft.com/office/drawing/2014/main" id="{FF236123-BB67-39D4-18AB-4FE2BC525B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2728" y="2133563"/>
            <a:ext cx="2512201" cy="3768302"/>
          </a:xfrm>
          <a:prstGeom prst="rect">
            <a:avLst/>
          </a:prstGeom>
        </p:spPr>
      </p:pic>
      <p:pic>
        <p:nvPicPr>
          <p:cNvPr id="14" name="Слика 6">
            <a:extLst>
              <a:ext uri="{FF2B5EF4-FFF2-40B4-BE49-F238E27FC236}">
                <a16:creationId xmlns:a16="http://schemas.microsoft.com/office/drawing/2014/main" id="{1658C542-C40F-AFEE-07AC-D8F786F62A05}"/>
              </a:ext>
            </a:extLst>
          </p:cNvPr>
          <p:cNvPicPr>
            <a:picLocks noChangeAspect="1"/>
          </p:cNvPicPr>
          <p:nvPr/>
        </p:nvPicPr>
        <p:blipFill>
          <a:blip r:embed="rId3"/>
          <a:stretch>
            <a:fillRect/>
          </a:stretch>
        </p:blipFill>
        <p:spPr>
          <a:xfrm>
            <a:off x="5662076" y="3648941"/>
            <a:ext cx="1442862" cy="1358054"/>
          </a:xfrm>
          <a:prstGeom prst="rect">
            <a:avLst/>
          </a:prstGeom>
        </p:spPr>
      </p:pic>
      <p:sp>
        <p:nvSpPr>
          <p:cNvPr id="16" name="Текстуална рамка 18">
            <a:extLst>
              <a:ext uri="{FF2B5EF4-FFF2-40B4-BE49-F238E27FC236}">
                <a16:creationId xmlns:a16="http://schemas.microsoft.com/office/drawing/2014/main" id="{298AE34C-370A-1DDD-E959-1BB98DDDA7F6}"/>
              </a:ext>
            </a:extLst>
          </p:cNvPr>
          <p:cNvSpPr txBox="1"/>
          <p:nvPr/>
        </p:nvSpPr>
        <p:spPr>
          <a:xfrm>
            <a:off x="7958403" y="3809812"/>
            <a:ext cx="2008323" cy="400110"/>
          </a:xfrm>
          <a:prstGeom prst="rect">
            <a:avLst/>
          </a:prstGeom>
          <a:noFill/>
        </p:spPr>
        <p:txBody>
          <a:bodyPr wrap="square">
            <a:spAutoFit/>
          </a:bodyPr>
          <a:lstStyle/>
          <a:p>
            <a:pPr algn="ctr"/>
            <a:r>
              <a:rPr lang="en-US" sz="2000" b="1" dirty="0">
                <a:solidFill>
                  <a:srgbClr val="D9055B"/>
                </a:solidFill>
                <a:latin typeface="Times New Roman" panose="02020603050405020304" pitchFamily="18" charset="0"/>
                <a:ea typeface="Open Sans" panose="020B0606030504020204" pitchFamily="34" charset="0"/>
                <a:cs typeface="Times New Roman" panose="02020603050405020304" pitchFamily="18" charset="0"/>
              </a:rPr>
              <a:t>sol solution</a:t>
            </a:r>
            <a:endParaRPr lang="en-US" sz="2000" b="1" baseline="-25000" dirty="0">
              <a:solidFill>
                <a:srgbClr val="D9055B"/>
              </a:solidFill>
              <a:latin typeface="Times New Roman" panose="02020603050405020304" pitchFamily="18" charset="0"/>
              <a:ea typeface="Open Sans" panose="020B0606030504020204" pitchFamily="34" charset="0"/>
              <a:cs typeface="Times New Roman" panose="02020603050405020304" pitchFamily="18" charset="0"/>
            </a:endParaRPr>
          </a:p>
        </p:txBody>
      </p:sp>
      <p:sp>
        <p:nvSpPr>
          <p:cNvPr id="19" name="Текстуална рамка 21">
            <a:extLst>
              <a:ext uri="{FF2B5EF4-FFF2-40B4-BE49-F238E27FC236}">
                <a16:creationId xmlns:a16="http://schemas.microsoft.com/office/drawing/2014/main" id="{C048504F-EF18-DE96-8C37-85655E6F0E76}"/>
              </a:ext>
            </a:extLst>
          </p:cNvPr>
          <p:cNvSpPr txBox="1"/>
          <p:nvPr/>
        </p:nvSpPr>
        <p:spPr>
          <a:xfrm>
            <a:off x="9839461" y="1104379"/>
            <a:ext cx="2057628" cy="646331"/>
          </a:xfrm>
          <a:prstGeom prst="rect">
            <a:avLst/>
          </a:prstGeom>
          <a:noFill/>
        </p:spPr>
        <p:txBody>
          <a:bodyPr wrap="square">
            <a:spAutoFit/>
          </a:bodyPr>
          <a:lstStyle/>
          <a:p>
            <a:pPr algn="ctr"/>
            <a:r>
              <a:rPr lang="en-US"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rPr>
              <a:t>precursors</a:t>
            </a:r>
            <a:endParaRPr lang="en-US" sz="16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endParaRPr>
          </a:p>
          <a:p>
            <a:pPr algn="ctr"/>
            <a:r>
              <a:rPr lang="en-US"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rPr>
              <a:t> (metal nitrates</a:t>
            </a:r>
            <a:r>
              <a:rPr lang="en-US" sz="16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rPr>
              <a:t>)</a:t>
            </a:r>
            <a:endParaRPr lang="en-US" sz="1600" b="1" baseline="-25000"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endParaRPr>
          </a:p>
        </p:txBody>
      </p:sp>
      <p:sp>
        <p:nvSpPr>
          <p:cNvPr id="21" name="Текстуална рамка 30">
            <a:extLst>
              <a:ext uri="{FF2B5EF4-FFF2-40B4-BE49-F238E27FC236}">
                <a16:creationId xmlns:a16="http://schemas.microsoft.com/office/drawing/2014/main" id="{1EEE66E5-74BA-09D5-0746-860E31AA2B8E}"/>
              </a:ext>
            </a:extLst>
          </p:cNvPr>
          <p:cNvSpPr txBox="1"/>
          <p:nvPr/>
        </p:nvSpPr>
        <p:spPr>
          <a:xfrm>
            <a:off x="9523091" y="2851811"/>
            <a:ext cx="1163679" cy="1384995"/>
          </a:xfrm>
          <a:prstGeom prst="rect">
            <a:avLst/>
          </a:prstGeom>
          <a:noFill/>
        </p:spPr>
        <p:txBody>
          <a:bodyPr wrap="square">
            <a:spAutoFit/>
          </a:bodyPr>
          <a:lstStyle/>
          <a:p>
            <a:pPr algn="ctr"/>
            <a:r>
              <a:rPr lang="en-US" sz="14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rPr>
              <a:t>evaporation</a:t>
            </a:r>
          </a:p>
          <a:p>
            <a:pPr algn="ctr"/>
            <a:endParaRPr lang="en-US" sz="14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endParaRPr>
          </a:p>
          <a:p>
            <a:pPr algn="ctr"/>
            <a:r>
              <a:rPr lang="en-US" sz="14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rPr>
              <a:t>     </a:t>
            </a:r>
          </a:p>
          <a:p>
            <a:pPr algn="ctr"/>
            <a:endParaRPr lang="en-US" sz="14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endParaRPr>
          </a:p>
          <a:p>
            <a:pPr algn="ctr"/>
            <a:endParaRPr lang="en-US" sz="14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endParaRPr>
          </a:p>
          <a:p>
            <a:pPr algn="ctr"/>
            <a:r>
              <a:rPr lang="en-US" sz="14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rPr>
              <a:t>water </a:t>
            </a:r>
            <a:endParaRPr lang="en-US" dirty="0">
              <a:solidFill>
                <a:srgbClr val="FF0066"/>
              </a:solidFill>
            </a:endParaRPr>
          </a:p>
        </p:txBody>
      </p:sp>
      <p:cxnSp>
        <p:nvCxnSpPr>
          <p:cNvPr id="22" name="Конектор: накривен 32">
            <a:extLst>
              <a:ext uri="{FF2B5EF4-FFF2-40B4-BE49-F238E27FC236}">
                <a16:creationId xmlns:a16="http://schemas.microsoft.com/office/drawing/2014/main" id="{8B6B6C34-F476-9C06-EDFA-D4804F4EEDF1}"/>
              </a:ext>
            </a:extLst>
          </p:cNvPr>
          <p:cNvCxnSpPr>
            <a:cxnSpLocks/>
          </p:cNvCxnSpPr>
          <p:nvPr/>
        </p:nvCxnSpPr>
        <p:spPr>
          <a:xfrm rot="5400000" flipH="1" flipV="1">
            <a:off x="9818126" y="3413600"/>
            <a:ext cx="797130" cy="261416"/>
          </a:xfrm>
          <a:prstGeom prst="curvedConnector3">
            <a:avLst>
              <a:gd name="adj1" fmla="val 50000"/>
            </a:avLst>
          </a:prstGeom>
          <a:ln>
            <a:solidFill>
              <a:srgbClr val="D9055B"/>
            </a:solidFill>
            <a:tailEnd type="triangle"/>
          </a:ln>
        </p:spPr>
        <p:style>
          <a:lnRef idx="2">
            <a:schemeClr val="accent1"/>
          </a:lnRef>
          <a:fillRef idx="0">
            <a:schemeClr val="accent1"/>
          </a:fillRef>
          <a:effectRef idx="1">
            <a:schemeClr val="accent1"/>
          </a:effectRef>
          <a:fontRef idx="minor">
            <a:schemeClr val="tx1"/>
          </a:fontRef>
        </p:style>
      </p:cxnSp>
      <p:pic>
        <p:nvPicPr>
          <p:cNvPr id="24" name="Слика 11">
            <a:extLst>
              <a:ext uri="{FF2B5EF4-FFF2-40B4-BE49-F238E27FC236}">
                <a16:creationId xmlns:a16="http://schemas.microsoft.com/office/drawing/2014/main" id="{16493693-5320-C3A4-5CBD-DA8481620352}"/>
              </a:ext>
            </a:extLst>
          </p:cNvPr>
          <p:cNvPicPr>
            <a:picLocks noChangeAspect="1"/>
          </p:cNvPicPr>
          <p:nvPr/>
        </p:nvPicPr>
        <p:blipFill>
          <a:blip r:embed="rId4"/>
          <a:stretch>
            <a:fillRect/>
          </a:stretch>
        </p:blipFill>
        <p:spPr>
          <a:xfrm>
            <a:off x="8256141" y="943856"/>
            <a:ext cx="1412846" cy="1059635"/>
          </a:xfrm>
          <a:prstGeom prst="rect">
            <a:avLst/>
          </a:prstGeom>
        </p:spPr>
      </p:pic>
      <p:sp>
        <p:nvSpPr>
          <p:cNvPr id="26" name="Текстуална рамка 15">
            <a:extLst>
              <a:ext uri="{FF2B5EF4-FFF2-40B4-BE49-F238E27FC236}">
                <a16:creationId xmlns:a16="http://schemas.microsoft.com/office/drawing/2014/main" id="{84C50A94-4828-4183-A453-9CC1C5DCBF78}"/>
              </a:ext>
            </a:extLst>
          </p:cNvPr>
          <p:cNvSpPr txBox="1"/>
          <p:nvPr/>
        </p:nvSpPr>
        <p:spPr>
          <a:xfrm>
            <a:off x="3895198" y="3292239"/>
            <a:ext cx="4933188" cy="400110"/>
          </a:xfrm>
          <a:prstGeom prst="rect">
            <a:avLst/>
          </a:prstGeom>
          <a:noFill/>
        </p:spPr>
        <p:txBody>
          <a:bodyPr wrap="square">
            <a:spAutoFit/>
          </a:bodyPr>
          <a:lstStyle/>
          <a:p>
            <a:pPr algn="ctr"/>
            <a:r>
              <a:rPr lang="en-US" sz="20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rPr>
              <a:t>citric acid</a:t>
            </a:r>
            <a:endParaRPr lang="en-US" sz="2000" b="1" baseline="-25000"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endParaRPr>
          </a:p>
        </p:txBody>
      </p:sp>
      <p:pic>
        <p:nvPicPr>
          <p:cNvPr id="28" name="Picture 36" descr="Image preview">
            <a:extLst>
              <a:ext uri="{FF2B5EF4-FFF2-40B4-BE49-F238E27FC236}">
                <a16:creationId xmlns:a16="http://schemas.microsoft.com/office/drawing/2014/main" id="{FCCDF681-A02C-D135-DB13-0879FA373FF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75321" y="2265574"/>
            <a:ext cx="1877740" cy="1083968"/>
          </a:xfrm>
          <a:prstGeom prst="rect">
            <a:avLst/>
          </a:prstGeom>
          <a:noFill/>
          <a:extLst>
            <a:ext uri="{909E8E84-426E-40DD-AFC4-6F175D3DCCD1}">
              <a14:hiddenFill xmlns:a14="http://schemas.microsoft.com/office/drawing/2010/main">
                <a:solidFill>
                  <a:srgbClr val="FFFFFF"/>
                </a:solidFill>
              </a14:hiddenFill>
            </a:ext>
          </a:extLst>
        </p:spPr>
      </p:pic>
      <p:sp>
        <p:nvSpPr>
          <p:cNvPr id="30" name="Текстуална рамка 15">
            <a:extLst>
              <a:ext uri="{FF2B5EF4-FFF2-40B4-BE49-F238E27FC236}">
                <a16:creationId xmlns:a16="http://schemas.microsoft.com/office/drawing/2014/main" id="{AFC31680-5218-7015-A207-E13207535409}"/>
              </a:ext>
            </a:extLst>
          </p:cNvPr>
          <p:cNvSpPr txBox="1"/>
          <p:nvPr/>
        </p:nvSpPr>
        <p:spPr>
          <a:xfrm>
            <a:off x="4029376" y="4880697"/>
            <a:ext cx="4933188" cy="707886"/>
          </a:xfrm>
          <a:prstGeom prst="rect">
            <a:avLst/>
          </a:prstGeom>
          <a:noFill/>
        </p:spPr>
        <p:txBody>
          <a:bodyPr wrap="square">
            <a:spAutoFit/>
          </a:bodyPr>
          <a:lstStyle/>
          <a:p>
            <a:pPr algn="ctr"/>
            <a:r>
              <a:rPr lang="en-US" sz="20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rPr>
              <a:t>ammonia solution</a:t>
            </a:r>
          </a:p>
          <a:p>
            <a:pPr algn="ctr"/>
            <a:r>
              <a:rPr lang="en-US" sz="20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rPr>
              <a:t>(controlling pH)</a:t>
            </a:r>
            <a:endParaRPr lang="en-US" sz="2000" b="1" baseline="-25000"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endParaRPr>
          </a:p>
        </p:txBody>
      </p:sp>
      <p:sp>
        <p:nvSpPr>
          <p:cNvPr id="32" name="Текстуална рамка 20">
            <a:extLst>
              <a:ext uri="{FF2B5EF4-FFF2-40B4-BE49-F238E27FC236}">
                <a16:creationId xmlns:a16="http://schemas.microsoft.com/office/drawing/2014/main" id="{CFD0A136-691C-D4CA-2C81-5EE71F1EAC0E}"/>
              </a:ext>
            </a:extLst>
          </p:cNvPr>
          <p:cNvSpPr txBox="1"/>
          <p:nvPr/>
        </p:nvSpPr>
        <p:spPr>
          <a:xfrm>
            <a:off x="6917954" y="6162009"/>
            <a:ext cx="4089222" cy="646331"/>
          </a:xfrm>
          <a:prstGeom prst="rect">
            <a:avLst/>
          </a:prstGeom>
          <a:noFill/>
        </p:spPr>
        <p:txBody>
          <a:bodyPr wrap="square" rtlCol="0">
            <a:spAutoFit/>
          </a:bodyPr>
          <a:lstStyle/>
          <a:p>
            <a:pPr algn="ctr"/>
            <a:r>
              <a:rPr lang="en-US" i="1" dirty="0">
                <a:solidFill>
                  <a:srgbClr val="008080"/>
                </a:solidFill>
              </a:rPr>
              <a:t>Figure 1. </a:t>
            </a:r>
            <a:r>
              <a:rPr lang="en-US" dirty="0">
                <a:solidFill>
                  <a:srgbClr val="008080"/>
                </a:solidFill>
              </a:rPr>
              <a:t>Schematic representation of the sol-gel combustion method</a:t>
            </a:r>
          </a:p>
        </p:txBody>
      </p:sp>
      <p:sp>
        <p:nvSpPr>
          <p:cNvPr id="35" name="Текстуална рамка 34">
            <a:extLst>
              <a:ext uri="{FF2B5EF4-FFF2-40B4-BE49-F238E27FC236}">
                <a16:creationId xmlns:a16="http://schemas.microsoft.com/office/drawing/2014/main" id="{26CF5834-7920-E059-A66C-5EAD5AFFD893}"/>
              </a:ext>
            </a:extLst>
          </p:cNvPr>
          <p:cNvSpPr txBox="1"/>
          <p:nvPr/>
        </p:nvSpPr>
        <p:spPr>
          <a:xfrm>
            <a:off x="11007176" y="2851811"/>
            <a:ext cx="6096000" cy="307777"/>
          </a:xfrm>
          <a:prstGeom prst="rect">
            <a:avLst/>
          </a:prstGeom>
          <a:noFill/>
        </p:spPr>
        <p:txBody>
          <a:bodyPr wrap="square">
            <a:spAutoFit/>
          </a:bodyPr>
          <a:lstStyle/>
          <a:p>
            <a:r>
              <a:rPr lang="en-US" sz="14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rPr>
              <a:t>viscous gel</a:t>
            </a:r>
            <a:endParaRPr lang="en-US" dirty="0"/>
          </a:p>
        </p:txBody>
      </p:sp>
      <p:sp>
        <p:nvSpPr>
          <p:cNvPr id="37" name="Текстуална рамка 36">
            <a:extLst>
              <a:ext uri="{FF2B5EF4-FFF2-40B4-BE49-F238E27FC236}">
                <a16:creationId xmlns:a16="http://schemas.microsoft.com/office/drawing/2014/main" id="{02138CAB-8E1E-644E-69A8-F5431F5CCE73}"/>
              </a:ext>
            </a:extLst>
          </p:cNvPr>
          <p:cNvSpPr txBox="1"/>
          <p:nvPr/>
        </p:nvSpPr>
        <p:spPr>
          <a:xfrm rot="5400000">
            <a:off x="11183699" y="3565201"/>
            <a:ext cx="1119003" cy="307777"/>
          </a:xfrm>
          <a:prstGeom prst="rect">
            <a:avLst/>
          </a:prstGeom>
          <a:noFill/>
        </p:spPr>
        <p:txBody>
          <a:bodyPr wrap="square">
            <a:spAutoFit/>
          </a:bodyPr>
          <a:lstStyle/>
          <a:p>
            <a:r>
              <a:rPr lang="en-US" sz="14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rPr>
              <a:t>combustion</a:t>
            </a:r>
            <a:endParaRPr lang="en-US" dirty="0"/>
          </a:p>
        </p:txBody>
      </p:sp>
      <p:sp>
        <p:nvSpPr>
          <p:cNvPr id="39" name="Текстуална рамка 38">
            <a:extLst>
              <a:ext uri="{FF2B5EF4-FFF2-40B4-BE49-F238E27FC236}">
                <a16:creationId xmlns:a16="http://schemas.microsoft.com/office/drawing/2014/main" id="{44656E13-D21A-C186-15AD-EBB9666565E2}"/>
              </a:ext>
            </a:extLst>
          </p:cNvPr>
          <p:cNvSpPr txBox="1"/>
          <p:nvPr/>
        </p:nvSpPr>
        <p:spPr>
          <a:xfrm>
            <a:off x="11007176" y="4242891"/>
            <a:ext cx="6096000" cy="523220"/>
          </a:xfrm>
          <a:prstGeom prst="rect">
            <a:avLst/>
          </a:prstGeom>
          <a:noFill/>
        </p:spPr>
        <p:txBody>
          <a:bodyPr wrap="square">
            <a:spAutoFit/>
          </a:bodyPr>
          <a:lstStyle/>
          <a:p>
            <a:r>
              <a:rPr lang="en-US" sz="14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rPr>
              <a:t>annealing</a:t>
            </a:r>
          </a:p>
          <a:p>
            <a:r>
              <a:rPr lang="en-US" sz="1400" b="1" dirty="0">
                <a:solidFill>
                  <a:srgbClr val="FF0066"/>
                </a:solidFill>
                <a:latin typeface="Times New Roman" panose="02020603050405020304" pitchFamily="18" charset="0"/>
                <a:ea typeface="Open Sans" panose="020B0606030504020204" pitchFamily="34" charset="0"/>
                <a:cs typeface="Times New Roman" panose="02020603050405020304" pitchFamily="18" charset="0"/>
              </a:rPr>
              <a:t>   (900 C°)</a:t>
            </a:r>
            <a:endParaRPr lang="en-US" dirty="0"/>
          </a:p>
        </p:txBody>
      </p:sp>
      <p:cxnSp>
        <p:nvCxnSpPr>
          <p:cNvPr id="41" name="Конектор права стрелка 40">
            <a:extLst>
              <a:ext uri="{FF2B5EF4-FFF2-40B4-BE49-F238E27FC236}">
                <a16:creationId xmlns:a16="http://schemas.microsoft.com/office/drawing/2014/main" id="{0D72F1DA-3119-E11C-48F6-055BDC25FCDD}"/>
              </a:ext>
            </a:extLst>
          </p:cNvPr>
          <p:cNvCxnSpPr>
            <a:cxnSpLocks/>
          </p:cNvCxnSpPr>
          <p:nvPr/>
        </p:nvCxnSpPr>
        <p:spPr>
          <a:xfrm>
            <a:off x="10686770" y="3005699"/>
            <a:ext cx="315703" cy="0"/>
          </a:xfrm>
          <a:prstGeom prst="straightConnector1">
            <a:avLst/>
          </a:prstGeom>
          <a:ln>
            <a:solidFill>
              <a:srgbClr val="D9055B"/>
            </a:solidFill>
            <a:tailEnd type="triangle"/>
          </a:ln>
        </p:spPr>
        <p:style>
          <a:lnRef idx="2">
            <a:schemeClr val="accent1"/>
          </a:lnRef>
          <a:fillRef idx="0">
            <a:schemeClr val="accent1"/>
          </a:fillRef>
          <a:effectRef idx="1">
            <a:schemeClr val="accent1"/>
          </a:effectRef>
          <a:fontRef idx="minor">
            <a:schemeClr val="tx1"/>
          </a:fontRef>
        </p:style>
      </p:cxnSp>
      <p:cxnSp>
        <p:nvCxnSpPr>
          <p:cNvPr id="44" name="Конектор права стрелка 43">
            <a:extLst>
              <a:ext uri="{FF2B5EF4-FFF2-40B4-BE49-F238E27FC236}">
                <a16:creationId xmlns:a16="http://schemas.microsoft.com/office/drawing/2014/main" id="{98F7CD2B-7FCC-DC07-FE97-B7399353A7DB}"/>
              </a:ext>
            </a:extLst>
          </p:cNvPr>
          <p:cNvCxnSpPr>
            <a:cxnSpLocks/>
          </p:cNvCxnSpPr>
          <p:nvPr/>
        </p:nvCxnSpPr>
        <p:spPr>
          <a:xfrm>
            <a:off x="11465321" y="3290127"/>
            <a:ext cx="0" cy="717628"/>
          </a:xfrm>
          <a:prstGeom prst="straightConnector1">
            <a:avLst/>
          </a:prstGeom>
          <a:ln>
            <a:solidFill>
              <a:srgbClr val="D9055B"/>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2071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D7F0"/>
        </a:solidFill>
        <a:effectLst/>
      </p:bgPr>
    </p:bg>
    <p:spTree>
      <p:nvGrpSpPr>
        <p:cNvPr id="1" name="">
          <a:extLst>
            <a:ext uri="{FF2B5EF4-FFF2-40B4-BE49-F238E27FC236}">
              <a16:creationId xmlns:a16="http://schemas.microsoft.com/office/drawing/2014/main" id="{B7CC7725-AC27-8C8C-4B2D-F55F25E8CC20}"/>
            </a:ext>
          </a:extLst>
        </p:cNvPr>
        <p:cNvGrpSpPr/>
        <p:nvPr/>
      </p:nvGrpSpPr>
      <p:grpSpPr>
        <a:xfrm>
          <a:off x="0" y="0"/>
          <a:ext cx="0" cy="0"/>
          <a:chOff x="0" y="0"/>
          <a:chExt cx="0" cy="0"/>
        </a:xfrm>
      </p:grpSpPr>
      <p:sp>
        <p:nvSpPr>
          <p:cNvPr id="13" name="AutoShape 10">
            <a:extLst>
              <a:ext uri="{FF2B5EF4-FFF2-40B4-BE49-F238E27FC236}">
                <a16:creationId xmlns:a16="http://schemas.microsoft.com/office/drawing/2014/main" id="{F27C4EE1-A742-A0E6-5FBA-BD537749F472}"/>
              </a:ext>
            </a:extLst>
          </p:cNvPr>
          <p:cNvSpPr>
            <a:spLocks noChangeArrowheads="1"/>
          </p:cNvSpPr>
          <p:nvPr/>
        </p:nvSpPr>
        <p:spPr bwMode="auto">
          <a:xfrm>
            <a:off x="6542757" y="803448"/>
            <a:ext cx="2673222" cy="476726"/>
          </a:xfrm>
          <a:prstGeom prst="roundRect">
            <a:avLst>
              <a:gd name="adj" fmla="val 16667"/>
            </a:avLst>
          </a:prstGeom>
          <a:solidFill>
            <a:srgbClr val="008080"/>
          </a:solidFill>
          <a:ln>
            <a:noFill/>
          </a:ln>
          <a:effectLst/>
          <a:scene3d>
            <a:camera prst="orthographicFront"/>
            <a:lightRig rig="threePt" dir="t"/>
          </a:scene3d>
          <a:sp3d>
            <a:bevelT/>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SEM with EDX</a:t>
            </a:r>
          </a:p>
        </p:txBody>
      </p:sp>
      <p:sp>
        <p:nvSpPr>
          <p:cNvPr id="15" name="AutoShape 10">
            <a:extLst>
              <a:ext uri="{FF2B5EF4-FFF2-40B4-BE49-F238E27FC236}">
                <a16:creationId xmlns:a16="http://schemas.microsoft.com/office/drawing/2014/main" id="{54C45675-F99E-8772-4C07-C65EC0AFCE9B}"/>
              </a:ext>
            </a:extLst>
          </p:cNvPr>
          <p:cNvSpPr>
            <a:spLocks noChangeArrowheads="1"/>
          </p:cNvSpPr>
          <p:nvPr/>
        </p:nvSpPr>
        <p:spPr bwMode="auto">
          <a:xfrm>
            <a:off x="1574084" y="824575"/>
            <a:ext cx="1876097" cy="476726"/>
          </a:xfrm>
          <a:prstGeom prst="roundRect">
            <a:avLst>
              <a:gd name="adj" fmla="val 16667"/>
            </a:avLst>
          </a:prstGeom>
          <a:solidFill>
            <a:srgbClr val="008080"/>
          </a:solidFill>
          <a:ln>
            <a:noFill/>
          </a:ln>
          <a:effectLst/>
          <a:scene3d>
            <a:camera prst="orthographicFront"/>
            <a:lightRig rig="threePt" dir="t"/>
          </a:scene3d>
          <a:sp3d>
            <a:bevelT/>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PXRD</a:t>
            </a:r>
          </a:p>
        </p:txBody>
      </p:sp>
      <p:pic>
        <p:nvPicPr>
          <p:cNvPr id="18" name="Picture 71">
            <a:extLst>
              <a:ext uri="{FF2B5EF4-FFF2-40B4-BE49-F238E27FC236}">
                <a16:creationId xmlns:a16="http://schemas.microsoft.com/office/drawing/2014/main" id="{552D8EE9-1E8D-5AC5-73EA-DB09D7E90708}"/>
              </a:ext>
            </a:extLst>
          </p:cNvPr>
          <p:cNvPicPr/>
          <p:nvPr/>
        </p:nvPicPr>
        <p:blipFill rotWithShape="1">
          <a:blip r:embed="rId3" cstate="print">
            <a:extLst>
              <a:ext uri="{28A0092B-C50C-407E-A947-70E740481C1C}">
                <a14:useLocalDpi xmlns:a14="http://schemas.microsoft.com/office/drawing/2010/main" val="0"/>
              </a:ext>
            </a:extLst>
          </a:blip>
          <a:srcRect l="3076" t="7983" r="21411" b="6861"/>
          <a:stretch/>
        </p:blipFill>
        <p:spPr bwMode="auto">
          <a:xfrm>
            <a:off x="585907" y="2367838"/>
            <a:ext cx="3991370" cy="3323373"/>
          </a:xfrm>
          <a:prstGeom prst="rect">
            <a:avLst/>
          </a:prstGeom>
          <a:ln>
            <a:noFill/>
          </a:ln>
          <a:extLst>
            <a:ext uri="{53640926-AAD7-44D8-BBD7-CCE9431645EC}">
              <a14:shadowObscured xmlns:a14="http://schemas.microsoft.com/office/drawing/2010/main"/>
            </a:ext>
          </a:extLst>
        </p:spPr>
      </p:pic>
      <p:pic>
        <p:nvPicPr>
          <p:cNvPr id="23" name="Picture 6">
            <a:extLst>
              <a:ext uri="{FF2B5EF4-FFF2-40B4-BE49-F238E27FC236}">
                <a16:creationId xmlns:a16="http://schemas.microsoft.com/office/drawing/2014/main" id="{3C5F0191-BFFE-D2B4-6CA9-EA03CBA72A5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866" t="644" r="65567" b="79360"/>
          <a:stretch/>
        </p:blipFill>
        <p:spPr>
          <a:xfrm>
            <a:off x="2692724" y="1777963"/>
            <a:ext cx="1119217" cy="625752"/>
          </a:xfrm>
          <a:prstGeom prst="rect">
            <a:avLst/>
          </a:prstGeom>
        </p:spPr>
      </p:pic>
      <p:sp>
        <p:nvSpPr>
          <p:cNvPr id="26" name="TextBox 19">
            <a:extLst>
              <a:ext uri="{FF2B5EF4-FFF2-40B4-BE49-F238E27FC236}">
                <a16:creationId xmlns:a16="http://schemas.microsoft.com/office/drawing/2014/main" id="{D7D5B716-0FCC-5FD5-2B2A-56BC3CE6C05F}"/>
              </a:ext>
            </a:extLst>
          </p:cNvPr>
          <p:cNvSpPr txBox="1"/>
          <p:nvPr/>
        </p:nvSpPr>
        <p:spPr>
          <a:xfrm rot="16200000">
            <a:off x="-886277" y="2969870"/>
            <a:ext cx="2660813"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Intensity / </a:t>
            </a:r>
            <a:r>
              <a:rPr lang="en-US" sz="1200" i="1" dirty="0" err="1">
                <a:latin typeface="Times New Roman" panose="02020603050405020304" pitchFamily="18" charset="0"/>
                <a:cs typeface="Times New Roman" panose="02020603050405020304" pitchFamily="18" charset="0"/>
              </a:rPr>
              <a:t>a.u</a:t>
            </a:r>
            <a:endParaRPr lang="en-US" sz="1200" i="1" dirty="0">
              <a:latin typeface="Times New Roman" panose="02020603050405020304" pitchFamily="18" charset="0"/>
              <a:cs typeface="Times New Roman" panose="02020603050405020304" pitchFamily="18" charset="0"/>
            </a:endParaRPr>
          </a:p>
        </p:txBody>
      </p:sp>
      <p:sp>
        <p:nvSpPr>
          <p:cNvPr id="28" name="Текстуална рамка 26">
            <a:extLst>
              <a:ext uri="{FF2B5EF4-FFF2-40B4-BE49-F238E27FC236}">
                <a16:creationId xmlns:a16="http://schemas.microsoft.com/office/drawing/2014/main" id="{73EF1FB4-1038-7ECC-348F-1555AF2FDB05}"/>
              </a:ext>
            </a:extLst>
          </p:cNvPr>
          <p:cNvSpPr txBox="1"/>
          <p:nvPr/>
        </p:nvSpPr>
        <p:spPr>
          <a:xfrm>
            <a:off x="1071359" y="6205831"/>
            <a:ext cx="4987832" cy="276999"/>
          </a:xfrm>
          <a:prstGeom prst="rect">
            <a:avLst/>
          </a:prstGeom>
          <a:noFill/>
        </p:spPr>
        <p:txBody>
          <a:bodyPr wrap="square" rtlCol="0">
            <a:spAutoFit/>
          </a:bodyPr>
          <a:lstStyle/>
          <a:p>
            <a:r>
              <a:rPr lang="en-US" sz="1200" i="1" dirty="0">
                <a:solidFill>
                  <a:srgbClr val="008080"/>
                </a:solidFill>
              </a:rPr>
              <a:t>Figure 2. </a:t>
            </a:r>
            <a:r>
              <a:rPr lang="en-US" sz="1200" dirty="0">
                <a:solidFill>
                  <a:srgbClr val="008080"/>
                </a:solidFill>
              </a:rPr>
              <a:t>XRD patterns of La</a:t>
            </a:r>
            <a:r>
              <a:rPr lang="en-US" sz="1200" baseline="-25000" dirty="0">
                <a:solidFill>
                  <a:srgbClr val="008080"/>
                </a:solidFill>
              </a:rPr>
              <a:t>1-x</a:t>
            </a:r>
            <a:r>
              <a:rPr lang="en-US" sz="1200" dirty="0">
                <a:solidFill>
                  <a:srgbClr val="008080"/>
                </a:solidFill>
              </a:rPr>
              <a:t>Er</a:t>
            </a:r>
            <a:r>
              <a:rPr lang="en-US" sz="1200" baseline="-25000" dirty="0">
                <a:solidFill>
                  <a:srgbClr val="008080"/>
                </a:solidFill>
              </a:rPr>
              <a:t>x</a:t>
            </a:r>
            <a:r>
              <a:rPr lang="en-US" sz="1200" dirty="0">
                <a:solidFill>
                  <a:srgbClr val="008080"/>
                </a:solidFill>
              </a:rPr>
              <a:t>Mn</a:t>
            </a:r>
            <a:r>
              <a:rPr lang="en-US" sz="1200" baseline="-25000" dirty="0">
                <a:solidFill>
                  <a:srgbClr val="008080"/>
                </a:solidFill>
              </a:rPr>
              <a:t>0.5</a:t>
            </a:r>
            <a:r>
              <a:rPr lang="en-US" sz="1200" dirty="0">
                <a:solidFill>
                  <a:srgbClr val="008080"/>
                </a:solidFill>
              </a:rPr>
              <a:t>Fe</a:t>
            </a:r>
            <a:r>
              <a:rPr lang="en-US" sz="1200" baseline="-25000" dirty="0">
                <a:solidFill>
                  <a:srgbClr val="008080"/>
                </a:solidFill>
              </a:rPr>
              <a:t>0.5</a:t>
            </a:r>
            <a:r>
              <a:rPr lang="en-US" sz="1200" dirty="0">
                <a:solidFill>
                  <a:srgbClr val="008080"/>
                </a:solidFill>
              </a:rPr>
              <a:t>O</a:t>
            </a:r>
            <a:r>
              <a:rPr lang="en-US" sz="1200" baseline="-25000" dirty="0">
                <a:solidFill>
                  <a:srgbClr val="008080"/>
                </a:solidFill>
              </a:rPr>
              <a:t>3</a:t>
            </a:r>
          </a:p>
        </p:txBody>
      </p:sp>
      <p:pic>
        <p:nvPicPr>
          <p:cNvPr id="30" name="Слика 10">
            <a:extLst>
              <a:ext uri="{FF2B5EF4-FFF2-40B4-BE49-F238E27FC236}">
                <a16:creationId xmlns:a16="http://schemas.microsoft.com/office/drawing/2014/main" id="{E6B90542-EA88-A28E-DDF2-078D543217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30714" y="1414685"/>
            <a:ext cx="2554645" cy="2352569"/>
          </a:xfrm>
          <a:prstGeom prst="rect">
            <a:avLst/>
          </a:prstGeom>
        </p:spPr>
      </p:pic>
      <p:pic>
        <p:nvPicPr>
          <p:cNvPr id="34" name="Слика 13">
            <a:extLst>
              <a:ext uri="{FF2B5EF4-FFF2-40B4-BE49-F238E27FC236}">
                <a16:creationId xmlns:a16="http://schemas.microsoft.com/office/drawing/2014/main" id="{4D6D9AF7-218C-1C39-A83D-9CFFC708C04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01697" y="4116491"/>
            <a:ext cx="3704169" cy="2459800"/>
          </a:xfrm>
          <a:prstGeom prst="rect">
            <a:avLst/>
          </a:prstGeom>
        </p:spPr>
      </p:pic>
      <p:pic>
        <p:nvPicPr>
          <p:cNvPr id="36" name="Picture 1">
            <a:extLst>
              <a:ext uri="{FF2B5EF4-FFF2-40B4-BE49-F238E27FC236}">
                <a16:creationId xmlns:a16="http://schemas.microsoft.com/office/drawing/2014/main" id="{3631C5E8-B57D-08A3-AAC4-AD6642786ACF}"/>
              </a:ext>
            </a:extLst>
          </p:cNvPr>
          <p:cNvPicPr>
            <a:picLocks noChangeAspect="1"/>
          </p:cNvPicPr>
          <p:nvPr/>
        </p:nvPicPr>
        <p:blipFill>
          <a:blip r:embed="rId7"/>
          <a:stretch>
            <a:fillRect/>
          </a:stretch>
        </p:blipFill>
        <p:spPr>
          <a:xfrm>
            <a:off x="2365751" y="5611819"/>
            <a:ext cx="445047" cy="335309"/>
          </a:xfrm>
          <a:prstGeom prst="rect">
            <a:avLst/>
          </a:prstGeom>
        </p:spPr>
      </p:pic>
      <p:sp>
        <p:nvSpPr>
          <p:cNvPr id="38" name="AutoShape 10">
            <a:extLst>
              <a:ext uri="{FF2B5EF4-FFF2-40B4-BE49-F238E27FC236}">
                <a16:creationId xmlns:a16="http://schemas.microsoft.com/office/drawing/2014/main" id="{012B3200-E546-B0CB-E194-7FAE64758903}"/>
              </a:ext>
            </a:extLst>
          </p:cNvPr>
          <p:cNvSpPr>
            <a:spLocks noChangeArrowheads="1"/>
          </p:cNvSpPr>
          <p:nvPr/>
        </p:nvSpPr>
        <p:spPr bwMode="auto">
          <a:xfrm>
            <a:off x="286134" y="112719"/>
            <a:ext cx="11731254" cy="476726"/>
          </a:xfrm>
          <a:prstGeom prst="roundRect">
            <a:avLst>
              <a:gd name="adj" fmla="val 16667"/>
            </a:avLst>
          </a:prstGeom>
          <a:solidFill>
            <a:srgbClr val="008080"/>
          </a:solidFill>
          <a:ln>
            <a:noFill/>
          </a:ln>
          <a:effectLst/>
          <a:scene3d>
            <a:camera prst="orthographicFront"/>
            <a:lightRig rig="threePt" dir="t"/>
          </a:scene3d>
          <a:sp3d>
            <a:bevelT/>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Results and discussions</a:t>
            </a:r>
          </a:p>
        </p:txBody>
      </p:sp>
      <p:sp>
        <p:nvSpPr>
          <p:cNvPr id="40" name="Текстуална рамка 15">
            <a:extLst>
              <a:ext uri="{FF2B5EF4-FFF2-40B4-BE49-F238E27FC236}">
                <a16:creationId xmlns:a16="http://schemas.microsoft.com/office/drawing/2014/main" id="{96616871-80AC-34FC-D66C-E39718C4EE44}"/>
              </a:ext>
            </a:extLst>
          </p:cNvPr>
          <p:cNvSpPr txBox="1"/>
          <p:nvPr/>
        </p:nvSpPr>
        <p:spPr>
          <a:xfrm>
            <a:off x="8477552" y="3798437"/>
            <a:ext cx="5577804" cy="276999"/>
          </a:xfrm>
          <a:prstGeom prst="rect">
            <a:avLst/>
          </a:prstGeom>
          <a:noFill/>
        </p:spPr>
        <p:txBody>
          <a:bodyPr wrap="square" rtlCol="0">
            <a:spAutoFit/>
          </a:bodyPr>
          <a:lstStyle/>
          <a:p>
            <a:r>
              <a:rPr lang="en-US" sz="1200" i="1" dirty="0">
                <a:solidFill>
                  <a:srgbClr val="008080"/>
                </a:solidFill>
              </a:rPr>
              <a:t>Figure 3. SEM picture of La</a:t>
            </a:r>
            <a:r>
              <a:rPr lang="en-US" sz="1200" i="1" baseline="-25000" dirty="0">
                <a:solidFill>
                  <a:srgbClr val="008080"/>
                </a:solidFill>
              </a:rPr>
              <a:t>0.8</a:t>
            </a:r>
            <a:r>
              <a:rPr lang="en-US" sz="1200" i="1" dirty="0">
                <a:solidFill>
                  <a:srgbClr val="008080"/>
                </a:solidFill>
              </a:rPr>
              <a:t>Er</a:t>
            </a:r>
            <a:r>
              <a:rPr lang="en-US" sz="1200" i="1" baseline="-25000" dirty="0">
                <a:solidFill>
                  <a:srgbClr val="008080"/>
                </a:solidFill>
              </a:rPr>
              <a:t>0.2</a:t>
            </a:r>
            <a:r>
              <a:rPr lang="en-US" sz="1200" i="1" dirty="0">
                <a:solidFill>
                  <a:srgbClr val="008080"/>
                </a:solidFill>
              </a:rPr>
              <a:t>Mn</a:t>
            </a:r>
            <a:r>
              <a:rPr lang="en-US" sz="1200" i="1" baseline="-25000" dirty="0">
                <a:solidFill>
                  <a:srgbClr val="008080"/>
                </a:solidFill>
              </a:rPr>
              <a:t>0.5</a:t>
            </a:r>
            <a:r>
              <a:rPr lang="en-US" sz="1200" i="1" dirty="0">
                <a:solidFill>
                  <a:srgbClr val="008080"/>
                </a:solidFill>
              </a:rPr>
              <a:t>Fe</a:t>
            </a:r>
            <a:r>
              <a:rPr lang="en-US" sz="1200" i="1" baseline="-25000" dirty="0">
                <a:solidFill>
                  <a:srgbClr val="008080"/>
                </a:solidFill>
              </a:rPr>
              <a:t>0.5</a:t>
            </a:r>
            <a:r>
              <a:rPr lang="en-US" sz="1200" i="1" dirty="0">
                <a:solidFill>
                  <a:srgbClr val="008080"/>
                </a:solidFill>
              </a:rPr>
              <a:t>O</a:t>
            </a:r>
            <a:r>
              <a:rPr lang="en-US" sz="1200" i="1" baseline="-25000" dirty="0">
                <a:solidFill>
                  <a:srgbClr val="008080"/>
                </a:solidFill>
              </a:rPr>
              <a:t>3</a:t>
            </a:r>
            <a:r>
              <a:rPr lang="en-US" sz="1200" i="1" dirty="0">
                <a:solidFill>
                  <a:srgbClr val="008080"/>
                </a:solidFill>
              </a:rPr>
              <a:t> </a:t>
            </a:r>
          </a:p>
        </p:txBody>
      </p:sp>
      <p:sp>
        <p:nvSpPr>
          <p:cNvPr id="42" name="Текстуална рамка 17">
            <a:extLst>
              <a:ext uri="{FF2B5EF4-FFF2-40B4-BE49-F238E27FC236}">
                <a16:creationId xmlns:a16="http://schemas.microsoft.com/office/drawing/2014/main" id="{C54BFC9C-A2D0-744A-4A8F-FF0452926678}"/>
              </a:ext>
            </a:extLst>
          </p:cNvPr>
          <p:cNvSpPr txBox="1"/>
          <p:nvPr/>
        </p:nvSpPr>
        <p:spPr>
          <a:xfrm>
            <a:off x="8477552" y="6569072"/>
            <a:ext cx="5577804" cy="276999"/>
          </a:xfrm>
          <a:prstGeom prst="rect">
            <a:avLst/>
          </a:prstGeom>
          <a:noFill/>
        </p:spPr>
        <p:txBody>
          <a:bodyPr wrap="square" rtlCol="0">
            <a:spAutoFit/>
          </a:bodyPr>
          <a:lstStyle/>
          <a:p>
            <a:r>
              <a:rPr lang="en-US" sz="1200" i="1" dirty="0">
                <a:solidFill>
                  <a:srgbClr val="008080"/>
                </a:solidFill>
              </a:rPr>
              <a:t>Figure 4. SEM picture of La</a:t>
            </a:r>
            <a:r>
              <a:rPr lang="en-US" sz="1200" i="1" baseline="-25000" dirty="0">
                <a:solidFill>
                  <a:srgbClr val="008080"/>
                </a:solidFill>
              </a:rPr>
              <a:t>0.6</a:t>
            </a:r>
            <a:r>
              <a:rPr lang="en-US" sz="1200" i="1" dirty="0">
                <a:solidFill>
                  <a:srgbClr val="008080"/>
                </a:solidFill>
              </a:rPr>
              <a:t>Er</a:t>
            </a:r>
            <a:r>
              <a:rPr lang="en-US" sz="1200" i="1" baseline="-25000" dirty="0">
                <a:solidFill>
                  <a:srgbClr val="008080"/>
                </a:solidFill>
              </a:rPr>
              <a:t>0.4</a:t>
            </a:r>
            <a:r>
              <a:rPr lang="en-US" sz="1200" i="1" dirty="0">
                <a:solidFill>
                  <a:srgbClr val="008080"/>
                </a:solidFill>
              </a:rPr>
              <a:t>Mn</a:t>
            </a:r>
            <a:r>
              <a:rPr lang="en-US" sz="1200" i="1" baseline="-25000" dirty="0">
                <a:solidFill>
                  <a:srgbClr val="008080"/>
                </a:solidFill>
              </a:rPr>
              <a:t>0.5</a:t>
            </a:r>
            <a:r>
              <a:rPr lang="en-US" sz="1200" i="1" dirty="0">
                <a:solidFill>
                  <a:srgbClr val="008080"/>
                </a:solidFill>
              </a:rPr>
              <a:t>Fe</a:t>
            </a:r>
            <a:r>
              <a:rPr lang="en-US" sz="1200" i="1" baseline="-25000" dirty="0">
                <a:solidFill>
                  <a:srgbClr val="008080"/>
                </a:solidFill>
              </a:rPr>
              <a:t>0.5</a:t>
            </a:r>
            <a:r>
              <a:rPr lang="en-US" sz="1200" i="1" dirty="0">
                <a:solidFill>
                  <a:srgbClr val="008080"/>
                </a:solidFill>
              </a:rPr>
              <a:t>O</a:t>
            </a:r>
            <a:r>
              <a:rPr lang="en-US" sz="1200" i="1" baseline="-25000" dirty="0">
                <a:solidFill>
                  <a:srgbClr val="008080"/>
                </a:solidFill>
              </a:rPr>
              <a:t>3</a:t>
            </a:r>
            <a:r>
              <a:rPr lang="en-US" sz="1200" i="1" dirty="0">
                <a:solidFill>
                  <a:srgbClr val="008080"/>
                </a:solidFill>
              </a:rPr>
              <a:t> </a:t>
            </a:r>
          </a:p>
        </p:txBody>
      </p:sp>
      <p:graphicFrame>
        <p:nvGraphicFramePr>
          <p:cNvPr id="2" name="Табела 1">
            <a:extLst>
              <a:ext uri="{FF2B5EF4-FFF2-40B4-BE49-F238E27FC236}">
                <a16:creationId xmlns:a16="http://schemas.microsoft.com/office/drawing/2014/main" id="{ACDFA6AF-A236-C718-F93C-D3FA79846C8E}"/>
              </a:ext>
            </a:extLst>
          </p:cNvPr>
          <p:cNvGraphicFramePr>
            <a:graphicFrameLocks noGrp="1"/>
          </p:cNvGraphicFramePr>
          <p:nvPr>
            <p:extLst>
              <p:ext uri="{D42A27DB-BD31-4B8C-83A1-F6EECF244321}">
                <p14:modId xmlns:p14="http://schemas.microsoft.com/office/powerpoint/2010/main" val="1300144760"/>
              </p:ext>
            </p:extLst>
          </p:nvPr>
        </p:nvGraphicFramePr>
        <p:xfrm>
          <a:off x="5297375" y="1885954"/>
          <a:ext cx="2047904" cy="1495776"/>
        </p:xfrm>
        <a:graphic>
          <a:graphicData uri="http://schemas.openxmlformats.org/drawingml/2006/table">
            <a:tbl>
              <a:tblPr>
                <a:tableStyleId>{5C22544A-7EE6-4342-B048-85BDC9FD1C3A}</a:tableStyleId>
              </a:tblPr>
              <a:tblGrid>
                <a:gridCol w="1023952">
                  <a:extLst>
                    <a:ext uri="{9D8B030D-6E8A-4147-A177-3AD203B41FA5}">
                      <a16:colId xmlns:a16="http://schemas.microsoft.com/office/drawing/2014/main" val="1244746984"/>
                    </a:ext>
                  </a:extLst>
                </a:gridCol>
                <a:gridCol w="1023952">
                  <a:extLst>
                    <a:ext uri="{9D8B030D-6E8A-4147-A177-3AD203B41FA5}">
                      <a16:colId xmlns:a16="http://schemas.microsoft.com/office/drawing/2014/main" val="1602995064"/>
                    </a:ext>
                  </a:extLst>
                </a:gridCol>
              </a:tblGrid>
              <a:tr h="249296">
                <a:tc>
                  <a:txBody>
                    <a:bodyPr/>
                    <a:lstStyle/>
                    <a:p>
                      <a:pPr algn="ctr" fontAlgn="b">
                        <a:buNone/>
                      </a:pPr>
                      <a:r>
                        <a:rPr lang="en-US" sz="1400" u="none" strike="noStrike" dirty="0">
                          <a:solidFill>
                            <a:srgbClr val="004E4C"/>
                          </a:solidFill>
                          <a:effectLst/>
                        </a:rPr>
                        <a:t>Element</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tc>
                  <a:txBody>
                    <a:bodyPr/>
                    <a:lstStyle/>
                    <a:p>
                      <a:pPr algn="ctr" fontAlgn="b">
                        <a:buNone/>
                      </a:pPr>
                      <a:r>
                        <a:rPr lang="en-US" sz="1400" u="none" strike="noStrike" dirty="0">
                          <a:solidFill>
                            <a:srgbClr val="004E4C"/>
                          </a:solidFill>
                          <a:effectLst/>
                        </a:rPr>
                        <a:t>Atomic %</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extLst>
                  <a:ext uri="{0D108BD9-81ED-4DB2-BD59-A6C34878D82A}">
                    <a16:rowId xmlns:a16="http://schemas.microsoft.com/office/drawing/2014/main" val="2375027533"/>
                  </a:ext>
                </a:extLst>
              </a:tr>
              <a:tr h="249296">
                <a:tc>
                  <a:txBody>
                    <a:bodyPr/>
                    <a:lstStyle/>
                    <a:p>
                      <a:pPr algn="ctr" fontAlgn="b">
                        <a:buNone/>
                      </a:pPr>
                      <a:r>
                        <a:rPr lang="en-US" sz="1400" u="none" strike="noStrike" dirty="0">
                          <a:solidFill>
                            <a:srgbClr val="004E4C"/>
                          </a:solidFill>
                          <a:effectLst/>
                        </a:rPr>
                        <a:t>O </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tc>
                  <a:txBody>
                    <a:bodyPr/>
                    <a:lstStyle/>
                    <a:p>
                      <a:pPr algn="ctr" fontAlgn="b">
                        <a:buNone/>
                      </a:pPr>
                      <a:r>
                        <a:rPr lang="en-US" sz="1400" u="none" strike="noStrike" dirty="0">
                          <a:solidFill>
                            <a:srgbClr val="004E4C"/>
                          </a:solidFill>
                          <a:effectLst/>
                        </a:rPr>
                        <a:t>55.96667</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extLst>
                  <a:ext uri="{0D108BD9-81ED-4DB2-BD59-A6C34878D82A}">
                    <a16:rowId xmlns:a16="http://schemas.microsoft.com/office/drawing/2014/main" val="2233508092"/>
                  </a:ext>
                </a:extLst>
              </a:tr>
              <a:tr h="249296">
                <a:tc>
                  <a:txBody>
                    <a:bodyPr/>
                    <a:lstStyle/>
                    <a:p>
                      <a:pPr algn="ctr" fontAlgn="b">
                        <a:buNone/>
                      </a:pPr>
                      <a:r>
                        <a:rPr lang="en-US" sz="1400" u="none" strike="noStrike" dirty="0">
                          <a:solidFill>
                            <a:srgbClr val="004E4C"/>
                          </a:solidFill>
                          <a:effectLst/>
                        </a:rPr>
                        <a:t>La </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tc>
                  <a:txBody>
                    <a:bodyPr/>
                    <a:lstStyle/>
                    <a:p>
                      <a:pPr algn="ctr" fontAlgn="b">
                        <a:buNone/>
                      </a:pPr>
                      <a:r>
                        <a:rPr lang="en-US" sz="1400" u="none" strike="noStrike" dirty="0">
                          <a:solidFill>
                            <a:srgbClr val="004E4C"/>
                          </a:solidFill>
                          <a:effectLst/>
                        </a:rPr>
                        <a:t>18.03</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extLst>
                  <a:ext uri="{0D108BD9-81ED-4DB2-BD59-A6C34878D82A}">
                    <a16:rowId xmlns:a16="http://schemas.microsoft.com/office/drawing/2014/main" val="569553028"/>
                  </a:ext>
                </a:extLst>
              </a:tr>
              <a:tr h="249296">
                <a:tc>
                  <a:txBody>
                    <a:bodyPr/>
                    <a:lstStyle/>
                    <a:p>
                      <a:pPr algn="ctr" fontAlgn="b">
                        <a:buNone/>
                      </a:pPr>
                      <a:r>
                        <a:rPr lang="en-US" sz="1400" u="none" strike="noStrike" dirty="0">
                          <a:solidFill>
                            <a:srgbClr val="004E4C"/>
                          </a:solidFill>
                          <a:effectLst/>
                        </a:rPr>
                        <a:t>Mn</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tc>
                  <a:txBody>
                    <a:bodyPr/>
                    <a:lstStyle/>
                    <a:p>
                      <a:pPr algn="ctr" fontAlgn="b">
                        <a:buNone/>
                      </a:pPr>
                      <a:r>
                        <a:rPr lang="en-US" sz="1400" u="none" strike="noStrike" dirty="0">
                          <a:solidFill>
                            <a:srgbClr val="004E4C"/>
                          </a:solidFill>
                          <a:effectLst/>
                        </a:rPr>
                        <a:t>10.73333</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extLst>
                  <a:ext uri="{0D108BD9-81ED-4DB2-BD59-A6C34878D82A}">
                    <a16:rowId xmlns:a16="http://schemas.microsoft.com/office/drawing/2014/main" val="3855655408"/>
                  </a:ext>
                </a:extLst>
              </a:tr>
              <a:tr h="249296">
                <a:tc>
                  <a:txBody>
                    <a:bodyPr/>
                    <a:lstStyle/>
                    <a:p>
                      <a:pPr algn="ctr" fontAlgn="b">
                        <a:buNone/>
                      </a:pPr>
                      <a:r>
                        <a:rPr lang="en-US" sz="1400" u="none" strike="noStrike" dirty="0">
                          <a:solidFill>
                            <a:srgbClr val="004E4C"/>
                          </a:solidFill>
                          <a:effectLst/>
                        </a:rPr>
                        <a:t>Fe</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tc>
                  <a:txBody>
                    <a:bodyPr/>
                    <a:lstStyle/>
                    <a:p>
                      <a:pPr algn="ctr" fontAlgn="b">
                        <a:buNone/>
                      </a:pPr>
                      <a:r>
                        <a:rPr lang="en-US" sz="1400" u="none" strike="noStrike" dirty="0">
                          <a:solidFill>
                            <a:srgbClr val="004E4C"/>
                          </a:solidFill>
                          <a:effectLst/>
                        </a:rPr>
                        <a:t>11.40667</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extLst>
                  <a:ext uri="{0D108BD9-81ED-4DB2-BD59-A6C34878D82A}">
                    <a16:rowId xmlns:a16="http://schemas.microsoft.com/office/drawing/2014/main" val="1709705861"/>
                  </a:ext>
                </a:extLst>
              </a:tr>
              <a:tr h="249296">
                <a:tc>
                  <a:txBody>
                    <a:bodyPr/>
                    <a:lstStyle/>
                    <a:p>
                      <a:pPr algn="ctr" fontAlgn="b">
                        <a:buNone/>
                      </a:pPr>
                      <a:r>
                        <a:rPr lang="en-US" sz="1400" u="none" strike="noStrike" dirty="0">
                          <a:solidFill>
                            <a:srgbClr val="004E4C"/>
                          </a:solidFill>
                          <a:effectLst/>
                        </a:rPr>
                        <a:t>Er</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tc>
                  <a:txBody>
                    <a:bodyPr/>
                    <a:lstStyle/>
                    <a:p>
                      <a:pPr algn="ctr" fontAlgn="b">
                        <a:buNone/>
                      </a:pPr>
                      <a:r>
                        <a:rPr lang="en-US" sz="1400" u="none" strike="noStrike" dirty="0">
                          <a:solidFill>
                            <a:srgbClr val="004E4C"/>
                          </a:solidFill>
                          <a:effectLst/>
                        </a:rPr>
                        <a:t>3.873333</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extLst>
                  <a:ext uri="{0D108BD9-81ED-4DB2-BD59-A6C34878D82A}">
                    <a16:rowId xmlns:a16="http://schemas.microsoft.com/office/drawing/2014/main" val="1396118720"/>
                  </a:ext>
                </a:extLst>
              </a:tr>
            </a:tbl>
          </a:graphicData>
        </a:graphic>
      </p:graphicFrame>
      <p:sp>
        <p:nvSpPr>
          <p:cNvPr id="5" name="Текстуална рамка 4">
            <a:extLst>
              <a:ext uri="{FF2B5EF4-FFF2-40B4-BE49-F238E27FC236}">
                <a16:creationId xmlns:a16="http://schemas.microsoft.com/office/drawing/2014/main" id="{76DF933A-1288-66AD-3A01-6B305EB39DD0}"/>
              </a:ext>
            </a:extLst>
          </p:cNvPr>
          <p:cNvSpPr txBox="1"/>
          <p:nvPr/>
        </p:nvSpPr>
        <p:spPr>
          <a:xfrm>
            <a:off x="5004391" y="3666691"/>
            <a:ext cx="7079672" cy="276999"/>
          </a:xfrm>
          <a:prstGeom prst="rect">
            <a:avLst/>
          </a:prstGeom>
          <a:noFill/>
        </p:spPr>
        <p:txBody>
          <a:bodyPr wrap="square">
            <a:spAutoFit/>
          </a:bodyPr>
          <a:lstStyle/>
          <a:p>
            <a:r>
              <a:rPr lang="en-US" sz="1200" i="1" dirty="0">
                <a:solidFill>
                  <a:srgbClr val="008080"/>
                </a:solidFill>
              </a:rPr>
              <a:t>Table 1. EDX of La</a:t>
            </a:r>
            <a:r>
              <a:rPr lang="en-US" sz="1200" i="1" baseline="-25000" dirty="0">
                <a:solidFill>
                  <a:srgbClr val="008080"/>
                </a:solidFill>
              </a:rPr>
              <a:t>0.8</a:t>
            </a:r>
            <a:r>
              <a:rPr lang="en-US" sz="1200" i="1" dirty="0">
                <a:solidFill>
                  <a:srgbClr val="008080"/>
                </a:solidFill>
              </a:rPr>
              <a:t>Er</a:t>
            </a:r>
            <a:r>
              <a:rPr lang="en-US" sz="1200" i="1" baseline="-25000" dirty="0">
                <a:solidFill>
                  <a:srgbClr val="008080"/>
                </a:solidFill>
              </a:rPr>
              <a:t>0.2</a:t>
            </a:r>
            <a:r>
              <a:rPr lang="en-US" sz="1200" i="1" dirty="0">
                <a:solidFill>
                  <a:srgbClr val="008080"/>
                </a:solidFill>
              </a:rPr>
              <a:t>Mn</a:t>
            </a:r>
            <a:r>
              <a:rPr lang="en-US" sz="1200" i="1" baseline="-25000" dirty="0">
                <a:solidFill>
                  <a:srgbClr val="008080"/>
                </a:solidFill>
              </a:rPr>
              <a:t>0.5</a:t>
            </a:r>
            <a:r>
              <a:rPr lang="en-US" sz="1200" i="1" dirty="0">
                <a:solidFill>
                  <a:srgbClr val="008080"/>
                </a:solidFill>
              </a:rPr>
              <a:t>Fe</a:t>
            </a:r>
            <a:r>
              <a:rPr lang="en-US" sz="1200" i="1" baseline="-25000" dirty="0">
                <a:solidFill>
                  <a:srgbClr val="008080"/>
                </a:solidFill>
              </a:rPr>
              <a:t>0.5</a:t>
            </a:r>
            <a:r>
              <a:rPr lang="en-US" sz="1200" i="1" dirty="0">
                <a:solidFill>
                  <a:srgbClr val="008080"/>
                </a:solidFill>
              </a:rPr>
              <a:t>O</a:t>
            </a:r>
            <a:r>
              <a:rPr lang="en-US" sz="1200" i="1" baseline="-25000" dirty="0">
                <a:solidFill>
                  <a:srgbClr val="008080"/>
                </a:solidFill>
              </a:rPr>
              <a:t>3</a:t>
            </a:r>
            <a:r>
              <a:rPr lang="en-US" sz="1200" i="1" dirty="0">
                <a:solidFill>
                  <a:srgbClr val="008080"/>
                </a:solidFill>
              </a:rPr>
              <a:t> </a:t>
            </a:r>
          </a:p>
        </p:txBody>
      </p:sp>
      <p:sp>
        <p:nvSpPr>
          <p:cNvPr id="7" name="Текстуална рамка 6">
            <a:extLst>
              <a:ext uri="{FF2B5EF4-FFF2-40B4-BE49-F238E27FC236}">
                <a16:creationId xmlns:a16="http://schemas.microsoft.com/office/drawing/2014/main" id="{746B73D3-F1EF-309B-C5AE-E0D97B9CBF8F}"/>
              </a:ext>
            </a:extLst>
          </p:cNvPr>
          <p:cNvSpPr txBox="1"/>
          <p:nvPr/>
        </p:nvSpPr>
        <p:spPr>
          <a:xfrm>
            <a:off x="4910432" y="6182189"/>
            <a:ext cx="7079672" cy="276999"/>
          </a:xfrm>
          <a:prstGeom prst="rect">
            <a:avLst/>
          </a:prstGeom>
          <a:noFill/>
        </p:spPr>
        <p:txBody>
          <a:bodyPr wrap="square">
            <a:spAutoFit/>
          </a:bodyPr>
          <a:lstStyle/>
          <a:p>
            <a:r>
              <a:rPr lang="en-US" sz="1200" i="1" dirty="0">
                <a:solidFill>
                  <a:srgbClr val="008080"/>
                </a:solidFill>
              </a:rPr>
              <a:t>Table 2. EDX of La</a:t>
            </a:r>
            <a:r>
              <a:rPr lang="en-US" sz="1200" i="1" baseline="-25000" dirty="0">
                <a:solidFill>
                  <a:srgbClr val="008080"/>
                </a:solidFill>
              </a:rPr>
              <a:t>0.6</a:t>
            </a:r>
            <a:r>
              <a:rPr lang="en-US" sz="1200" i="1" dirty="0">
                <a:solidFill>
                  <a:srgbClr val="008080"/>
                </a:solidFill>
              </a:rPr>
              <a:t>Er</a:t>
            </a:r>
            <a:r>
              <a:rPr lang="en-US" sz="1200" i="1" baseline="-25000" dirty="0">
                <a:solidFill>
                  <a:srgbClr val="008080"/>
                </a:solidFill>
              </a:rPr>
              <a:t>0.4</a:t>
            </a:r>
            <a:r>
              <a:rPr lang="en-US" sz="1200" i="1" dirty="0">
                <a:solidFill>
                  <a:srgbClr val="008080"/>
                </a:solidFill>
              </a:rPr>
              <a:t>Mn</a:t>
            </a:r>
            <a:r>
              <a:rPr lang="en-US" sz="1200" i="1" baseline="-25000" dirty="0">
                <a:solidFill>
                  <a:srgbClr val="008080"/>
                </a:solidFill>
              </a:rPr>
              <a:t>0.5</a:t>
            </a:r>
            <a:r>
              <a:rPr lang="en-US" sz="1200" i="1" dirty="0">
                <a:solidFill>
                  <a:srgbClr val="008080"/>
                </a:solidFill>
              </a:rPr>
              <a:t>Fe</a:t>
            </a:r>
            <a:r>
              <a:rPr lang="en-US" sz="1200" i="1" baseline="-25000" dirty="0">
                <a:solidFill>
                  <a:srgbClr val="008080"/>
                </a:solidFill>
              </a:rPr>
              <a:t>0.5</a:t>
            </a:r>
            <a:r>
              <a:rPr lang="en-US" sz="1200" i="1" dirty="0">
                <a:solidFill>
                  <a:srgbClr val="008080"/>
                </a:solidFill>
              </a:rPr>
              <a:t>O</a:t>
            </a:r>
            <a:r>
              <a:rPr lang="en-US" sz="1200" i="1" baseline="-25000" dirty="0">
                <a:solidFill>
                  <a:srgbClr val="008080"/>
                </a:solidFill>
              </a:rPr>
              <a:t>3</a:t>
            </a:r>
            <a:r>
              <a:rPr lang="en-US" sz="1200" i="1" dirty="0">
                <a:solidFill>
                  <a:srgbClr val="008080"/>
                </a:solidFill>
              </a:rPr>
              <a:t> </a:t>
            </a:r>
          </a:p>
        </p:txBody>
      </p:sp>
      <p:graphicFrame>
        <p:nvGraphicFramePr>
          <p:cNvPr id="11" name="Табела 10">
            <a:extLst>
              <a:ext uri="{FF2B5EF4-FFF2-40B4-BE49-F238E27FC236}">
                <a16:creationId xmlns:a16="http://schemas.microsoft.com/office/drawing/2014/main" id="{7894C0A0-AF33-E80D-27C6-EC809FF7D5CD}"/>
              </a:ext>
            </a:extLst>
          </p:cNvPr>
          <p:cNvGraphicFramePr>
            <a:graphicFrameLocks noGrp="1"/>
          </p:cNvGraphicFramePr>
          <p:nvPr>
            <p:extLst>
              <p:ext uri="{D42A27DB-BD31-4B8C-83A1-F6EECF244321}">
                <p14:modId xmlns:p14="http://schemas.microsoft.com/office/powerpoint/2010/main" val="4227979702"/>
              </p:ext>
            </p:extLst>
          </p:nvPr>
        </p:nvGraphicFramePr>
        <p:xfrm>
          <a:off x="5227622" y="4227003"/>
          <a:ext cx="2047876" cy="1552470"/>
        </p:xfrm>
        <a:graphic>
          <a:graphicData uri="http://schemas.openxmlformats.org/drawingml/2006/table">
            <a:tbl>
              <a:tblPr>
                <a:tableStyleId>{5C22544A-7EE6-4342-B048-85BDC9FD1C3A}</a:tableStyleId>
              </a:tblPr>
              <a:tblGrid>
                <a:gridCol w="1023938">
                  <a:extLst>
                    <a:ext uri="{9D8B030D-6E8A-4147-A177-3AD203B41FA5}">
                      <a16:colId xmlns:a16="http://schemas.microsoft.com/office/drawing/2014/main" val="2288460728"/>
                    </a:ext>
                  </a:extLst>
                </a:gridCol>
                <a:gridCol w="1023938">
                  <a:extLst>
                    <a:ext uri="{9D8B030D-6E8A-4147-A177-3AD203B41FA5}">
                      <a16:colId xmlns:a16="http://schemas.microsoft.com/office/drawing/2014/main" val="136129476"/>
                    </a:ext>
                  </a:extLst>
                </a:gridCol>
              </a:tblGrid>
              <a:tr h="258745">
                <a:tc>
                  <a:txBody>
                    <a:bodyPr/>
                    <a:lstStyle/>
                    <a:p>
                      <a:pPr algn="ctr" fontAlgn="b">
                        <a:buNone/>
                      </a:pPr>
                      <a:r>
                        <a:rPr lang="en-US" sz="1400" u="none" strike="noStrike" dirty="0">
                          <a:solidFill>
                            <a:srgbClr val="004E4C"/>
                          </a:solidFill>
                          <a:effectLst/>
                        </a:rPr>
                        <a:t>Element</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tc>
                  <a:txBody>
                    <a:bodyPr/>
                    <a:lstStyle/>
                    <a:p>
                      <a:pPr algn="ctr" fontAlgn="b">
                        <a:buNone/>
                      </a:pPr>
                      <a:r>
                        <a:rPr lang="en-US" sz="1400" u="none" strike="noStrike" dirty="0">
                          <a:solidFill>
                            <a:srgbClr val="004E4C"/>
                          </a:solidFill>
                          <a:effectLst/>
                        </a:rPr>
                        <a:t>Atomic %</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extLst>
                  <a:ext uri="{0D108BD9-81ED-4DB2-BD59-A6C34878D82A}">
                    <a16:rowId xmlns:a16="http://schemas.microsoft.com/office/drawing/2014/main" val="2857624583"/>
                  </a:ext>
                </a:extLst>
              </a:tr>
              <a:tr h="258745">
                <a:tc>
                  <a:txBody>
                    <a:bodyPr/>
                    <a:lstStyle/>
                    <a:p>
                      <a:pPr algn="ctr" fontAlgn="b">
                        <a:buNone/>
                      </a:pPr>
                      <a:r>
                        <a:rPr lang="en-US" sz="1400" u="none" strike="noStrike" dirty="0">
                          <a:solidFill>
                            <a:srgbClr val="004E4C"/>
                          </a:solidFill>
                          <a:effectLst/>
                        </a:rPr>
                        <a:t>O </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tc>
                  <a:txBody>
                    <a:bodyPr/>
                    <a:lstStyle/>
                    <a:p>
                      <a:pPr algn="ctr" fontAlgn="b">
                        <a:buNone/>
                      </a:pPr>
                      <a:r>
                        <a:rPr lang="en-US" sz="1400" u="none" strike="noStrike" dirty="0">
                          <a:solidFill>
                            <a:srgbClr val="004E4C"/>
                          </a:solidFill>
                          <a:effectLst/>
                        </a:rPr>
                        <a:t>54.24667</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extLst>
                  <a:ext uri="{0D108BD9-81ED-4DB2-BD59-A6C34878D82A}">
                    <a16:rowId xmlns:a16="http://schemas.microsoft.com/office/drawing/2014/main" val="809908493"/>
                  </a:ext>
                </a:extLst>
              </a:tr>
              <a:tr h="258745">
                <a:tc>
                  <a:txBody>
                    <a:bodyPr/>
                    <a:lstStyle/>
                    <a:p>
                      <a:pPr algn="ctr" fontAlgn="b">
                        <a:buNone/>
                      </a:pPr>
                      <a:r>
                        <a:rPr lang="en-US" sz="1400" u="none" strike="noStrike" dirty="0">
                          <a:solidFill>
                            <a:srgbClr val="004E4C"/>
                          </a:solidFill>
                          <a:effectLst/>
                        </a:rPr>
                        <a:t>La </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tc>
                  <a:txBody>
                    <a:bodyPr/>
                    <a:lstStyle/>
                    <a:p>
                      <a:pPr algn="ctr" fontAlgn="b">
                        <a:buNone/>
                      </a:pPr>
                      <a:r>
                        <a:rPr lang="en-US" sz="1400" u="none" strike="noStrike" dirty="0">
                          <a:solidFill>
                            <a:srgbClr val="004E4C"/>
                          </a:solidFill>
                          <a:effectLst/>
                        </a:rPr>
                        <a:t>14.33333</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extLst>
                  <a:ext uri="{0D108BD9-81ED-4DB2-BD59-A6C34878D82A}">
                    <a16:rowId xmlns:a16="http://schemas.microsoft.com/office/drawing/2014/main" val="3655761284"/>
                  </a:ext>
                </a:extLst>
              </a:tr>
              <a:tr h="258745">
                <a:tc>
                  <a:txBody>
                    <a:bodyPr/>
                    <a:lstStyle/>
                    <a:p>
                      <a:pPr algn="ctr" fontAlgn="b">
                        <a:buNone/>
                      </a:pPr>
                      <a:r>
                        <a:rPr lang="en-US" sz="1400" u="none" strike="noStrike" dirty="0">
                          <a:solidFill>
                            <a:srgbClr val="004E4C"/>
                          </a:solidFill>
                          <a:effectLst/>
                        </a:rPr>
                        <a:t>Mn</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tc>
                  <a:txBody>
                    <a:bodyPr/>
                    <a:lstStyle/>
                    <a:p>
                      <a:pPr algn="ctr" fontAlgn="b">
                        <a:buNone/>
                      </a:pPr>
                      <a:r>
                        <a:rPr lang="en-US" sz="1400" u="none" strike="noStrike" dirty="0">
                          <a:solidFill>
                            <a:srgbClr val="004E4C"/>
                          </a:solidFill>
                          <a:effectLst/>
                        </a:rPr>
                        <a:t>10.95333</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extLst>
                  <a:ext uri="{0D108BD9-81ED-4DB2-BD59-A6C34878D82A}">
                    <a16:rowId xmlns:a16="http://schemas.microsoft.com/office/drawing/2014/main" val="1425206"/>
                  </a:ext>
                </a:extLst>
              </a:tr>
              <a:tr h="258745">
                <a:tc>
                  <a:txBody>
                    <a:bodyPr/>
                    <a:lstStyle/>
                    <a:p>
                      <a:pPr algn="ctr" fontAlgn="b">
                        <a:buNone/>
                      </a:pPr>
                      <a:r>
                        <a:rPr lang="en-US" sz="1400" u="none" strike="noStrike">
                          <a:solidFill>
                            <a:srgbClr val="004E4C"/>
                          </a:solidFill>
                          <a:effectLst/>
                        </a:rPr>
                        <a:t>Fe</a:t>
                      </a:r>
                      <a:endParaRPr lang="en-US" sz="1400" b="0" i="0" u="none" strike="noStrike">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tc>
                  <a:txBody>
                    <a:bodyPr/>
                    <a:lstStyle/>
                    <a:p>
                      <a:pPr algn="ctr" fontAlgn="b">
                        <a:buNone/>
                      </a:pPr>
                      <a:r>
                        <a:rPr lang="en-US" sz="1400" u="none" strike="noStrike" dirty="0">
                          <a:solidFill>
                            <a:srgbClr val="004E4C"/>
                          </a:solidFill>
                          <a:effectLst/>
                        </a:rPr>
                        <a:t>12.38</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extLst>
                  <a:ext uri="{0D108BD9-81ED-4DB2-BD59-A6C34878D82A}">
                    <a16:rowId xmlns:a16="http://schemas.microsoft.com/office/drawing/2014/main" val="1764113166"/>
                  </a:ext>
                </a:extLst>
              </a:tr>
              <a:tr h="258745">
                <a:tc>
                  <a:txBody>
                    <a:bodyPr/>
                    <a:lstStyle/>
                    <a:p>
                      <a:pPr algn="ctr" fontAlgn="b">
                        <a:buNone/>
                      </a:pPr>
                      <a:r>
                        <a:rPr lang="en-US" sz="1400" u="none" strike="noStrike" dirty="0" err="1">
                          <a:solidFill>
                            <a:srgbClr val="004E4C"/>
                          </a:solidFill>
                          <a:effectLst/>
                        </a:rPr>
                        <a:t>Er</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tc>
                  <a:txBody>
                    <a:bodyPr/>
                    <a:lstStyle/>
                    <a:p>
                      <a:pPr algn="ctr" fontAlgn="b">
                        <a:buNone/>
                      </a:pPr>
                      <a:r>
                        <a:rPr lang="en-US" sz="1400" u="none" strike="noStrike" dirty="0">
                          <a:solidFill>
                            <a:srgbClr val="004E4C"/>
                          </a:solidFill>
                          <a:effectLst/>
                        </a:rPr>
                        <a:t>8.09</a:t>
                      </a:r>
                      <a:endParaRPr lang="en-US" sz="1400" b="0" i="0" u="none" strike="noStrike" dirty="0">
                        <a:solidFill>
                          <a:srgbClr val="004E4C"/>
                        </a:solidFill>
                        <a:effectLst/>
                        <a:latin typeface="Calibri" panose="020F0502020204030204" pitchFamily="34" charset="0"/>
                      </a:endParaRP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B6E5"/>
                    </a:solidFill>
                  </a:tcPr>
                </a:tc>
                <a:extLst>
                  <a:ext uri="{0D108BD9-81ED-4DB2-BD59-A6C34878D82A}">
                    <a16:rowId xmlns:a16="http://schemas.microsoft.com/office/drawing/2014/main" val="1448044176"/>
                  </a:ext>
                </a:extLst>
              </a:tr>
            </a:tbl>
          </a:graphicData>
        </a:graphic>
      </p:graphicFrame>
      <p:pic>
        <p:nvPicPr>
          <p:cNvPr id="10" name="Picture 8" descr="Chemistry, emoji, emoticon, love, man, scientist, sticker icon - Download  on Iconfinder">
            <a:extLst>
              <a:ext uri="{FF2B5EF4-FFF2-40B4-BE49-F238E27FC236}">
                <a16:creationId xmlns:a16="http://schemas.microsoft.com/office/drawing/2014/main" id="{F780302E-AA58-57C5-F5F4-5E05D502F98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44046" y="110160"/>
            <a:ext cx="1273342" cy="1273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4179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C3EA"/>
        </a:solidFill>
        <a:effectLst/>
      </p:bgPr>
    </p:bg>
    <p:spTree>
      <p:nvGrpSpPr>
        <p:cNvPr id="1" name="">
          <a:extLst>
            <a:ext uri="{FF2B5EF4-FFF2-40B4-BE49-F238E27FC236}">
              <a16:creationId xmlns:a16="http://schemas.microsoft.com/office/drawing/2014/main" id="{E1EE15AB-D2F4-36F6-0AB3-B182914A5B16}"/>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DF4043DD-F7BE-828E-B46D-08E22FFF75BC}"/>
              </a:ext>
            </a:extLst>
          </p:cNvPr>
          <p:cNvSpPr>
            <a:spLocks noChangeArrowheads="1"/>
          </p:cNvSpPr>
          <p:nvPr/>
        </p:nvSpPr>
        <p:spPr bwMode="auto">
          <a:xfrm>
            <a:off x="251396" y="153808"/>
            <a:ext cx="11689208" cy="476726"/>
          </a:xfrm>
          <a:prstGeom prst="roundRect">
            <a:avLst>
              <a:gd name="adj" fmla="val 16667"/>
            </a:avLst>
          </a:prstGeom>
          <a:solidFill>
            <a:srgbClr val="008080"/>
          </a:solidFill>
          <a:ln>
            <a:noFill/>
          </a:ln>
          <a:effectLst/>
          <a:scene3d>
            <a:camera prst="orthographicFront"/>
            <a:lightRig rig="threePt" dir="t"/>
          </a:scene3d>
          <a:sp3d>
            <a:bevelT/>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Results and discussions</a:t>
            </a:r>
          </a:p>
        </p:txBody>
      </p:sp>
      <p:sp>
        <p:nvSpPr>
          <p:cNvPr id="5" name="AutoShape 10">
            <a:extLst>
              <a:ext uri="{FF2B5EF4-FFF2-40B4-BE49-F238E27FC236}">
                <a16:creationId xmlns:a16="http://schemas.microsoft.com/office/drawing/2014/main" id="{1FFB70E6-7452-1124-4C36-E38DF72EDBA1}"/>
              </a:ext>
            </a:extLst>
          </p:cNvPr>
          <p:cNvSpPr>
            <a:spLocks noChangeArrowheads="1"/>
          </p:cNvSpPr>
          <p:nvPr/>
        </p:nvSpPr>
        <p:spPr bwMode="auto">
          <a:xfrm>
            <a:off x="803217" y="1380603"/>
            <a:ext cx="3042840" cy="476726"/>
          </a:xfrm>
          <a:prstGeom prst="roundRect">
            <a:avLst>
              <a:gd name="adj" fmla="val 16667"/>
            </a:avLst>
          </a:prstGeom>
          <a:solidFill>
            <a:srgbClr val="008080"/>
          </a:solidFill>
          <a:ln>
            <a:noFill/>
          </a:ln>
          <a:effectLst/>
          <a:scene3d>
            <a:camera prst="orthographicFront"/>
            <a:lightRig rig="threePt" dir="t"/>
          </a:scene3d>
          <a:sp3d>
            <a:bevelT/>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Raman spectroscopy</a:t>
            </a:r>
          </a:p>
        </p:txBody>
      </p:sp>
      <p:sp>
        <p:nvSpPr>
          <p:cNvPr id="7" name="AutoShape 10">
            <a:extLst>
              <a:ext uri="{FF2B5EF4-FFF2-40B4-BE49-F238E27FC236}">
                <a16:creationId xmlns:a16="http://schemas.microsoft.com/office/drawing/2014/main" id="{041A0393-342D-2062-9039-681315B3F153}"/>
              </a:ext>
            </a:extLst>
          </p:cNvPr>
          <p:cNvSpPr>
            <a:spLocks noChangeArrowheads="1"/>
          </p:cNvSpPr>
          <p:nvPr/>
        </p:nvSpPr>
        <p:spPr bwMode="auto">
          <a:xfrm>
            <a:off x="7036418" y="1390902"/>
            <a:ext cx="1876097" cy="476726"/>
          </a:xfrm>
          <a:prstGeom prst="roundRect">
            <a:avLst>
              <a:gd name="adj" fmla="val 16667"/>
            </a:avLst>
          </a:prstGeom>
          <a:solidFill>
            <a:srgbClr val="008080"/>
          </a:solidFill>
          <a:ln>
            <a:noFill/>
          </a:ln>
          <a:effectLst/>
          <a:scene3d>
            <a:camera prst="orthographicFront"/>
            <a:lightRig rig="threePt" dir="t"/>
          </a:scene3d>
          <a:sp3d>
            <a:bevelT/>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FTIR</a:t>
            </a:r>
          </a:p>
        </p:txBody>
      </p:sp>
      <p:pic>
        <p:nvPicPr>
          <p:cNvPr id="9" name="Слика 8">
            <a:extLst>
              <a:ext uri="{FF2B5EF4-FFF2-40B4-BE49-F238E27FC236}">
                <a16:creationId xmlns:a16="http://schemas.microsoft.com/office/drawing/2014/main" id="{33025B89-FBF0-8EB0-4B64-13175162DF09}"/>
              </a:ext>
            </a:extLst>
          </p:cNvPr>
          <p:cNvPicPr>
            <a:picLocks noChangeAspect="1"/>
          </p:cNvPicPr>
          <p:nvPr/>
        </p:nvPicPr>
        <p:blipFill>
          <a:blip r:embed="rId3"/>
          <a:stretch>
            <a:fillRect/>
          </a:stretch>
        </p:blipFill>
        <p:spPr>
          <a:xfrm flipH="1">
            <a:off x="11223512" y="729144"/>
            <a:ext cx="797774" cy="651459"/>
          </a:xfrm>
          <a:prstGeom prst="rect">
            <a:avLst/>
          </a:prstGeom>
        </p:spPr>
      </p:pic>
      <p:graphicFrame>
        <p:nvGraphicFramePr>
          <p:cNvPr id="3" name="Object 4">
            <a:extLst>
              <a:ext uri="{FF2B5EF4-FFF2-40B4-BE49-F238E27FC236}">
                <a16:creationId xmlns:a16="http://schemas.microsoft.com/office/drawing/2014/main" id="{10A77271-8EBC-0EBF-C358-3F665289C460}"/>
              </a:ext>
            </a:extLst>
          </p:cNvPr>
          <p:cNvGraphicFramePr>
            <a:graphicFrameLocks noChangeAspect="1"/>
          </p:cNvGraphicFramePr>
          <p:nvPr>
            <p:extLst>
              <p:ext uri="{D42A27DB-BD31-4B8C-83A1-F6EECF244321}">
                <p14:modId xmlns:p14="http://schemas.microsoft.com/office/powerpoint/2010/main" val="44835625"/>
              </p:ext>
            </p:extLst>
          </p:nvPr>
        </p:nvGraphicFramePr>
        <p:xfrm>
          <a:off x="3579792" y="1922973"/>
          <a:ext cx="4452937" cy="3287713"/>
        </p:xfrm>
        <a:graphic>
          <a:graphicData uri="http://schemas.openxmlformats.org/presentationml/2006/ole">
            <mc:AlternateContent xmlns:mc="http://schemas.openxmlformats.org/markup-compatibility/2006">
              <mc:Choice xmlns:v="urn:schemas-microsoft-com:vml" Requires="v">
                <p:oleObj name="Graph" r:id="rId4" imgW="4338311" imgH="3029175" progId="Origin50.Graph">
                  <p:embed/>
                </p:oleObj>
              </mc:Choice>
              <mc:Fallback>
                <p:oleObj name="Graph" r:id="rId4" imgW="4338311" imgH="3029175" progId="Origin50.Graph">
                  <p:embed/>
                  <p:pic>
                    <p:nvPicPr>
                      <p:cNvPr id="3" name="Object 4">
                        <a:extLst>
                          <a:ext uri="{FF2B5EF4-FFF2-40B4-BE49-F238E27FC236}">
                            <a16:creationId xmlns:a16="http://schemas.microsoft.com/office/drawing/2014/main" id="{10A77271-8EBC-0EBF-C358-3F665289C4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9792" y="1922973"/>
                        <a:ext cx="4452937" cy="3287713"/>
                      </a:xfrm>
                      <a:prstGeom prst="rect">
                        <a:avLst/>
                      </a:prstGeom>
                      <a:noFill/>
                    </p:spPr>
                  </p:pic>
                </p:oleObj>
              </mc:Fallback>
            </mc:AlternateContent>
          </a:graphicData>
        </a:graphic>
      </p:graphicFrame>
      <p:sp>
        <p:nvSpPr>
          <p:cNvPr id="13" name="Текстуална рамка 12">
            <a:extLst>
              <a:ext uri="{FF2B5EF4-FFF2-40B4-BE49-F238E27FC236}">
                <a16:creationId xmlns:a16="http://schemas.microsoft.com/office/drawing/2014/main" id="{D2E44BC0-F074-6C43-929B-464934841076}"/>
              </a:ext>
            </a:extLst>
          </p:cNvPr>
          <p:cNvSpPr txBox="1"/>
          <p:nvPr/>
        </p:nvSpPr>
        <p:spPr>
          <a:xfrm>
            <a:off x="3606687" y="5229041"/>
            <a:ext cx="4214141" cy="643567"/>
          </a:xfrm>
          <a:prstGeom prst="rect">
            <a:avLst/>
          </a:prstGeom>
          <a:noFill/>
        </p:spPr>
        <p:txBody>
          <a:bodyPr wrap="square" rtlCol="0">
            <a:spAutoFit/>
          </a:bodyPr>
          <a:lstStyle/>
          <a:p>
            <a:pPr algn="ctr"/>
            <a:r>
              <a:rPr lang="en-US" sz="1200" i="1" dirty="0">
                <a:solidFill>
                  <a:srgbClr val="008080"/>
                </a:solidFill>
              </a:rPr>
              <a:t>Figure 6. Mid-IR</a:t>
            </a:r>
            <a:r>
              <a:rPr lang="en-US" sz="1200" dirty="0">
                <a:solidFill>
                  <a:srgbClr val="008080"/>
                </a:solidFill>
              </a:rPr>
              <a:t> spectra of La</a:t>
            </a:r>
            <a:r>
              <a:rPr lang="en-US" sz="1200" baseline="-25000" dirty="0">
                <a:solidFill>
                  <a:srgbClr val="008080"/>
                </a:solidFill>
              </a:rPr>
              <a:t>1-x</a:t>
            </a:r>
            <a:r>
              <a:rPr lang="en-US" sz="1200" dirty="0">
                <a:solidFill>
                  <a:srgbClr val="008080"/>
                </a:solidFill>
              </a:rPr>
              <a:t>Er</a:t>
            </a:r>
            <a:r>
              <a:rPr lang="en-US" sz="1200" baseline="-25000" dirty="0">
                <a:solidFill>
                  <a:srgbClr val="008080"/>
                </a:solidFill>
              </a:rPr>
              <a:t>x</a:t>
            </a:r>
            <a:r>
              <a:rPr lang="en-US" sz="1200" dirty="0">
                <a:solidFill>
                  <a:srgbClr val="008080"/>
                </a:solidFill>
              </a:rPr>
              <a:t>Mn</a:t>
            </a:r>
            <a:r>
              <a:rPr lang="en-US" sz="1200" baseline="-25000" dirty="0">
                <a:solidFill>
                  <a:srgbClr val="008080"/>
                </a:solidFill>
              </a:rPr>
              <a:t>0.5</a:t>
            </a:r>
            <a:r>
              <a:rPr lang="en-US" sz="1200" dirty="0">
                <a:solidFill>
                  <a:srgbClr val="008080"/>
                </a:solidFill>
              </a:rPr>
              <a:t>Fe</a:t>
            </a:r>
            <a:r>
              <a:rPr lang="en-US" sz="1200" baseline="-25000" dirty="0">
                <a:solidFill>
                  <a:srgbClr val="008080"/>
                </a:solidFill>
              </a:rPr>
              <a:t>0.5</a:t>
            </a:r>
            <a:r>
              <a:rPr lang="en-US" sz="1200" dirty="0">
                <a:solidFill>
                  <a:srgbClr val="008080"/>
                </a:solidFill>
              </a:rPr>
              <a:t>O</a:t>
            </a:r>
            <a:r>
              <a:rPr lang="en-US" sz="1200" baseline="-25000" dirty="0">
                <a:solidFill>
                  <a:srgbClr val="008080"/>
                </a:solidFill>
              </a:rPr>
              <a:t>3</a:t>
            </a:r>
            <a:r>
              <a:rPr lang="en-US" sz="1200" dirty="0">
                <a:solidFill>
                  <a:srgbClr val="008080"/>
                </a:solidFill>
              </a:rPr>
              <a:t> recorded at room temperature using a spectrum of pure KBr as the background spectrum</a:t>
            </a:r>
            <a:endParaRPr lang="en-US" sz="1200" baseline="-25000" dirty="0">
              <a:solidFill>
                <a:srgbClr val="008080"/>
              </a:solidFill>
            </a:endParaRPr>
          </a:p>
        </p:txBody>
      </p:sp>
      <p:pic>
        <p:nvPicPr>
          <p:cNvPr id="17" name="Слика 16">
            <a:extLst>
              <a:ext uri="{FF2B5EF4-FFF2-40B4-BE49-F238E27FC236}">
                <a16:creationId xmlns:a16="http://schemas.microsoft.com/office/drawing/2014/main" id="{CF98B7B5-E7D4-BF30-EEDC-B4F3A008B258}"/>
              </a:ext>
            </a:extLst>
          </p:cNvPr>
          <p:cNvPicPr>
            <a:picLocks noChangeAspect="1"/>
          </p:cNvPicPr>
          <p:nvPr/>
        </p:nvPicPr>
        <p:blipFill>
          <a:blip r:embed="rId6"/>
          <a:stretch>
            <a:fillRect/>
          </a:stretch>
        </p:blipFill>
        <p:spPr>
          <a:xfrm>
            <a:off x="0" y="2225140"/>
            <a:ext cx="3858319" cy="2775532"/>
          </a:xfrm>
          <a:prstGeom prst="rect">
            <a:avLst/>
          </a:prstGeom>
        </p:spPr>
      </p:pic>
      <p:graphicFrame>
        <p:nvGraphicFramePr>
          <p:cNvPr id="24" name="Графикон 23">
            <a:extLst>
              <a:ext uri="{FF2B5EF4-FFF2-40B4-BE49-F238E27FC236}">
                <a16:creationId xmlns:a16="http://schemas.microsoft.com/office/drawing/2014/main" id="{7F6F15E7-CD48-6E87-0A62-DD6EC618803C}"/>
              </a:ext>
            </a:extLst>
          </p:cNvPr>
          <p:cNvGraphicFramePr>
            <a:graphicFrameLocks/>
          </p:cNvGraphicFramePr>
          <p:nvPr>
            <p:extLst>
              <p:ext uri="{D42A27DB-BD31-4B8C-83A1-F6EECF244321}">
                <p14:modId xmlns:p14="http://schemas.microsoft.com/office/powerpoint/2010/main" val="833103945"/>
              </p:ext>
            </p:extLst>
          </p:nvPr>
        </p:nvGraphicFramePr>
        <p:xfrm>
          <a:off x="7449671" y="2318095"/>
          <a:ext cx="4679575" cy="2874236"/>
        </p:xfrm>
        <a:graphic>
          <a:graphicData uri="http://schemas.openxmlformats.org/drawingml/2006/chart">
            <c:chart xmlns:c="http://schemas.openxmlformats.org/drawingml/2006/chart" xmlns:r="http://schemas.openxmlformats.org/officeDocument/2006/relationships" r:id="rId7"/>
          </a:graphicData>
        </a:graphic>
      </p:graphicFrame>
      <p:pic>
        <p:nvPicPr>
          <p:cNvPr id="28" name="Слика 27">
            <a:extLst>
              <a:ext uri="{FF2B5EF4-FFF2-40B4-BE49-F238E27FC236}">
                <a16:creationId xmlns:a16="http://schemas.microsoft.com/office/drawing/2014/main" id="{3496B76A-8E59-C449-14BE-8FB94617E2B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56185" y="2145853"/>
            <a:ext cx="1453862" cy="355840"/>
          </a:xfrm>
          <a:prstGeom prst="rect">
            <a:avLst/>
          </a:prstGeom>
        </p:spPr>
      </p:pic>
      <p:sp>
        <p:nvSpPr>
          <p:cNvPr id="32" name="Текстуална рамка 31">
            <a:extLst>
              <a:ext uri="{FF2B5EF4-FFF2-40B4-BE49-F238E27FC236}">
                <a16:creationId xmlns:a16="http://schemas.microsoft.com/office/drawing/2014/main" id="{D5E5D083-0830-6C44-EC8E-737F8E7104B5}"/>
              </a:ext>
            </a:extLst>
          </p:cNvPr>
          <p:cNvSpPr txBox="1"/>
          <p:nvPr/>
        </p:nvSpPr>
        <p:spPr>
          <a:xfrm>
            <a:off x="-442197" y="5229041"/>
            <a:ext cx="4588572" cy="461665"/>
          </a:xfrm>
          <a:prstGeom prst="rect">
            <a:avLst/>
          </a:prstGeom>
          <a:noFill/>
        </p:spPr>
        <p:txBody>
          <a:bodyPr wrap="square">
            <a:spAutoFit/>
          </a:bodyPr>
          <a:lstStyle/>
          <a:p>
            <a:pPr algn="ctr"/>
            <a:r>
              <a:rPr lang="en-US" sz="1200" i="1" dirty="0">
                <a:solidFill>
                  <a:srgbClr val="008080"/>
                </a:solidFill>
              </a:rPr>
              <a:t>Figure 5. </a:t>
            </a:r>
            <a:r>
              <a:rPr lang="en-US" sz="1200" dirty="0">
                <a:solidFill>
                  <a:srgbClr val="008080"/>
                </a:solidFill>
              </a:rPr>
              <a:t>Raman spectra of</a:t>
            </a:r>
          </a:p>
          <a:p>
            <a:pPr algn="ctr"/>
            <a:r>
              <a:rPr lang="en-US" sz="1200" dirty="0">
                <a:solidFill>
                  <a:srgbClr val="008080"/>
                </a:solidFill>
              </a:rPr>
              <a:t> La</a:t>
            </a:r>
            <a:r>
              <a:rPr lang="en-US" sz="1200" baseline="-25000" dirty="0">
                <a:solidFill>
                  <a:srgbClr val="008080"/>
                </a:solidFill>
              </a:rPr>
              <a:t>1-x</a:t>
            </a:r>
            <a:r>
              <a:rPr lang="en-US" sz="1200" dirty="0">
                <a:solidFill>
                  <a:srgbClr val="008080"/>
                </a:solidFill>
              </a:rPr>
              <a:t>Er</a:t>
            </a:r>
            <a:r>
              <a:rPr lang="en-US" sz="1200" baseline="-25000" dirty="0">
                <a:solidFill>
                  <a:srgbClr val="008080"/>
                </a:solidFill>
              </a:rPr>
              <a:t>x</a:t>
            </a:r>
            <a:r>
              <a:rPr lang="en-US" sz="1200" dirty="0">
                <a:solidFill>
                  <a:srgbClr val="008080"/>
                </a:solidFill>
              </a:rPr>
              <a:t>Mn</a:t>
            </a:r>
            <a:r>
              <a:rPr lang="en-US" sz="1200" baseline="-25000" dirty="0">
                <a:solidFill>
                  <a:srgbClr val="008080"/>
                </a:solidFill>
              </a:rPr>
              <a:t>0.5</a:t>
            </a:r>
            <a:r>
              <a:rPr lang="en-US" sz="1200" dirty="0">
                <a:solidFill>
                  <a:srgbClr val="008080"/>
                </a:solidFill>
              </a:rPr>
              <a:t>Fe</a:t>
            </a:r>
            <a:r>
              <a:rPr lang="en-US" sz="1200" baseline="-25000" dirty="0">
                <a:solidFill>
                  <a:srgbClr val="008080"/>
                </a:solidFill>
              </a:rPr>
              <a:t>0.5</a:t>
            </a:r>
            <a:r>
              <a:rPr lang="en-US" sz="1200" dirty="0">
                <a:solidFill>
                  <a:srgbClr val="008080"/>
                </a:solidFill>
              </a:rPr>
              <a:t>O</a:t>
            </a:r>
            <a:r>
              <a:rPr lang="en-US" sz="1200" baseline="-25000" dirty="0">
                <a:solidFill>
                  <a:srgbClr val="008080"/>
                </a:solidFill>
              </a:rPr>
              <a:t>3</a:t>
            </a:r>
            <a:r>
              <a:rPr lang="en-US" sz="1200" dirty="0">
                <a:solidFill>
                  <a:srgbClr val="008080"/>
                </a:solidFill>
              </a:rPr>
              <a:t> </a:t>
            </a:r>
            <a:endParaRPr lang="en-US" sz="1400" dirty="0"/>
          </a:p>
        </p:txBody>
      </p:sp>
      <p:sp>
        <p:nvSpPr>
          <p:cNvPr id="35" name="Текстуална рамка 34">
            <a:extLst>
              <a:ext uri="{FF2B5EF4-FFF2-40B4-BE49-F238E27FC236}">
                <a16:creationId xmlns:a16="http://schemas.microsoft.com/office/drawing/2014/main" id="{46B5A8E3-2081-5483-BDC1-1FF0A02092C3}"/>
              </a:ext>
            </a:extLst>
          </p:cNvPr>
          <p:cNvSpPr txBox="1"/>
          <p:nvPr/>
        </p:nvSpPr>
        <p:spPr>
          <a:xfrm>
            <a:off x="7897174" y="5229041"/>
            <a:ext cx="4214141" cy="643567"/>
          </a:xfrm>
          <a:prstGeom prst="rect">
            <a:avLst/>
          </a:prstGeom>
          <a:noFill/>
        </p:spPr>
        <p:txBody>
          <a:bodyPr wrap="square" rtlCol="0">
            <a:spAutoFit/>
          </a:bodyPr>
          <a:lstStyle/>
          <a:p>
            <a:pPr algn="ctr"/>
            <a:r>
              <a:rPr lang="en-US" sz="1200" i="1" dirty="0">
                <a:solidFill>
                  <a:srgbClr val="008080"/>
                </a:solidFill>
              </a:rPr>
              <a:t>Figure 7. Far-IR</a:t>
            </a:r>
            <a:r>
              <a:rPr lang="en-US" sz="1200" dirty="0">
                <a:solidFill>
                  <a:srgbClr val="008080"/>
                </a:solidFill>
              </a:rPr>
              <a:t> spectra of La</a:t>
            </a:r>
            <a:r>
              <a:rPr lang="en-US" sz="1200" baseline="-25000" dirty="0">
                <a:solidFill>
                  <a:srgbClr val="008080"/>
                </a:solidFill>
              </a:rPr>
              <a:t>1-x</a:t>
            </a:r>
            <a:r>
              <a:rPr lang="en-US" sz="1200" dirty="0">
                <a:solidFill>
                  <a:srgbClr val="008080"/>
                </a:solidFill>
              </a:rPr>
              <a:t>Er</a:t>
            </a:r>
            <a:r>
              <a:rPr lang="en-US" sz="1200" baseline="-25000" dirty="0">
                <a:solidFill>
                  <a:srgbClr val="008080"/>
                </a:solidFill>
              </a:rPr>
              <a:t>x</a:t>
            </a:r>
            <a:r>
              <a:rPr lang="en-US" sz="1200" dirty="0">
                <a:solidFill>
                  <a:srgbClr val="008080"/>
                </a:solidFill>
              </a:rPr>
              <a:t>Mn</a:t>
            </a:r>
            <a:r>
              <a:rPr lang="en-US" sz="1200" baseline="-25000" dirty="0">
                <a:solidFill>
                  <a:srgbClr val="008080"/>
                </a:solidFill>
              </a:rPr>
              <a:t>0.5</a:t>
            </a:r>
            <a:r>
              <a:rPr lang="en-US" sz="1200" dirty="0">
                <a:solidFill>
                  <a:srgbClr val="008080"/>
                </a:solidFill>
              </a:rPr>
              <a:t>Fe</a:t>
            </a:r>
            <a:r>
              <a:rPr lang="en-US" sz="1200" baseline="-25000" dirty="0">
                <a:solidFill>
                  <a:srgbClr val="008080"/>
                </a:solidFill>
              </a:rPr>
              <a:t>0.5</a:t>
            </a:r>
            <a:r>
              <a:rPr lang="en-US" sz="1200" dirty="0">
                <a:solidFill>
                  <a:srgbClr val="008080"/>
                </a:solidFill>
              </a:rPr>
              <a:t>O</a:t>
            </a:r>
            <a:r>
              <a:rPr lang="en-US" sz="1200" baseline="-25000" dirty="0">
                <a:solidFill>
                  <a:srgbClr val="008080"/>
                </a:solidFill>
              </a:rPr>
              <a:t>3</a:t>
            </a:r>
            <a:r>
              <a:rPr lang="en-US" sz="1200" dirty="0">
                <a:solidFill>
                  <a:srgbClr val="008080"/>
                </a:solidFill>
              </a:rPr>
              <a:t> recorded at room temperature using a spectrum of pure PE as the background spectrum</a:t>
            </a:r>
            <a:endParaRPr lang="en-US" sz="1200" baseline="-25000" dirty="0">
              <a:solidFill>
                <a:srgbClr val="008080"/>
              </a:solidFill>
            </a:endParaRPr>
          </a:p>
        </p:txBody>
      </p:sp>
    </p:spTree>
    <p:extLst>
      <p:ext uri="{BB962C8B-B14F-4D97-AF65-F5344CB8AC3E}">
        <p14:creationId xmlns:p14="http://schemas.microsoft.com/office/powerpoint/2010/main" val="1291298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CCAF2"/>
        </a:solidFill>
        <a:effectLst/>
      </p:bgPr>
    </p:bg>
    <p:spTree>
      <p:nvGrpSpPr>
        <p:cNvPr id="1" name="">
          <a:extLst>
            <a:ext uri="{FF2B5EF4-FFF2-40B4-BE49-F238E27FC236}">
              <a16:creationId xmlns:a16="http://schemas.microsoft.com/office/drawing/2014/main" id="{421D3021-1243-17C1-BD3F-D37B91AE3828}"/>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36A7FFAE-660F-43B8-EC28-059AF3EF26C7}"/>
              </a:ext>
            </a:extLst>
          </p:cNvPr>
          <p:cNvSpPr>
            <a:spLocks noChangeArrowheads="1"/>
          </p:cNvSpPr>
          <p:nvPr/>
        </p:nvSpPr>
        <p:spPr bwMode="auto">
          <a:xfrm>
            <a:off x="135288" y="384424"/>
            <a:ext cx="12056712" cy="476726"/>
          </a:xfrm>
          <a:prstGeom prst="roundRect">
            <a:avLst>
              <a:gd name="adj" fmla="val 16667"/>
            </a:avLst>
          </a:prstGeom>
          <a:solidFill>
            <a:srgbClr val="008080"/>
          </a:solidFill>
          <a:ln>
            <a:noFill/>
          </a:ln>
          <a:effectLst/>
          <a:scene3d>
            <a:camera prst="orthographicFront"/>
            <a:lightRig rig="threePt" dir="t"/>
          </a:scene3d>
          <a:sp3d>
            <a:bevelT/>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Conclusions</a:t>
            </a:r>
          </a:p>
        </p:txBody>
      </p:sp>
      <p:sp>
        <p:nvSpPr>
          <p:cNvPr id="3" name="Текстуална рамка 2">
            <a:extLst>
              <a:ext uri="{FF2B5EF4-FFF2-40B4-BE49-F238E27FC236}">
                <a16:creationId xmlns:a16="http://schemas.microsoft.com/office/drawing/2014/main" id="{A968BE6F-677D-85B2-5665-55918092721E}"/>
              </a:ext>
            </a:extLst>
          </p:cNvPr>
          <p:cNvSpPr txBox="1"/>
          <p:nvPr/>
        </p:nvSpPr>
        <p:spPr>
          <a:xfrm>
            <a:off x="249976" y="1135780"/>
            <a:ext cx="11510816" cy="3170099"/>
          </a:xfrm>
          <a:prstGeom prst="rect">
            <a:avLst/>
          </a:prstGeom>
          <a:noFill/>
        </p:spPr>
        <p:txBody>
          <a:bodyPr wrap="square" rtlCol="0">
            <a:spAutoFit/>
          </a:bodyPr>
          <a:lstStyle/>
          <a:p>
            <a:pPr algn="just"/>
            <a:r>
              <a:rPr lang="en-US" sz="2000" dirty="0">
                <a:solidFill>
                  <a:srgbClr val="008080"/>
                </a:solidFill>
              </a:rPr>
              <a:t>The studied compounds are new and have not been examined yet. The sol-gel combustion method was shown to be an appropriate method for the synthesis of this type of compound. The XRD patterns confirmed the purity and crystallinity of the obtained powders and implied that </a:t>
            </a:r>
          </a:p>
          <a:p>
            <a:pPr algn="just"/>
            <a:r>
              <a:rPr lang="en-US" sz="2000" dirty="0">
                <a:solidFill>
                  <a:srgbClr val="008080"/>
                </a:solidFill>
              </a:rPr>
              <a:t>La</a:t>
            </a:r>
            <a:r>
              <a:rPr lang="en-US" sz="2000" baseline="-25000" dirty="0">
                <a:solidFill>
                  <a:srgbClr val="008080"/>
                </a:solidFill>
              </a:rPr>
              <a:t>1-x</a:t>
            </a:r>
            <a:r>
              <a:rPr lang="en-US" sz="2000" dirty="0">
                <a:solidFill>
                  <a:srgbClr val="008080"/>
                </a:solidFill>
              </a:rPr>
              <a:t>Er</a:t>
            </a:r>
            <a:r>
              <a:rPr lang="en-US" sz="2000" baseline="-25000" dirty="0">
                <a:solidFill>
                  <a:srgbClr val="008080"/>
                </a:solidFill>
              </a:rPr>
              <a:t>x</a:t>
            </a:r>
            <a:r>
              <a:rPr lang="en-US" sz="2000" dirty="0">
                <a:solidFill>
                  <a:srgbClr val="008080"/>
                </a:solidFill>
              </a:rPr>
              <a:t>Mn</a:t>
            </a:r>
            <a:r>
              <a:rPr lang="en-US" sz="2000" baseline="-25000" dirty="0">
                <a:solidFill>
                  <a:srgbClr val="008080"/>
                </a:solidFill>
              </a:rPr>
              <a:t>0.5</a:t>
            </a:r>
            <a:r>
              <a:rPr lang="en-US" sz="2000" dirty="0">
                <a:solidFill>
                  <a:srgbClr val="008080"/>
                </a:solidFill>
              </a:rPr>
              <a:t>Mn</a:t>
            </a:r>
            <a:r>
              <a:rPr lang="en-US" sz="2000" baseline="-25000" dirty="0">
                <a:solidFill>
                  <a:srgbClr val="008080"/>
                </a:solidFill>
              </a:rPr>
              <a:t>0.5</a:t>
            </a:r>
            <a:r>
              <a:rPr lang="en-US" sz="2000" dirty="0">
                <a:solidFill>
                  <a:srgbClr val="008080"/>
                </a:solidFill>
              </a:rPr>
              <a:t>O</a:t>
            </a:r>
            <a:r>
              <a:rPr lang="en-US" sz="2000" baseline="-25000" dirty="0">
                <a:solidFill>
                  <a:srgbClr val="008080"/>
                </a:solidFill>
              </a:rPr>
              <a:t>3</a:t>
            </a:r>
            <a:r>
              <a:rPr lang="en-US" sz="2000" dirty="0">
                <a:solidFill>
                  <a:srgbClr val="008080"/>
                </a:solidFill>
              </a:rPr>
              <a:t> are probably cubic. Comparing the recorded XRD patterns with those of the pristine La/Er perovskites indicated that the partial substitution was successful. The IR spectra showed characteristic metal-oxygen stretching and bending modes. The observed Raman spectra suggest the presence of local structural disorder and distortion of the (</a:t>
            </a:r>
            <a:r>
              <a:rPr lang="en-US" sz="2000" dirty="0" err="1">
                <a:solidFill>
                  <a:srgbClr val="008080"/>
                </a:solidFill>
              </a:rPr>
              <a:t>Mn,Fe</a:t>
            </a:r>
            <a:r>
              <a:rPr lang="en-US" sz="2000" dirty="0">
                <a:solidFill>
                  <a:srgbClr val="008080"/>
                </a:solidFill>
              </a:rPr>
              <a:t>)O</a:t>
            </a:r>
            <a:r>
              <a:rPr lang="en-US" sz="2000" baseline="-25000" dirty="0">
                <a:solidFill>
                  <a:srgbClr val="008080"/>
                </a:solidFill>
              </a:rPr>
              <a:t>6</a:t>
            </a:r>
            <a:r>
              <a:rPr lang="en-US" sz="2000" dirty="0">
                <a:solidFill>
                  <a:srgbClr val="008080"/>
                </a:solidFill>
              </a:rPr>
              <a:t> octahedra, due to the Jahn-Teller activity of Mn</a:t>
            </a:r>
            <a:r>
              <a:rPr lang="en-US" sz="2000" baseline="30000" dirty="0">
                <a:solidFill>
                  <a:srgbClr val="008080"/>
                </a:solidFill>
              </a:rPr>
              <a:t>3+ </a:t>
            </a:r>
            <a:r>
              <a:rPr lang="en-US" sz="2000" dirty="0">
                <a:solidFill>
                  <a:srgbClr val="008080"/>
                </a:solidFill>
              </a:rPr>
              <a:t>ions. The provided SEM pictures show that the perovskites consist of nanoparticles with significant porosity between them. EDX analysis indicates that the elemental proportions are close to the target values.</a:t>
            </a:r>
          </a:p>
        </p:txBody>
      </p:sp>
      <p:sp>
        <p:nvSpPr>
          <p:cNvPr id="5" name="AutoShape 10">
            <a:extLst>
              <a:ext uri="{FF2B5EF4-FFF2-40B4-BE49-F238E27FC236}">
                <a16:creationId xmlns:a16="http://schemas.microsoft.com/office/drawing/2014/main" id="{C40EC628-DA19-813F-0C96-DECD252B21F6}"/>
              </a:ext>
            </a:extLst>
          </p:cNvPr>
          <p:cNvSpPr>
            <a:spLocks noChangeArrowheads="1"/>
          </p:cNvSpPr>
          <p:nvPr/>
        </p:nvSpPr>
        <p:spPr bwMode="auto">
          <a:xfrm>
            <a:off x="135288" y="4580510"/>
            <a:ext cx="12056712" cy="476726"/>
          </a:xfrm>
          <a:prstGeom prst="roundRect">
            <a:avLst>
              <a:gd name="adj" fmla="val 16667"/>
            </a:avLst>
          </a:prstGeom>
          <a:solidFill>
            <a:srgbClr val="008080"/>
          </a:solidFill>
          <a:ln>
            <a:noFill/>
          </a:ln>
          <a:effectLst/>
          <a:scene3d>
            <a:camera prst="orthographicFront"/>
            <a:lightRig rig="threePt" dir="t"/>
          </a:scene3d>
          <a:sp3d>
            <a:bevelT/>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Acknowledgement</a:t>
            </a:r>
          </a:p>
        </p:txBody>
      </p:sp>
      <p:sp>
        <p:nvSpPr>
          <p:cNvPr id="6" name="Текстуална рамка 5">
            <a:extLst>
              <a:ext uri="{FF2B5EF4-FFF2-40B4-BE49-F238E27FC236}">
                <a16:creationId xmlns:a16="http://schemas.microsoft.com/office/drawing/2014/main" id="{1403F155-FCE5-2F48-2792-9A3502D81283}"/>
              </a:ext>
            </a:extLst>
          </p:cNvPr>
          <p:cNvSpPr txBox="1"/>
          <p:nvPr/>
        </p:nvSpPr>
        <p:spPr>
          <a:xfrm>
            <a:off x="249976" y="5350473"/>
            <a:ext cx="11510816" cy="1015663"/>
          </a:xfrm>
          <a:prstGeom prst="rect">
            <a:avLst/>
          </a:prstGeom>
          <a:noFill/>
        </p:spPr>
        <p:txBody>
          <a:bodyPr wrap="square" rtlCol="0">
            <a:spAutoFit/>
          </a:bodyPr>
          <a:lstStyle/>
          <a:p>
            <a:pPr algn="just"/>
            <a:r>
              <a:rPr lang="en-US" sz="2000" dirty="0">
                <a:solidFill>
                  <a:srgbClr val="008080"/>
                </a:solidFill>
              </a:rPr>
              <a:t>Part of the experimental research (SEM with EDX and Raman) presented here was conducted at the </a:t>
            </a:r>
            <a:r>
              <a:rPr lang="en-US" sz="2000" dirty="0" err="1">
                <a:solidFill>
                  <a:srgbClr val="008080"/>
                </a:solidFill>
              </a:rPr>
              <a:t>BioNanoTech</a:t>
            </a:r>
            <a:r>
              <a:rPr lang="en-US" sz="2000" dirty="0">
                <a:solidFill>
                  <a:srgbClr val="008080"/>
                </a:solidFill>
              </a:rPr>
              <a:t> Centre, Faculty of Chemistry, University of </a:t>
            </a:r>
            <a:r>
              <a:rPr lang="en-US" sz="2000" dirty="0" err="1">
                <a:solidFill>
                  <a:srgbClr val="008080"/>
                </a:solidFill>
              </a:rPr>
              <a:t>Białystok</a:t>
            </a:r>
            <a:r>
              <a:rPr lang="en-US" sz="2000" dirty="0">
                <a:solidFill>
                  <a:srgbClr val="008080"/>
                </a:solidFill>
              </a:rPr>
              <a:t> in </a:t>
            </a:r>
            <a:r>
              <a:rPr lang="en-US" sz="2000" dirty="0" err="1">
                <a:solidFill>
                  <a:srgbClr val="008080"/>
                </a:solidFill>
              </a:rPr>
              <a:t>Białystok</a:t>
            </a:r>
            <a:r>
              <a:rPr lang="en-US" sz="2000" dirty="0">
                <a:solidFill>
                  <a:srgbClr val="008080"/>
                </a:solidFill>
              </a:rPr>
              <a:t>, Poland, during an Erasmus+ student mobility.</a:t>
            </a:r>
          </a:p>
        </p:txBody>
      </p:sp>
      <p:grpSp>
        <p:nvGrpSpPr>
          <p:cNvPr id="2" name="Google Shape;1325;p33">
            <a:extLst>
              <a:ext uri="{FF2B5EF4-FFF2-40B4-BE49-F238E27FC236}">
                <a16:creationId xmlns:a16="http://schemas.microsoft.com/office/drawing/2014/main" id="{A9AB6B02-18BF-79C7-DA16-9912825C1BD2}"/>
              </a:ext>
            </a:extLst>
          </p:cNvPr>
          <p:cNvGrpSpPr/>
          <p:nvPr/>
        </p:nvGrpSpPr>
        <p:grpSpPr>
          <a:xfrm>
            <a:off x="11609295" y="6154940"/>
            <a:ext cx="506534" cy="637271"/>
            <a:chOff x="897141" y="3359875"/>
            <a:chExt cx="257962" cy="352762"/>
          </a:xfrm>
        </p:grpSpPr>
        <p:sp>
          <p:nvSpPr>
            <p:cNvPr id="4" name="Google Shape;1326;p33">
              <a:extLst>
                <a:ext uri="{FF2B5EF4-FFF2-40B4-BE49-F238E27FC236}">
                  <a16:creationId xmlns:a16="http://schemas.microsoft.com/office/drawing/2014/main" id="{8B772A0B-3D59-5C0D-5B9B-93CD65C17982}"/>
                </a:ext>
              </a:extLst>
            </p:cNvPr>
            <p:cNvSpPr/>
            <p:nvPr/>
          </p:nvSpPr>
          <p:spPr>
            <a:xfrm>
              <a:off x="897141" y="3359875"/>
              <a:ext cx="257962" cy="352762"/>
            </a:xfrm>
            <a:custGeom>
              <a:avLst/>
              <a:gdLst/>
              <a:ahLst/>
              <a:cxnLst/>
              <a:rect l="l" t="t" r="r" b="b"/>
              <a:pathLst>
                <a:path w="8098" h="11074" extrusionOk="0">
                  <a:moveTo>
                    <a:pt x="5204" y="334"/>
                  </a:moveTo>
                  <a:cubicBezTo>
                    <a:pt x="5240" y="334"/>
                    <a:pt x="5252" y="358"/>
                    <a:pt x="5252" y="382"/>
                  </a:cubicBezTo>
                  <a:lnTo>
                    <a:pt x="5252" y="810"/>
                  </a:lnTo>
                  <a:cubicBezTo>
                    <a:pt x="5252" y="834"/>
                    <a:pt x="5216" y="846"/>
                    <a:pt x="5204" y="846"/>
                  </a:cubicBezTo>
                  <a:lnTo>
                    <a:pt x="2870" y="846"/>
                  </a:lnTo>
                  <a:cubicBezTo>
                    <a:pt x="2865" y="848"/>
                    <a:pt x="2861" y="848"/>
                    <a:pt x="2857" y="848"/>
                  </a:cubicBezTo>
                  <a:cubicBezTo>
                    <a:pt x="2832" y="848"/>
                    <a:pt x="2823" y="817"/>
                    <a:pt x="2823" y="786"/>
                  </a:cubicBezTo>
                  <a:lnTo>
                    <a:pt x="2823" y="382"/>
                  </a:lnTo>
                  <a:cubicBezTo>
                    <a:pt x="2823" y="346"/>
                    <a:pt x="2858" y="334"/>
                    <a:pt x="2870" y="334"/>
                  </a:cubicBezTo>
                  <a:close/>
                  <a:moveTo>
                    <a:pt x="2882" y="1"/>
                  </a:moveTo>
                  <a:cubicBezTo>
                    <a:pt x="2680" y="1"/>
                    <a:pt x="2513" y="167"/>
                    <a:pt x="2513" y="382"/>
                  </a:cubicBezTo>
                  <a:lnTo>
                    <a:pt x="2513" y="810"/>
                  </a:lnTo>
                  <a:cubicBezTo>
                    <a:pt x="2513" y="1001"/>
                    <a:pt x="2656" y="1167"/>
                    <a:pt x="2858" y="1179"/>
                  </a:cubicBezTo>
                  <a:lnTo>
                    <a:pt x="2858" y="4811"/>
                  </a:lnTo>
                  <a:cubicBezTo>
                    <a:pt x="2858" y="4906"/>
                    <a:pt x="2835" y="4977"/>
                    <a:pt x="2799" y="5061"/>
                  </a:cubicBezTo>
                  <a:lnTo>
                    <a:pt x="1906" y="6728"/>
                  </a:lnTo>
                  <a:lnTo>
                    <a:pt x="965" y="8502"/>
                  </a:lnTo>
                  <a:lnTo>
                    <a:pt x="489" y="9383"/>
                  </a:lnTo>
                  <a:lnTo>
                    <a:pt x="120" y="10085"/>
                  </a:lnTo>
                  <a:cubicBezTo>
                    <a:pt x="1" y="10288"/>
                    <a:pt x="13" y="10538"/>
                    <a:pt x="132" y="10752"/>
                  </a:cubicBezTo>
                  <a:cubicBezTo>
                    <a:pt x="251" y="10954"/>
                    <a:pt x="477" y="11073"/>
                    <a:pt x="715" y="11073"/>
                  </a:cubicBezTo>
                  <a:lnTo>
                    <a:pt x="3668" y="11073"/>
                  </a:lnTo>
                  <a:cubicBezTo>
                    <a:pt x="3763" y="11073"/>
                    <a:pt x="3835" y="11002"/>
                    <a:pt x="3835" y="10919"/>
                  </a:cubicBezTo>
                  <a:cubicBezTo>
                    <a:pt x="3835" y="10823"/>
                    <a:pt x="3763" y="10752"/>
                    <a:pt x="3668" y="10752"/>
                  </a:cubicBezTo>
                  <a:lnTo>
                    <a:pt x="715" y="10752"/>
                  </a:lnTo>
                  <a:cubicBezTo>
                    <a:pt x="596" y="10752"/>
                    <a:pt x="477" y="10692"/>
                    <a:pt x="418" y="10585"/>
                  </a:cubicBezTo>
                  <a:cubicBezTo>
                    <a:pt x="358" y="10478"/>
                    <a:pt x="334" y="10347"/>
                    <a:pt x="394" y="10240"/>
                  </a:cubicBezTo>
                  <a:lnTo>
                    <a:pt x="727" y="9621"/>
                  </a:lnTo>
                  <a:lnTo>
                    <a:pt x="1168" y="9621"/>
                  </a:lnTo>
                  <a:cubicBezTo>
                    <a:pt x="1263" y="9621"/>
                    <a:pt x="1334" y="9549"/>
                    <a:pt x="1334" y="9454"/>
                  </a:cubicBezTo>
                  <a:cubicBezTo>
                    <a:pt x="1334" y="9371"/>
                    <a:pt x="1263" y="9287"/>
                    <a:pt x="1168" y="9287"/>
                  </a:cubicBezTo>
                  <a:lnTo>
                    <a:pt x="894" y="9287"/>
                  </a:lnTo>
                  <a:lnTo>
                    <a:pt x="1191" y="8728"/>
                  </a:lnTo>
                  <a:lnTo>
                    <a:pt x="1632" y="8728"/>
                  </a:lnTo>
                  <a:cubicBezTo>
                    <a:pt x="1727" y="8728"/>
                    <a:pt x="1799" y="8656"/>
                    <a:pt x="1799" y="8561"/>
                  </a:cubicBezTo>
                  <a:cubicBezTo>
                    <a:pt x="1799" y="8478"/>
                    <a:pt x="1727" y="8394"/>
                    <a:pt x="1632" y="8394"/>
                  </a:cubicBezTo>
                  <a:lnTo>
                    <a:pt x="1370" y="8394"/>
                  </a:lnTo>
                  <a:lnTo>
                    <a:pt x="1668" y="7835"/>
                  </a:lnTo>
                  <a:lnTo>
                    <a:pt x="2108" y="7835"/>
                  </a:lnTo>
                  <a:cubicBezTo>
                    <a:pt x="2204" y="7835"/>
                    <a:pt x="2275" y="7763"/>
                    <a:pt x="2275" y="7668"/>
                  </a:cubicBezTo>
                  <a:cubicBezTo>
                    <a:pt x="2275" y="7585"/>
                    <a:pt x="2204" y="7502"/>
                    <a:pt x="2108" y="7502"/>
                  </a:cubicBezTo>
                  <a:lnTo>
                    <a:pt x="1834" y="7502"/>
                  </a:lnTo>
                  <a:lnTo>
                    <a:pt x="2132" y="6942"/>
                  </a:lnTo>
                  <a:lnTo>
                    <a:pt x="2585" y="6942"/>
                  </a:lnTo>
                  <a:cubicBezTo>
                    <a:pt x="2668" y="6942"/>
                    <a:pt x="2751" y="6870"/>
                    <a:pt x="2751" y="6775"/>
                  </a:cubicBezTo>
                  <a:cubicBezTo>
                    <a:pt x="2751" y="6692"/>
                    <a:pt x="2668" y="6609"/>
                    <a:pt x="2585" y="6609"/>
                  </a:cubicBezTo>
                  <a:lnTo>
                    <a:pt x="2311" y="6609"/>
                  </a:lnTo>
                  <a:lnTo>
                    <a:pt x="3085" y="5180"/>
                  </a:lnTo>
                  <a:cubicBezTo>
                    <a:pt x="3144" y="5061"/>
                    <a:pt x="3192" y="4930"/>
                    <a:pt x="3192" y="4775"/>
                  </a:cubicBezTo>
                  <a:lnTo>
                    <a:pt x="3192" y="1144"/>
                  </a:lnTo>
                  <a:lnTo>
                    <a:pt x="4930" y="1144"/>
                  </a:lnTo>
                  <a:lnTo>
                    <a:pt x="4930" y="4775"/>
                  </a:lnTo>
                  <a:cubicBezTo>
                    <a:pt x="4930" y="4918"/>
                    <a:pt x="4966" y="5061"/>
                    <a:pt x="5037" y="5180"/>
                  </a:cubicBezTo>
                  <a:lnTo>
                    <a:pt x="7716" y="10216"/>
                  </a:lnTo>
                  <a:cubicBezTo>
                    <a:pt x="7776" y="10323"/>
                    <a:pt x="7776" y="10454"/>
                    <a:pt x="7704" y="10550"/>
                  </a:cubicBezTo>
                  <a:cubicBezTo>
                    <a:pt x="7645" y="10657"/>
                    <a:pt x="7526" y="10716"/>
                    <a:pt x="7407" y="10716"/>
                  </a:cubicBezTo>
                  <a:lnTo>
                    <a:pt x="4430" y="10716"/>
                  </a:lnTo>
                  <a:cubicBezTo>
                    <a:pt x="4335" y="10716"/>
                    <a:pt x="4263" y="10788"/>
                    <a:pt x="4263" y="10883"/>
                  </a:cubicBezTo>
                  <a:cubicBezTo>
                    <a:pt x="4263" y="10978"/>
                    <a:pt x="4335" y="11050"/>
                    <a:pt x="4430" y="11050"/>
                  </a:cubicBezTo>
                  <a:lnTo>
                    <a:pt x="7407" y="11050"/>
                  </a:lnTo>
                  <a:cubicBezTo>
                    <a:pt x="7645" y="11050"/>
                    <a:pt x="7871" y="10931"/>
                    <a:pt x="7990" y="10716"/>
                  </a:cubicBezTo>
                  <a:cubicBezTo>
                    <a:pt x="8097" y="10538"/>
                    <a:pt x="8097" y="10288"/>
                    <a:pt x="7990" y="10085"/>
                  </a:cubicBezTo>
                  <a:lnTo>
                    <a:pt x="5311" y="5049"/>
                  </a:lnTo>
                  <a:cubicBezTo>
                    <a:pt x="5263" y="4977"/>
                    <a:pt x="5252" y="4882"/>
                    <a:pt x="5252" y="4799"/>
                  </a:cubicBezTo>
                  <a:lnTo>
                    <a:pt x="5252" y="1167"/>
                  </a:lnTo>
                  <a:cubicBezTo>
                    <a:pt x="5442" y="1155"/>
                    <a:pt x="5597" y="989"/>
                    <a:pt x="5597" y="798"/>
                  </a:cubicBezTo>
                  <a:lnTo>
                    <a:pt x="5597" y="382"/>
                  </a:lnTo>
                  <a:cubicBezTo>
                    <a:pt x="5597" y="167"/>
                    <a:pt x="5430" y="1"/>
                    <a:pt x="52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327;p33">
              <a:extLst>
                <a:ext uri="{FF2B5EF4-FFF2-40B4-BE49-F238E27FC236}">
                  <a16:creationId xmlns:a16="http://schemas.microsoft.com/office/drawing/2014/main" id="{949DB757-4052-7075-6D52-0ED66FBB5BFC}"/>
                </a:ext>
              </a:extLst>
            </p:cNvPr>
            <p:cNvSpPr/>
            <p:nvPr/>
          </p:nvSpPr>
          <p:spPr>
            <a:xfrm>
              <a:off x="945688" y="3593691"/>
              <a:ext cx="160485" cy="89736"/>
            </a:xfrm>
            <a:custGeom>
              <a:avLst/>
              <a:gdLst/>
              <a:ahLst/>
              <a:cxnLst/>
              <a:rect l="l" t="t" r="r" b="b"/>
              <a:pathLst>
                <a:path w="5038" h="2817" extrusionOk="0">
                  <a:moveTo>
                    <a:pt x="2535" y="339"/>
                  </a:moveTo>
                  <a:cubicBezTo>
                    <a:pt x="2817" y="339"/>
                    <a:pt x="3097" y="363"/>
                    <a:pt x="3370" y="412"/>
                  </a:cubicBezTo>
                  <a:lnTo>
                    <a:pt x="3513" y="447"/>
                  </a:lnTo>
                  <a:cubicBezTo>
                    <a:pt x="3608" y="459"/>
                    <a:pt x="3668" y="519"/>
                    <a:pt x="3716" y="602"/>
                  </a:cubicBezTo>
                  <a:lnTo>
                    <a:pt x="4680" y="2424"/>
                  </a:lnTo>
                  <a:cubicBezTo>
                    <a:pt x="4692" y="2459"/>
                    <a:pt x="4680" y="2471"/>
                    <a:pt x="4680" y="2483"/>
                  </a:cubicBezTo>
                  <a:cubicBezTo>
                    <a:pt x="4680" y="2495"/>
                    <a:pt x="4668" y="2519"/>
                    <a:pt x="4632" y="2519"/>
                  </a:cubicBezTo>
                  <a:lnTo>
                    <a:pt x="406" y="2519"/>
                  </a:lnTo>
                  <a:cubicBezTo>
                    <a:pt x="382" y="2519"/>
                    <a:pt x="358" y="2495"/>
                    <a:pt x="358" y="2483"/>
                  </a:cubicBezTo>
                  <a:cubicBezTo>
                    <a:pt x="358" y="2471"/>
                    <a:pt x="346" y="2459"/>
                    <a:pt x="358" y="2424"/>
                  </a:cubicBezTo>
                  <a:lnTo>
                    <a:pt x="1334" y="602"/>
                  </a:lnTo>
                  <a:cubicBezTo>
                    <a:pt x="1358" y="507"/>
                    <a:pt x="1430" y="459"/>
                    <a:pt x="1513" y="447"/>
                  </a:cubicBezTo>
                  <a:cubicBezTo>
                    <a:pt x="1847" y="375"/>
                    <a:pt x="2192" y="339"/>
                    <a:pt x="2535" y="339"/>
                  </a:cubicBezTo>
                  <a:close/>
                  <a:moveTo>
                    <a:pt x="2520" y="0"/>
                  </a:moveTo>
                  <a:cubicBezTo>
                    <a:pt x="2155" y="0"/>
                    <a:pt x="1791" y="42"/>
                    <a:pt x="1430" y="126"/>
                  </a:cubicBezTo>
                  <a:cubicBezTo>
                    <a:pt x="1275" y="162"/>
                    <a:pt x="1120" y="281"/>
                    <a:pt x="1037" y="435"/>
                  </a:cubicBezTo>
                  <a:lnTo>
                    <a:pt x="60" y="2269"/>
                  </a:lnTo>
                  <a:cubicBezTo>
                    <a:pt x="1" y="2388"/>
                    <a:pt x="1" y="2531"/>
                    <a:pt x="84" y="2638"/>
                  </a:cubicBezTo>
                  <a:cubicBezTo>
                    <a:pt x="156" y="2757"/>
                    <a:pt x="275" y="2817"/>
                    <a:pt x="406" y="2817"/>
                  </a:cubicBezTo>
                  <a:lnTo>
                    <a:pt x="4632" y="2817"/>
                  </a:lnTo>
                  <a:cubicBezTo>
                    <a:pt x="4763" y="2817"/>
                    <a:pt x="4882" y="2745"/>
                    <a:pt x="4954" y="2638"/>
                  </a:cubicBezTo>
                  <a:cubicBezTo>
                    <a:pt x="5037" y="2519"/>
                    <a:pt x="5037" y="2388"/>
                    <a:pt x="4978" y="2269"/>
                  </a:cubicBezTo>
                  <a:lnTo>
                    <a:pt x="4001" y="435"/>
                  </a:lnTo>
                  <a:cubicBezTo>
                    <a:pt x="3918" y="269"/>
                    <a:pt x="3763" y="162"/>
                    <a:pt x="3585" y="126"/>
                  </a:cubicBezTo>
                  <a:lnTo>
                    <a:pt x="3442" y="90"/>
                  </a:lnTo>
                  <a:cubicBezTo>
                    <a:pt x="3136" y="30"/>
                    <a:pt x="2828" y="0"/>
                    <a:pt x="25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328;p33">
              <a:extLst>
                <a:ext uri="{FF2B5EF4-FFF2-40B4-BE49-F238E27FC236}">
                  <a16:creationId xmlns:a16="http://schemas.microsoft.com/office/drawing/2014/main" id="{83E7E7C9-3171-A13C-9FDA-6EAAA6D01786}"/>
                </a:ext>
              </a:extLst>
            </p:cNvPr>
            <p:cNvSpPr/>
            <p:nvPr/>
          </p:nvSpPr>
          <p:spPr>
            <a:xfrm>
              <a:off x="1045076" y="3638256"/>
              <a:ext cx="27332" cy="27714"/>
            </a:xfrm>
            <a:custGeom>
              <a:avLst/>
              <a:gdLst/>
              <a:ahLst/>
              <a:cxnLst/>
              <a:rect l="l" t="t" r="r" b="b"/>
              <a:pathLst>
                <a:path w="858" h="870" extrusionOk="0">
                  <a:moveTo>
                    <a:pt x="429" y="310"/>
                  </a:moveTo>
                  <a:cubicBezTo>
                    <a:pt x="488" y="310"/>
                    <a:pt x="548" y="358"/>
                    <a:pt x="548" y="429"/>
                  </a:cubicBezTo>
                  <a:cubicBezTo>
                    <a:pt x="548" y="489"/>
                    <a:pt x="500" y="548"/>
                    <a:pt x="429" y="548"/>
                  </a:cubicBezTo>
                  <a:cubicBezTo>
                    <a:pt x="369" y="548"/>
                    <a:pt x="310" y="501"/>
                    <a:pt x="310" y="429"/>
                  </a:cubicBezTo>
                  <a:cubicBezTo>
                    <a:pt x="322" y="370"/>
                    <a:pt x="369" y="310"/>
                    <a:pt x="429" y="310"/>
                  </a:cubicBezTo>
                  <a:close/>
                  <a:moveTo>
                    <a:pt x="429" y="1"/>
                  </a:moveTo>
                  <a:cubicBezTo>
                    <a:pt x="191" y="1"/>
                    <a:pt x="0" y="191"/>
                    <a:pt x="0" y="429"/>
                  </a:cubicBezTo>
                  <a:cubicBezTo>
                    <a:pt x="0" y="668"/>
                    <a:pt x="191" y="870"/>
                    <a:pt x="429" y="870"/>
                  </a:cubicBezTo>
                  <a:cubicBezTo>
                    <a:pt x="667" y="870"/>
                    <a:pt x="858" y="668"/>
                    <a:pt x="858" y="429"/>
                  </a:cubicBezTo>
                  <a:cubicBezTo>
                    <a:pt x="858" y="191"/>
                    <a:pt x="667" y="1"/>
                    <a:pt x="4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329;p33">
              <a:extLst>
                <a:ext uri="{FF2B5EF4-FFF2-40B4-BE49-F238E27FC236}">
                  <a16:creationId xmlns:a16="http://schemas.microsoft.com/office/drawing/2014/main" id="{8EB05203-F7FA-5B9A-2288-456024EE6BA4}"/>
                </a:ext>
              </a:extLst>
            </p:cNvPr>
            <p:cNvSpPr/>
            <p:nvPr/>
          </p:nvSpPr>
          <p:spPr>
            <a:xfrm>
              <a:off x="976046" y="3643194"/>
              <a:ext cx="28096" cy="27332"/>
            </a:xfrm>
            <a:custGeom>
              <a:avLst/>
              <a:gdLst/>
              <a:ahLst/>
              <a:cxnLst/>
              <a:rect l="l" t="t" r="r" b="b"/>
              <a:pathLst>
                <a:path w="882" h="858" extrusionOk="0">
                  <a:moveTo>
                    <a:pt x="453" y="310"/>
                  </a:moveTo>
                  <a:cubicBezTo>
                    <a:pt x="512" y="310"/>
                    <a:pt x="572" y="346"/>
                    <a:pt x="572" y="429"/>
                  </a:cubicBezTo>
                  <a:cubicBezTo>
                    <a:pt x="572" y="489"/>
                    <a:pt x="524" y="548"/>
                    <a:pt x="453" y="548"/>
                  </a:cubicBezTo>
                  <a:cubicBezTo>
                    <a:pt x="393" y="548"/>
                    <a:pt x="334" y="501"/>
                    <a:pt x="334" y="429"/>
                  </a:cubicBezTo>
                  <a:cubicBezTo>
                    <a:pt x="334" y="358"/>
                    <a:pt x="393" y="310"/>
                    <a:pt x="453" y="310"/>
                  </a:cubicBezTo>
                  <a:close/>
                  <a:moveTo>
                    <a:pt x="453" y="1"/>
                  </a:moveTo>
                  <a:cubicBezTo>
                    <a:pt x="215" y="1"/>
                    <a:pt x="24" y="191"/>
                    <a:pt x="24" y="429"/>
                  </a:cubicBezTo>
                  <a:cubicBezTo>
                    <a:pt x="0" y="667"/>
                    <a:pt x="215" y="858"/>
                    <a:pt x="453" y="858"/>
                  </a:cubicBezTo>
                  <a:cubicBezTo>
                    <a:pt x="691" y="858"/>
                    <a:pt x="881" y="667"/>
                    <a:pt x="881" y="429"/>
                  </a:cubicBezTo>
                  <a:cubicBezTo>
                    <a:pt x="881" y="191"/>
                    <a:pt x="691" y="1"/>
                    <a:pt x="45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330;p33">
              <a:extLst>
                <a:ext uri="{FF2B5EF4-FFF2-40B4-BE49-F238E27FC236}">
                  <a16:creationId xmlns:a16="http://schemas.microsoft.com/office/drawing/2014/main" id="{E88B3D4C-702F-BBC1-D111-6485FD72CB8F}"/>
                </a:ext>
              </a:extLst>
            </p:cNvPr>
            <p:cNvSpPr/>
            <p:nvPr/>
          </p:nvSpPr>
          <p:spPr>
            <a:xfrm>
              <a:off x="1004493" y="3613218"/>
              <a:ext cx="31505" cy="31154"/>
            </a:xfrm>
            <a:custGeom>
              <a:avLst/>
              <a:gdLst/>
              <a:ahLst/>
              <a:cxnLst/>
              <a:rect l="l" t="t" r="r" b="b"/>
              <a:pathLst>
                <a:path w="989" h="978" extrusionOk="0">
                  <a:moveTo>
                    <a:pt x="500" y="322"/>
                  </a:moveTo>
                  <a:cubicBezTo>
                    <a:pt x="584" y="322"/>
                    <a:pt x="655" y="406"/>
                    <a:pt x="655" y="489"/>
                  </a:cubicBezTo>
                  <a:cubicBezTo>
                    <a:pt x="655" y="584"/>
                    <a:pt x="584" y="656"/>
                    <a:pt x="500" y="656"/>
                  </a:cubicBezTo>
                  <a:cubicBezTo>
                    <a:pt x="405" y="656"/>
                    <a:pt x="334" y="584"/>
                    <a:pt x="334" y="489"/>
                  </a:cubicBezTo>
                  <a:cubicBezTo>
                    <a:pt x="334" y="406"/>
                    <a:pt x="405" y="322"/>
                    <a:pt x="500" y="322"/>
                  </a:cubicBezTo>
                  <a:close/>
                  <a:moveTo>
                    <a:pt x="500" y="1"/>
                  </a:moveTo>
                  <a:cubicBezTo>
                    <a:pt x="227" y="1"/>
                    <a:pt x="0" y="227"/>
                    <a:pt x="0" y="489"/>
                  </a:cubicBezTo>
                  <a:cubicBezTo>
                    <a:pt x="0" y="763"/>
                    <a:pt x="227" y="977"/>
                    <a:pt x="500" y="977"/>
                  </a:cubicBezTo>
                  <a:cubicBezTo>
                    <a:pt x="762" y="977"/>
                    <a:pt x="989" y="763"/>
                    <a:pt x="989" y="489"/>
                  </a:cubicBezTo>
                  <a:cubicBezTo>
                    <a:pt x="989" y="227"/>
                    <a:pt x="762" y="1"/>
                    <a:pt x="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331;p33">
              <a:extLst>
                <a:ext uri="{FF2B5EF4-FFF2-40B4-BE49-F238E27FC236}">
                  <a16:creationId xmlns:a16="http://schemas.microsoft.com/office/drawing/2014/main" id="{3EC123DB-9AFF-C8F2-F34D-8838BF3F9E66}"/>
                </a:ext>
              </a:extLst>
            </p:cNvPr>
            <p:cNvSpPr/>
            <p:nvPr/>
          </p:nvSpPr>
          <p:spPr>
            <a:xfrm>
              <a:off x="991209" y="3555975"/>
              <a:ext cx="31505" cy="31122"/>
            </a:xfrm>
            <a:custGeom>
              <a:avLst/>
              <a:gdLst/>
              <a:ahLst/>
              <a:cxnLst/>
              <a:rect l="l" t="t" r="r" b="b"/>
              <a:pathLst>
                <a:path w="989" h="977" extrusionOk="0">
                  <a:moveTo>
                    <a:pt x="513" y="322"/>
                  </a:moveTo>
                  <a:cubicBezTo>
                    <a:pt x="596" y="322"/>
                    <a:pt x="679" y="393"/>
                    <a:pt x="679" y="488"/>
                  </a:cubicBezTo>
                  <a:cubicBezTo>
                    <a:pt x="679" y="572"/>
                    <a:pt x="596" y="655"/>
                    <a:pt x="513" y="655"/>
                  </a:cubicBezTo>
                  <a:cubicBezTo>
                    <a:pt x="417" y="655"/>
                    <a:pt x="346" y="572"/>
                    <a:pt x="346" y="488"/>
                  </a:cubicBezTo>
                  <a:cubicBezTo>
                    <a:pt x="346" y="393"/>
                    <a:pt x="417" y="322"/>
                    <a:pt x="513" y="322"/>
                  </a:cubicBezTo>
                  <a:close/>
                  <a:moveTo>
                    <a:pt x="501" y="0"/>
                  </a:moveTo>
                  <a:cubicBezTo>
                    <a:pt x="227" y="0"/>
                    <a:pt x="1" y="214"/>
                    <a:pt x="1" y="488"/>
                  </a:cubicBezTo>
                  <a:cubicBezTo>
                    <a:pt x="1" y="750"/>
                    <a:pt x="227" y="976"/>
                    <a:pt x="501" y="976"/>
                  </a:cubicBezTo>
                  <a:cubicBezTo>
                    <a:pt x="763" y="976"/>
                    <a:pt x="989" y="750"/>
                    <a:pt x="989" y="488"/>
                  </a:cubicBezTo>
                  <a:cubicBezTo>
                    <a:pt x="989" y="214"/>
                    <a:pt x="763" y="0"/>
                    <a:pt x="5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32;p33">
              <a:extLst>
                <a:ext uri="{FF2B5EF4-FFF2-40B4-BE49-F238E27FC236}">
                  <a16:creationId xmlns:a16="http://schemas.microsoft.com/office/drawing/2014/main" id="{AA0506B5-6E9E-22F9-2A27-FBAD08F6FD53}"/>
                </a:ext>
              </a:extLst>
            </p:cNvPr>
            <p:cNvSpPr/>
            <p:nvPr/>
          </p:nvSpPr>
          <p:spPr>
            <a:xfrm>
              <a:off x="1023447" y="3528261"/>
              <a:ext cx="31505" cy="31154"/>
            </a:xfrm>
            <a:custGeom>
              <a:avLst/>
              <a:gdLst/>
              <a:ahLst/>
              <a:cxnLst/>
              <a:rect l="l" t="t" r="r" b="b"/>
              <a:pathLst>
                <a:path w="989" h="978" extrusionOk="0">
                  <a:moveTo>
                    <a:pt x="501" y="311"/>
                  </a:moveTo>
                  <a:cubicBezTo>
                    <a:pt x="584" y="311"/>
                    <a:pt x="655" y="394"/>
                    <a:pt x="655" y="477"/>
                  </a:cubicBezTo>
                  <a:cubicBezTo>
                    <a:pt x="655" y="572"/>
                    <a:pt x="584" y="644"/>
                    <a:pt x="501" y="644"/>
                  </a:cubicBezTo>
                  <a:cubicBezTo>
                    <a:pt x="405" y="644"/>
                    <a:pt x="334" y="572"/>
                    <a:pt x="334" y="477"/>
                  </a:cubicBezTo>
                  <a:cubicBezTo>
                    <a:pt x="334" y="394"/>
                    <a:pt x="405" y="311"/>
                    <a:pt x="501" y="311"/>
                  </a:cubicBezTo>
                  <a:close/>
                  <a:moveTo>
                    <a:pt x="501" y="1"/>
                  </a:moveTo>
                  <a:cubicBezTo>
                    <a:pt x="227" y="1"/>
                    <a:pt x="1" y="215"/>
                    <a:pt x="1" y="489"/>
                  </a:cubicBezTo>
                  <a:cubicBezTo>
                    <a:pt x="1" y="763"/>
                    <a:pt x="227" y="977"/>
                    <a:pt x="501" y="977"/>
                  </a:cubicBezTo>
                  <a:cubicBezTo>
                    <a:pt x="763" y="977"/>
                    <a:pt x="989" y="763"/>
                    <a:pt x="989" y="489"/>
                  </a:cubicBezTo>
                  <a:cubicBezTo>
                    <a:pt x="989" y="227"/>
                    <a:pt x="763" y="1"/>
                    <a:pt x="50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333;p33">
              <a:extLst>
                <a:ext uri="{FF2B5EF4-FFF2-40B4-BE49-F238E27FC236}">
                  <a16:creationId xmlns:a16="http://schemas.microsoft.com/office/drawing/2014/main" id="{14F88BC6-CD1D-6EAA-E1EE-04542F0868D9}"/>
                </a:ext>
              </a:extLst>
            </p:cNvPr>
            <p:cNvSpPr/>
            <p:nvPr/>
          </p:nvSpPr>
          <p:spPr>
            <a:xfrm>
              <a:off x="1008284" y="3488442"/>
              <a:ext cx="28096" cy="27714"/>
            </a:xfrm>
            <a:custGeom>
              <a:avLst/>
              <a:gdLst/>
              <a:ahLst/>
              <a:cxnLst/>
              <a:rect l="l" t="t" r="r" b="b"/>
              <a:pathLst>
                <a:path w="882" h="870" extrusionOk="0">
                  <a:moveTo>
                    <a:pt x="441" y="310"/>
                  </a:moveTo>
                  <a:cubicBezTo>
                    <a:pt x="500" y="310"/>
                    <a:pt x="560" y="358"/>
                    <a:pt x="560" y="429"/>
                  </a:cubicBezTo>
                  <a:cubicBezTo>
                    <a:pt x="560" y="513"/>
                    <a:pt x="512" y="548"/>
                    <a:pt x="441" y="548"/>
                  </a:cubicBezTo>
                  <a:cubicBezTo>
                    <a:pt x="381" y="548"/>
                    <a:pt x="322" y="513"/>
                    <a:pt x="322" y="429"/>
                  </a:cubicBezTo>
                  <a:cubicBezTo>
                    <a:pt x="322" y="370"/>
                    <a:pt x="358" y="310"/>
                    <a:pt x="441" y="310"/>
                  </a:cubicBezTo>
                  <a:close/>
                  <a:moveTo>
                    <a:pt x="441" y="1"/>
                  </a:moveTo>
                  <a:cubicBezTo>
                    <a:pt x="203" y="1"/>
                    <a:pt x="0" y="191"/>
                    <a:pt x="0" y="429"/>
                  </a:cubicBezTo>
                  <a:cubicBezTo>
                    <a:pt x="0" y="668"/>
                    <a:pt x="203" y="870"/>
                    <a:pt x="441" y="870"/>
                  </a:cubicBezTo>
                  <a:cubicBezTo>
                    <a:pt x="679" y="870"/>
                    <a:pt x="870" y="668"/>
                    <a:pt x="870" y="429"/>
                  </a:cubicBezTo>
                  <a:cubicBezTo>
                    <a:pt x="881" y="191"/>
                    <a:pt x="691" y="1"/>
                    <a:pt x="4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890793623"/>
      </p:ext>
    </p:extLst>
  </p:cSld>
  <p:clrMapOvr>
    <a:masterClrMapping/>
  </p:clrMapOvr>
</p:sld>
</file>

<file path=ppt/theme/theme1.xml><?xml version="1.0" encoding="utf-8"?>
<a:theme xmlns:a="http://schemas.openxmlformats.org/drawingml/2006/main" name="Office Theme">
  <a:themeElements>
    <a:clrScheme name="Прилагодено 30">
      <a:dk1>
        <a:sysClr val="windowText" lastClr="000000"/>
      </a:dk1>
      <a:lt1>
        <a:srgbClr val="FFF3FF"/>
      </a:lt1>
      <a:dk2>
        <a:srgbClr val="0E2841"/>
      </a:dk2>
      <a:lt2>
        <a:srgbClr val="D9C5F1"/>
      </a:lt2>
      <a:accent1>
        <a:srgbClr val="156082"/>
      </a:accent1>
      <a:accent2>
        <a:srgbClr val="E97132"/>
      </a:accent2>
      <a:accent3>
        <a:srgbClr val="196B24"/>
      </a:accent3>
      <a:accent4>
        <a:srgbClr val="0F9ED5"/>
      </a:accent4>
      <a:accent5>
        <a:srgbClr val="A02B93"/>
      </a:accent5>
      <a:accent6>
        <a:srgbClr val="17656B"/>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Props1.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2.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DCA87D-57B8-4510-9665-9E75299929F1}">
  <ds:schemaRefs>
    <ds:schemaRef ds:uri="c9b645eb-e6fe-4b35-9d45-bd7394162d21"/>
    <ds:schemaRef ds:uri="http://purl.org/dc/terms/"/>
    <ds:schemaRef ds:uri="http://schemas.microsoft.com/office/2006/metadata/properties"/>
    <ds:schemaRef ds:uri="http://purl.org/dc/dcmitype/"/>
    <ds:schemaRef ds:uri="http://www.w3.org/XML/1998/namespace"/>
    <ds:schemaRef ds:uri="98621ed1-ae24-4a21-b80a-89d572d87e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1981</TotalTime>
  <Words>539</Words>
  <Application>Microsoft Office PowerPoint</Application>
  <PresentationFormat>Широк екран</PresentationFormat>
  <Paragraphs>78</Paragraphs>
  <Slides>5</Slides>
  <Notes>4</Notes>
  <HiddenSlides>0</HiddenSlides>
  <MMClips>0</MMClips>
  <ScaleCrop>false</ScaleCrop>
  <HeadingPairs>
    <vt:vector size="8" baseType="variant">
      <vt:variant>
        <vt:lpstr>Употребени фонтови</vt:lpstr>
      </vt:variant>
      <vt:variant>
        <vt:i4>6</vt:i4>
      </vt:variant>
      <vt:variant>
        <vt:lpstr>Тема</vt:lpstr>
      </vt:variant>
      <vt:variant>
        <vt:i4>1</vt:i4>
      </vt:variant>
      <vt:variant>
        <vt:lpstr>Вградени OLE-сервери</vt:lpstr>
      </vt:variant>
      <vt:variant>
        <vt:i4>1</vt:i4>
      </vt:variant>
      <vt:variant>
        <vt:lpstr>Наслови на слајдови</vt:lpstr>
      </vt:variant>
      <vt:variant>
        <vt:i4>5</vt:i4>
      </vt:variant>
    </vt:vector>
  </HeadingPairs>
  <TitlesOfParts>
    <vt:vector size="13" baseType="lpstr">
      <vt:lpstr>Arial Narrow</vt:lpstr>
      <vt:lpstr>Times New Roman</vt:lpstr>
      <vt:lpstr>Aptos</vt:lpstr>
      <vt:lpstr>PF BeauSans Pro</vt:lpstr>
      <vt:lpstr>Arial</vt:lpstr>
      <vt:lpstr>Calibri</vt:lpstr>
      <vt:lpstr>Office Theme</vt:lpstr>
      <vt:lpstr>Graph</vt:lpstr>
      <vt:lpstr>Презентација на PowerPoint</vt:lpstr>
      <vt:lpstr>Презентација на PowerPoint</vt:lpstr>
      <vt:lpstr>Презентација на PowerPoint</vt:lpstr>
      <vt:lpstr>Презентација на PowerPoint</vt:lpstr>
      <vt:lpstr>Презентација на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Cvetanka Trajkovska</cp:lastModifiedBy>
  <cp:revision>48</cp:revision>
  <dcterms:created xsi:type="dcterms:W3CDTF">2025-07-07T08:04:39Z</dcterms:created>
  <dcterms:modified xsi:type="dcterms:W3CDTF">2026-09-15T17:19:06Z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