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87" r:id="rId5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  <a:srgbClr val="EA793A"/>
    <a:srgbClr val="173DF9"/>
    <a:srgbClr val="F8E4F6"/>
    <a:srgbClr val="CA9B3E"/>
    <a:srgbClr val="CB9D41"/>
    <a:srgbClr val="68A4A1"/>
    <a:srgbClr val="0000FF"/>
    <a:srgbClr val="F03434"/>
    <a:srgbClr val="E9F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75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565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C624DC-31BD-7165-7272-ECD7E54B2563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1F5673"/>
                </a:solidFill>
                <a:latin typeface="+mj-lt"/>
              </a:rPr>
              <a:t>28</a:t>
            </a:r>
            <a:r>
              <a:rPr lang="en-US" sz="1600" baseline="30000" dirty="0">
                <a:solidFill>
                  <a:srgbClr val="1F5673"/>
                </a:solidFill>
                <a:latin typeface="+mj-lt"/>
              </a:rPr>
              <a:t>th</a:t>
            </a:r>
            <a:r>
              <a:rPr lang="en-US" sz="1600" dirty="0">
                <a:solidFill>
                  <a:srgbClr val="1F5673"/>
                </a:solidFill>
                <a:latin typeface="+mj-lt"/>
              </a:rPr>
              <a:t> Congress of SCTM, 23-26 September, </a:t>
            </a:r>
            <a:r>
              <a:rPr lang="en-US" sz="1600" dirty="0" err="1">
                <a:solidFill>
                  <a:srgbClr val="1F5673"/>
                </a:solidFill>
                <a:latin typeface="+mj-lt"/>
              </a:rPr>
              <a:t>Ohrid</a:t>
            </a:r>
            <a:r>
              <a:rPr lang="en-US" sz="1600" dirty="0">
                <a:solidFill>
                  <a:srgbClr val="1F5673"/>
                </a:solidFill>
                <a:latin typeface="+mj-lt"/>
              </a:rPr>
              <a:t>, Macedonia</a:t>
            </a:r>
            <a:endParaRPr lang="mk-MK" sz="1600" dirty="0">
              <a:solidFill>
                <a:srgbClr val="1F5673"/>
              </a:solidFill>
              <a:latin typeface="+mj-lt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840" y="255118"/>
            <a:ext cx="10479024" cy="85130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dirty="0">
                <a:solidFill>
                  <a:srgbClr val="2B2B2B"/>
                </a:solidFill>
              </a:rPr>
              <a:t>Rapid authentication of </a:t>
            </a:r>
            <a:r>
              <a:rPr lang="en-US" sz="2200" b="1" dirty="0" err="1">
                <a:solidFill>
                  <a:srgbClr val="2B2B2B"/>
                </a:solidFill>
              </a:rPr>
              <a:t>salep</a:t>
            </a:r>
            <a:r>
              <a:rPr lang="en-US" sz="2200" b="1" dirty="0">
                <a:solidFill>
                  <a:srgbClr val="2B2B2B"/>
                </a:solidFill>
              </a:rPr>
              <a:t> in commercial products using</a:t>
            </a:r>
            <a:br>
              <a:rPr lang="en-US" sz="2200" b="1" dirty="0">
                <a:solidFill>
                  <a:srgbClr val="2B2B2B"/>
                </a:solidFill>
              </a:rPr>
            </a:br>
            <a:r>
              <a:rPr lang="en-US" sz="2200" b="1" dirty="0">
                <a:solidFill>
                  <a:srgbClr val="2B2B2B"/>
                </a:solidFill>
              </a:rPr>
              <a:t>VIS-NIR spectroscopy coupled with statistical methods</a:t>
            </a:r>
            <a:endParaRPr lang="en-US" sz="2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2980"/>
            <a:ext cx="12191695" cy="7388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u="sng" dirty="0">
                <a:solidFill>
                  <a:srgbClr val="3A6B8A"/>
                </a:solidFill>
              </a:rPr>
              <a:t>Kosta Najkov</a:t>
            </a:r>
            <a:r>
              <a:rPr lang="en-US" sz="1400" baseline="30000" dirty="0">
                <a:solidFill>
                  <a:srgbClr val="3A6B8A"/>
                </a:solidFill>
              </a:rPr>
              <a:t>1</a:t>
            </a:r>
            <a:r>
              <a:rPr lang="en-US" sz="1400" dirty="0">
                <a:solidFill>
                  <a:srgbClr val="3A6B8A"/>
                </a:solidFill>
              </a:rPr>
              <a:t>*, Jovana Manikj</a:t>
            </a:r>
            <a:r>
              <a:rPr lang="en-US" sz="1400" baseline="30000" dirty="0">
                <a:solidFill>
                  <a:srgbClr val="3A6B8A"/>
                </a:solidFill>
              </a:rPr>
              <a:t>1</a:t>
            </a:r>
            <a:r>
              <a:rPr lang="en-US" sz="1400" dirty="0">
                <a:solidFill>
                  <a:srgbClr val="3A6B8A"/>
                </a:solidFill>
              </a:rPr>
              <a:t>, Veronika </a:t>
            </a:r>
            <a:r>
              <a:rPr lang="en-US" sz="1400" dirty="0" err="1">
                <a:solidFill>
                  <a:srgbClr val="3A6B8A"/>
                </a:solidFill>
              </a:rPr>
              <a:t>Gjorgjievska</a:t>
            </a:r>
            <a:r>
              <a:rPr lang="en-US" sz="1400" dirty="0">
                <a:solidFill>
                  <a:srgbClr val="3A6B8A"/>
                </a:solidFill>
              </a:rPr>
              <a:t> Stoilkovska</a:t>
            </a:r>
            <a:r>
              <a:rPr lang="en-US" sz="1400" baseline="30000" dirty="0">
                <a:solidFill>
                  <a:srgbClr val="3A6B8A"/>
                </a:solidFill>
              </a:rPr>
              <a:t>2</a:t>
            </a:r>
            <a:r>
              <a:rPr lang="en-US" sz="1400" dirty="0">
                <a:solidFill>
                  <a:srgbClr val="3A6B8A"/>
                </a:solidFill>
              </a:rPr>
              <a:t>, </a:t>
            </a:r>
            <a:r>
              <a:rPr lang="en-US" sz="1400" dirty="0" err="1">
                <a:solidFill>
                  <a:srgbClr val="3A6B8A"/>
                </a:solidFill>
              </a:rPr>
              <a:t>Gjoshe</a:t>
            </a:r>
            <a:r>
              <a:rPr lang="en-US" sz="1400" dirty="0">
                <a:solidFill>
                  <a:srgbClr val="3A6B8A"/>
                </a:solidFill>
              </a:rPr>
              <a:t> Stefkov</a:t>
            </a:r>
            <a:r>
              <a:rPr lang="en-US" sz="1400" baseline="30000" dirty="0">
                <a:solidFill>
                  <a:srgbClr val="3A6B8A"/>
                </a:solidFill>
              </a:rPr>
              <a:t>2</a:t>
            </a:r>
            <a:r>
              <a:rPr lang="en-US" sz="1400" dirty="0">
                <a:solidFill>
                  <a:srgbClr val="3A6B8A"/>
                </a:solidFill>
              </a:rPr>
              <a:t>, Olga Gigopulu</a:t>
            </a:r>
            <a:r>
              <a:rPr lang="en-US" sz="1400" baseline="30000" dirty="0">
                <a:solidFill>
                  <a:srgbClr val="3A6B8A"/>
                </a:solidFill>
              </a:rPr>
              <a:t>2</a:t>
            </a:r>
            <a:r>
              <a:rPr lang="en-US" sz="1400" dirty="0">
                <a:solidFill>
                  <a:srgbClr val="3A6B8A"/>
                </a:solidFill>
              </a:rPr>
              <a:t>, Nikola Geskovski</a:t>
            </a:r>
            <a:r>
              <a:rPr lang="en-US" sz="1400" baseline="30000" dirty="0">
                <a:solidFill>
                  <a:srgbClr val="3A6B8A"/>
                </a:solidFill>
              </a:rPr>
              <a:t>2</a:t>
            </a:r>
            <a:r>
              <a:rPr lang="en-US" sz="1400" dirty="0">
                <a:solidFill>
                  <a:srgbClr val="3A6B8A"/>
                </a:solidFill>
              </a:rPr>
              <a:t>, </a:t>
            </a:r>
            <a:r>
              <a:rPr lang="en-US" sz="1400" u="sng" dirty="0">
                <a:solidFill>
                  <a:srgbClr val="3A6B8A"/>
                </a:solidFill>
              </a:rPr>
              <a:t>Petre Makreski</a:t>
            </a:r>
            <a:r>
              <a:rPr lang="en-US" sz="1400" baseline="30000" dirty="0">
                <a:solidFill>
                  <a:srgbClr val="3A6B8A"/>
                </a:solidFill>
              </a:rPr>
              <a:t>1</a:t>
            </a:r>
            <a:r>
              <a:rPr lang="en-US" sz="1400" dirty="0">
                <a:solidFill>
                  <a:srgbClr val="3A6B8A"/>
                </a:solidFill>
              </a:rPr>
              <a:t>*</a:t>
            </a:r>
          </a:p>
          <a:p>
            <a:pPr algn="ctr"/>
            <a:r>
              <a:rPr lang="en-US" sz="1400" baseline="30000" dirty="0"/>
              <a:t>1</a:t>
            </a:r>
            <a:r>
              <a:rPr lang="en-US" sz="1400" dirty="0"/>
              <a:t>Ss. Cyril and Methodius University in Skopje, Faculty of Natural Sciences and Mathematics, Institute of Chemistry, Skopje, N. Macedonia</a:t>
            </a:r>
          </a:p>
          <a:p>
            <a:pPr algn="ctr"/>
            <a:r>
              <a:rPr lang="en-US" sz="1400" baseline="30000" dirty="0"/>
              <a:t>2</a:t>
            </a:r>
            <a:r>
              <a:rPr lang="en-US" sz="1400" dirty="0"/>
              <a:t>Ss. Cyril and Methodius University in Skopje, Faculty of Pharmacy, Skopje, N. Macedonia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6" y="57337"/>
            <a:ext cx="923021" cy="9256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64008" y="2212848"/>
            <a:ext cx="12060936" cy="740664"/>
          </a:xfrm>
          <a:prstGeom prst="rect">
            <a:avLst/>
          </a:prstGeom>
          <a:solidFill>
            <a:srgbClr val="EAF2F6"/>
          </a:solidFill>
          <a:ln w="12700">
            <a:solidFill>
              <a:srgbClr val="BBD3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r>
              <a:rPr lang="en-US" sz="1400" dirty="0" err="1">
                <a:solidFill>
                  <a:schemeClr val="tx1"/>
                </a:solidFill>
              </a:rPr>
              <a:t>Salep</a:t>
            </a:r>
            <a:r>
              <a:rPr lang="en-US" sz="1400" dirty="0">
                <a:solidFill>
                  <a:schemeClr val="tx1"/>
                </a:solidFill>
              </a:rPr>
              <a:t> powder is a high-value food ingredient that has been claimed to offer a number of health benefits. However, commercial </a:t>
            </a:r>
            <a:r>
              <a:rPr lang="en-US" sz="1400" dirty="0" err="1">
                <a:solidFill>
                  <a:schemeClr val="tx1"/>
                </a:solidFill>
              </a:rPr>
              <a:t>salep</a:t>
            </a:r>
            <a:r>
              <a:rPr lang="en-US" sz="1400" dirty="0">
                <a:solidFill>
                  <a:schemeClr val="tx1"/>
                </a:solidFill>
              </a:rPr>
              <a:t> mixtures are </a:t>
            </a:r>
            <a:r>
              <a:rPr lang="en-US" sz="1400" b="1" dirty="0">
                <a:solidFill>
                  <a:schemeClr val="tx1"/>
                </a:solidFill>
              </a:rPr>
              <a:t>frequently adulterated with cheaper sugars and starches</a:t>
            </a:r>
            <a:r>
              <a:rPr lang="en-US" sz="1400" dirty="0">
                <a:solidFill>
                  <a:schemeClr val="tx1"/>
                </a:solidFill>
              </a:rPr>
              <a:t>, yet methods for verifying their authenticity remain scarce. This work demonstrates that VIS–NIR spectroscopy with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principal component analysis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(PCA)</a:t>
            </a:r>
            <a:r>
              <a:rPr lang="en-US" sz="10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following standard normal variate (SNV)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correction can be utilized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for</a:t>
            </a:r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this</a:t>
            </a:r>
            <a:r>
              <a:rPr lang="en-US" sz="800" dirty="0">
                <a:solidFill>
                  <a:schemeClr val="tx1"/>
                </a:solidFill>
              </a:rPr>
              <a:t> </a:t>
            </a:r>
            <a:r>
              <a:rPr lang="en-US" sz="1400" dirty="0">
                <a:solidFill>
                  <a:schemeClr val="tx1"/>
                </a:solidFill>
              </a:rPr>
              <a:t>purpose.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" y="1737360"/>
            <a:ext cx="12060936" cy="402336"/>
          </a:xfrm>
          <a:prstGeom prst="roundRect">
            <a:avLst>
              <a:gd name="adj" fmla="val 16667"/>
            </a:avLst>
          </a:prstGeom>
          <a:solidFill>
            <a:srgbClr val="1F567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000" b="1" dirty="0">
                <a:solidFill>
                  <a:srgbClr val="FFFFFF"/>
                </a:solidFill>
                <a:latin typeface="+mj-lt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72ACA-5BF0-C5B7-0DF2-AEAF1C81FF9D}"/>
              </a:ext>
            </a:extLst>
          </p:cNvPr>
          <p:cNvSpPr/>
          <p:nvPr/>
        </p:nvSpPr>
        <p:spPr>
          <a:xfrm>
            <a:off x="64007" y="3008376"/>
            <a:ext cx="5770735" cy="1677924"/>
          </a:xfrm>
          <a:prstGeom prst="rect">
            <a:avLst/>
          </a:prstGeom>
          <a:solidFill>
            <a:srgbClr val="FFF3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384048" rIns="91440" bIns="45720" rtlCol="0" anchor="t" anchorCtr="0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sz="300" dirty="0">
              <a:solidFill>
                <a:schemeClr val="tx1"/>
              </a:solidFill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tx1"/>
                </a:solidFill>
                <a:cs typeface="Arial"/>
              </a:rPr>
              <a:t>Theoretical model built on a variety of different commercially available food–grade </a:t>
            </a:r>
            <a:r>
              <a:rPr lang="en-US" sz="1500" dirty="0" err="1">
                <a:solidFill>
                  <a:schemeClr val="tx1"/>
                </a:solidFill>
                <a:cs typeface="Arial"/>
              </a:rPr>
              <a:t>salep</a:t>
            </a:r>
            <a:r>
              <a:rPr lang="en-US" sz="1500" dirty="0">
                <a:solidFill>
                  <a:schemeClr val="tx1"/>
                </a:solidFill>
                <a:cs typeface="Arial"/>
              </a:rPr>
              <a:t> mixtures, each one spiked with pure </a:t>
            </a:r>
            <a:r>
              <a:rPr lang="en-US" sz="1500" dirty="0" err="1">
                <a:solidFill>
                  <a:schemeClr val="tx1"/>
                </a:solidFill>
                <a:cs typeface="Arial"/>
              </a:rPr>
              <a:t>salep</a:t>
            </a:r>
            <a:r>
              <a:rPr lang="en-US" sz="1500" dirty="0">
                <a:solidFill>
                  <a:schemeClr val="tx1"/>
                </a:solidFill>
                <a:cs typeface="Arial"/>
              </a:rPr>
              <a:t> powder from 0 % up to 50 % addition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tx1"/>
                </a:solidFill>
              </a:rPr>
              <a:t>P</a:t>
            </a:r>
            <a:r>
              <a:rPr lang="mk-MK" sz="1500" dirty="0" err="1">
                <a:solidFill>
                  <a:schemeClr val="tx1"/>
                </a:solidFill>
              </a:rPr>
              <a:t>ortable</a:t>
            </a:r>
            <a:r>
              <a:rPr lang="mk-MK" sz="1500" dirty="0">
                <a:solidFill>
                  <a:schemeClr val="tx1"/>
                </a:solidFill>
              </a:rPr>
              <a:t> </a:t>
            </a:r>
            <a:r>
              <a:rPr lang="en-US" sz="1500" dirty="0">
                <a:solidFill>
                  <a:schemeClr val="tx1"/>
                </a:solidFill>
              </a:rPr>
              <a:t>and rapid </a:t>
            </a:r>
            <a:r>
              <a:rPr lang="mk-MK" sz="1500" dirty="0">
                <a:solidFill>
                  <a:schemeClr val="tx1"/>
                </a:solidFill>
              </a:rPr>
              <a:t>NIR </a:t>
            </a:r>
            <a:r>
              <a:rPr lang="mk-MK" sz="1500" dirty="0" err="1">
                <a:solidFill>
                  <a:schemeClr val="tx1"/>
                </a:solidFill>
              </a:rPr>
              <a:t>spectrometer</a:t>
            </a:r>
            <a:r>
              <a:rPr lang="mk-MK" sz="1500" dirty="0">
                <a:solidFill>
                  <a:schemeClr val="tx1"/>
                </a:solidFill>
              </a:rPr>
              <a:t>, ASD FieldSpec4 </a:t>
            </a:r>
            <a:r>
              <a:rPr lang="mk-MK" sz="1500" dirty="0" err="1">
                <a:solidFill>
                  <a:schemeClr val="tx1"/>
                </a:solidFill>
              </a:rPr>
              <a:t>Hi-Res</a:t>
            </a:r>
            <a:r>
              <a:rPr lang="mk-MK" sz="1500" dirty="0">
                <a:solidFill>
                  <a:schemeClr val="tx1"/>
                </a:solidFill>
              </a:rPr>
              <a:t> NG (</a:t>
            </a:r>
            <a:r>
              <a:rPr lang="mk-MK" sz="1500" dirty="0" err="1">
                <a:solidFill>
                  <a:schemeClr val="tx1"/>
                </a:solidFill>
              </a:rPr>
              <a:t>Malvern</a:t>
            </a:r>
            <a:r>
              <a:rPr lang="mk-MK" sz="1500" dirty="0">
                <a:solidFill>
                  <a:schemeClr val="tx1"/>
                </a:solidFill>
              </a:rPr>
              <a:t> </a:t>
            </a:r>
            <a:r>
              <a:rPr lang="mk-MK" sz="1500" dirty="0" err="1">
                <a:solidFill>
                  <a:schemeClr val="tx1"/>
                </a:solidFill>
              </a:rPr>
              <a:t>Instruments</a:t>
            </a:r>
            <a:r>
              <a:rPr lang="mk-MK" sz="1500" dirty="0">
                <a:solidFill>
                  <a:schemeClr val="tx1"/>
                </a:solidFill>
              </a:rPr>
              <a:t>, UK</a:t>
            </a:r>
            <a:r>
              <a:rPr lang="en-US" sz="1500" dirty="0">
                <a:solidFill>
                  <a:schemeClr val="tx1"/>
                </a:solidFill>
              </a:rPr>
              <a:t>) using </a:t>
            </a:r>
            <a:r>
              <a:rPr lang="mk-MK" sz="1500" dirty="0" err="1">
                <a:solidFill>
                  <a:schemeClr val="tx1"/>
                </a:solidFill>
              </a:rPr>
              <a:t>Muglight</a:t>
            </a:r>
            <a:r>
              <a:rPr lang="mk-MK" sz="1500" dirty="0">
                <a:solidFill>
                  <a:schemeClr val="tx1"/>
                </a:solidFill>
              </a:rPr>
              <a:t> </a:t>
            </a:r>
            <a:r>
              <a:rPr lang="mk-MK" sz="1500" dirty="0" err="1">
                <a:solidFill>
                  <a:schemeClr val="tx1"/>
                </a:solidFill>
              </a:rPr>
              <a:t>accessory</a:t>
            </a:r>
            <a:endParaRPr lang="en-US" sz="1500" dirty="0">
              <a:solidFill>
                <a:schemeClr val="tx1"/>
              </a:solidFill>
            </a:endParaRPr>
          </a:p>
          <a:p>
            <a:endParaRPr lang="en-US" sz="100" dirty="0">
              <a:solidFill>
                <a:schemeClr val="tx1"/>
              </a:solidFill>
              <a:latin typeface="+mj-lt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B52389-C1B3-9B2F-0B80-EBC5AFE3640A}"/>
              </a:ext>
            </a:extLst>
          </p:cNvPr>
          <p:cNvSpPr/>
          <p:nvPr/>
        </p:nvSpPr>
        <p:spPr>
          <a:xfrm>
            <a:off x="118871" y="3026664"/>
            <a:ext cx="19671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A35C00"/>
                </a:solidFill>
                <a:latin typeface="+mj-lt"/>
                <a:ea typeface="Calibri" panose="020F0502020204030204" pitchFamily="34" charset="0"/>
              </a:rPr>
              <a:t>Experimental</a:t>
            </a:r>
            <a:endParaRPr lang="en-US" dirty="0">
              <a:solidFill>
                <a:srgbClr val="A35C00"/>
              </a:solidFill>
              <a:latin typeface="+mj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2BC59B-207E-AF3C-59E7-965C6F4DF48C}"/>
              </a:ext>
            </a:extLst>
          </p:cNvPr>
          <p:cNvSpPr/>
          <p:nvPr/>
        </p:nvSpPr>
        <p:spPr>
          <a:xfrm>
            <a:off x="64008" y="4741164"/>
            <a:ext cx="5770735" cy="2071116"/>
          </a:xfrm>
          <a:prstGeom prst="rect">
            <a:avLst/>
          </a:prstGeom>
          <a:solidFill>
            <a:srgbClr val="E9F5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384048" rIns="91440" bIns="45720" rtlCol="0" anchor="t" anchorCtr="0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sz="2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tx1"/>
                </a:solidFill>
              </a:rPr>
              <a:t>NIR band centered near 1850–1900 nm corresponding to the O–H stretching + bending combination band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tx1"/>
                </a:solidFill>
              </a:rPr>
              <a:t>Flagged three commercial products as containing low levels or no detectable genuine </a:t>
            </a:r>
            <a:r>
              <a:rPr lang="en-US" sz="1500" dirty="0" err="1">
                <a:solidFill>
                  <a:schemeClr val="tx1"/>
                </a:solidFill>
              </a:rPr>
              <a:t>salep</a:t>
            </a:r>
            <a:endParaRPr lang="en-US" sz="15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500" dirty="0">
                <a:solidFill>
                  <a:schemeClr val="tx1"/>
                </a:solidFill>
                <a:cs typeface="Arial"/>
              </a:rPr>
              <a:t>Model provided successful discrimination of </a:t>
            </a:r>
            <a:r>
              <a:rPr lang="en-US" sz="1500" dirty="0" err="1">
                <a:solidFill>
                  <a:schemeClr val="tx1"/>
                </a:solidFill>
                <a:cs typeface="Arial"/>
              </a:rPr>
              <a:t>salep</a:t>
            </a:r>
            <a:r>
              <a:rPr lang="en-US" sz="1500" dirty="0">
                <a:solidFill>
                  <a:schemeClr val="tx1"/>
                </a:solidFill>
                <a:cs typeface="Arial"/>
              </a:rPr>
              <a:t>-specific spectral features rather than the features arising from starches and other components in </a:t>
            </a:r>
            <a:r>
              <a:rPr lang="en-US" sz="1450" b="1" dirty="0">
                <a:solidFill>
                  <a:schemeClr val="tx1"/>
                </a:solidFill>
                <a:cs typeface="Arial"/>
              </a:rPr>
              <a:t>real, ready-to-use, </a:t>
            </a:r>
            <a:r>
              <a:rPr lang="en-US" sz="1450" b="1" dirty="0" err="1">
                <a:solidFill>
                  <a:schemeClr val="tx1"/>
                </a:solidFill>
                <a:cs typeface="Arial"/>
              </a:rPr>
              <a:t>salep</a:t>
            </a:r>
            <a:r>
              <a:rPr lang="en-US" sz="1450" b="1" dirty="0">
                <a:solidFill>
                  <a:schemeClr val="tx1"/>
                </a:solidFill>
                <a:cs typeface="Arial"/>
              </a:rPr>
              <a:t> mixtures</a:t>
            </a:r>
          </a:p>
          <a:p>
            <a:r>
              <a:rPr lang="en-US" sz="200" dirty="0">
                <a:solidFill>
                  <a:schemeClr val="tx1"/>
                </a:solidFill>
                <a:cs typeface="Arial"/>
              </a:rPr>
              <a:t>  </a:t>
            </a:r>
            <a:endParaRPr lang="en-US" sz="14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024CFC-F363-B55E-6E5F-FB1CD77B41F7}"/>
              </a:ext>
            </a:extLst>
          </p:cNvPr>
          <p:cNvSpPr/>
          <p:nvPr/>
        </p:nvSpPr>
        <p:spPr>
          <a:xfrm>
            <a:off x="118871" y="4774692"/>
            <a:ext cx="21195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2E7D32"/>
                </a:solidFill>
                <a:latin typeface="+mj-lt"/>
                <a:ea typeface="Calibri" panose="020F0502020204030204" pitchFamily="34" charset="0"/>
              </a:rPr>
              <a:t>Conclusions</a:t>
            </a:r>
            <a:endParaRPr lang="en-US" dirty="0">
              <a:solidFill>
                <a:srgbClr val="2E7D32"/>
              </a:solidFill>
              <a:latin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1ABC05-DAF2-8CE6-DE62-C8AEF4101D5A}"/>
              </a:ext>
            </a:extLst>
          </p:cNvPr>
          <p:cNvSpPr/>
          <p:nvPr/>
        </p:nvSpPr>
        <p:spPr>
          <a:xfrm>
            <a:off x="5889605" y="3008376"/>
            <a:ext cx="6235339" cy="3803904"/>
          </a:xfrm>
          <a:prstGeom prst="rect">
            <a:avLst/>
          </a:prstGeom>
          <a:solidFill>
            <a:srgbClr val="FFFFFF"/>
          </a:solidFill>
          <a:ln w="12700">
            <a:solidFill>
              <a:srgbClr val="CBBF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highlight>
                <a:srgbClr val="FFFF00"/>
              </a:highlight>
              <a:latin typeface="+mj-l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7720194-03DF-E99C-4E34-32A3E6D0C24C}"/>
              </a:ext>
            </a:extLst>
          </p:cNvPr>
          <p:cNvSpPr/>
          <p:nvPr/>
        </p:nvSpPr>
        <p:spPr>
          <a:xfrm>
            <a:off x="6094476" y="3026664"/>
            <a:ext cx="3022092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solidFill>
                  <a:srgbClr val="6A4C93"/>
                </a:solidFill>
                <a:latin typeface="+mj-lt"/>
                <a:ea typeface="Calibri" panose="020F0502020204030204" pitchFamily="34" charset="0"/>
              </a:rPr>
              <a:t>Results and discussion</a:t>
            </a:r>
            <a:endParaRPr lang="en-US" sz="1900" dirty="0">
              <a:solidFill>
                <a:srgbClr val="6A4C93"/>
              </a:solidFill>
              <a:latin typeface="+mj-lt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D0ABDC-93B8-7986-7BC0-EF311A146136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rgbClr val="6A4C9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  <a:latin typeface="+mj-lt"/>
              </a:rPr>
              <a:t>P18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3918376-7D00-8532-853F-07C74030FF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5617" y="3341294"/>
            <a:ext cx="3146407" cy="192755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FDCB61B-33BF-3A9E-1423-42267FAB69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16568" y="3026664"/>
            <a:ext cx="2956560" cy="19275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5142CD-1AB5-49F8-201F-F901DE5092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8387" y="5174802"/>
            <a:ext cx="3227614" cy="159105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B054ED1-CE50-9C0A-7D20-D06FC2D9F3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32024" y="4898136"/>
            <a:ext cx="2941103" cy="190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DCA87D-57B8-4510-9665-9E75299929F1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c9b645eb-e6fe-4b35-9d45-bd7394162d21"/>
    <ds:schemaRef ds:uri="http://schemas.microsoft.com/office/infopath/2007/PartnerControls"/>
    <ds:schemaRef ds:uri="98621ed1-ae24-4a21-b80a-89d572d87e72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392</TotalTime>
  <Words>279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Todorov, Jovica</cp:lastModifiedBy>
  <cp:revision>57</cp:revision>
  <dcterms:created xsi:type="dcterms:W3CDTF">2025-07-07T08:04:39Z</dcterms:created>
  <dcterms:modified xsi:type="dcterms:W3CDTF">2026-09-15T15:27:43Z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