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0"/>
  </p:notesMasterIdLst>
  <p:sldIdLst>
    <p:sldId id="288" r:id="rId5"/>
    <p:sldId id="289" r:id="rId6"/>
    <p:sldId id="290" r:id="rId7"/>
    <p:sldId id="291" r:id="rId8"/>
    <p:sldId id="292" r:id="rId9"/>
  </p:sldIdLst>
  <p:sldSz cx="12192000" cy="6858000"/>
  <p:notesSz cx="6858000" cy="9144000"/>
  <p:embeddedFontLst>
    <p:embeddedFont>
      <p:font typeface="Arial Narrow" panose="020B0606020202030204" pitchFamily="34" charset="0"/>
      <p:regular r:id="rId11"/>
      <p:bold r:id="rId12"/>
      <p:italic r:id="rId13"/>
      <p:boldItalic r:id="rId14"/>
    </p:embeddedFont>
    <p:embeddedFont>
      <p:font typeface="PF BeauSans Pro" panose="02000800000000020004" charset="0"/>
      <p:bold r:id="rId15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7FF"/>
    <a:srgbClr val="F8E4F6"/>
    <a:srgbClr val="E9F8E4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DAB0C13-1EF4-F9AC-C85E-1389668632C0}" v="1" dt="2026-04-13T20:20:36.8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57" d="100"/>
          <a:sy n="57" d="100"/>
        </p:scale>
        <p:origin x="908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09/16/2026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slide" Target="slide5.xml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50.png"/><Relationship Id="rId5" Type="http://schemas.openxmlformats.org/officeDocument/2006/relationships/image" Target="../media/image3.png"/><Relationship Id="rId10" Type="http://schemas.openxmlformats.org/officeDocument/2006/relationships/slide" Target="slide4.xml"/><Relationship Id="rId4" Type="http://schemas.openxmlformats.org/officeDocument/2006/relationships/slide" Target="slide2.xml"/><Relationship Id="rId9" Type="http://schemas.openxmlformats.org/officeDocument/2006/relationships/image" Target="../media/image5.png"/><Relationship Id="rId14" Type="http://schemas.openxmlformats.org/officeDocument/2006/relationships/image" Target="../media/image6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F6E7-5BBF-2D5F-55F6-B937B6F0D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3439C26-5568-BE06-7EE7-36EA4BC5E645}"/>
              </a:ext>
            </a:extLst>
          </p:cNvPr>
          <p:cNvSpPr/>
          <p:nvPr/>
        </p:nvSpPr>
        <p:spPr>
          <a:xfrm>
            <a:off x="0" y="55366"/>
            <a:ext cx="121208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28</a:t>
            </a:r>
            <a:r>
              <a:rPr lang="en-US" sz="1600" baseline="30000" dirty="0">
                <a:solidFill>
                  <a:srgbClr val="00CC00"/>
                </a:solidFill>
                <a:latin typeface="Arial Narrow" panose="020B0606020202030204" pitchFamily="34" charset="0"/>
              </a:rPr>
              <a:t>th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 Congress of SCTM, 23-26 September, </a:t>
            </a:r>
            <a:r>
              <a:rPr lang="en-US" sz="1600" dirty="0" err="1">
                <a:solidFill>
                  <a:srgbClr val="00CC00"/>
                </a:solidFill>
                <a:latin typeface="Arial Narrow" panose="020B0606020202030204" pitchFamily="34" charset="0"/>
              </a:rPr>
              <a:t>Ohrid</a:t>
            </a:r>
            <a:r>
              <a:rPr lang="en-US" sz="1600" dirty="0">
                <a:solidFill>
                  <a:srgbClr val="00CC00"/>
                </a:solidFill>
                <a:latin typeface="Arial Narrow" panose="020B0606020202030204" pitchFamily="34" charset="0"/>
              </a:rPr>
              <a:t>, Macedonia</a:t>
            </a:r>
            <a:endParaRPr lang="mk-MK" sz="1600" dirty="0">
              <a:solidFill>
                <a:srgbClr val="00CC0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9882EDD9-BC4B-8B1B-7397-6287C5B19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25319" y="254912"/>
            <a:ext cx="8681724" cy="85129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2200" b="1" cap="all" dirty="0">
                <a:solidFill>
                  <a:schemeClr val="accent5"/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Bismuth-Modified Wood Waste as a Sustainable Sorbent for Reactive Blue 19 Removal</a:t>
            </a:r>
            <a:endParaRPr lang="en-US" sz="2200" b="1" cap="all" dirty="0">
              <a:solidFill>
                <a:schemeClr val="accent5"/>
              </a:solidFill>
              <a:highlight>
                <a:srgbClr val="FFFF00"/>
              </a:highlight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05163C-4208-4EF2-A4BC-9554DE181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32655"/>
            <a:ext cx="12192000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Nena Velinov Georgiev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Miloš Kostić, Miljana Radović Vučić, Slobodan </a:t>
            </a:r>
            <a:r>
              <a:rPr lang="en-US" sz="1400" b="1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Najdanović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Milan </a:t>
            </a:r>
            <a:r>
              <a:rPr lang="en-US" sz="1400" b="1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Momčilović</a:t>
            </a:r>
            <a:r>
              <a:rPr lang="en-US" sz="1400" b="1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Jelena Mitrović, Aleksandar Bojić</a:t>
            </a:r>
          </a:p>
          <a:p>
            <a:pPr algn="ctr"/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University of </a:t>
            </a:r>
            <a:r>
              <a:rPr lang="en-US" sz="1400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Niš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Faculty of Sciences and Mathematics, Department of Chemistry, </a:t>
            </a:r>
            <a:r>
              <a:rPr lang="en-US" sz="1400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Višegradska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33, </a:t>
            </a:r>
            <a:r>
              <a:rPr lang="en-US" sz="1400" dirty="0" err="1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Niš</a:t>
            </a:r>
            <a:r>
              <a:rPr lang="en-US" sz="1400" dirty="0">
                <a:solidFill>
                  <a:srgbClr val="00CC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Republic of Serbia, e-mail: nena.velinov@yahoo.com, nena.velinov@pmf.edu.rs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301CB3-52B0-EFE7-7AFA-FDA4F20AA2BD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19" y="266683"/>
            <a:ext cx="864245" cy="927582"/>
          </a:xfrm>
          <a:prstGeom prst="rect">
            <a:avLst/>
          </a:prstGeom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101C326-06AB-78CA-A216-7D9AF8F2C16E}"/>
              </a:ext>
            </a:extLst>
          </p:cNvPr>
          <p:cNvSpPr/>
          <p:nvPr/>
        </p:nvSpPr>
        <p:spPr>
          <a:xfrm>
            <a:off x="11241398" y="87808"/>
            <a:ext cx="883194" cy="3385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400" dirty="0">
                <a:solidFill>
                  <a:schemeClr val="tx1"/>
                </a:solidFill>
              </a:rPr>
              <a:t>CE-P4</a:t>
            </a:r>
            <a:endParaRPr lang="en-US" sz="14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0" name="Slide Zoom 39"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861459687"/>
                  </p:ext>
                </p:extLst>
              </p:nvPr>
            </p:nvGraphicFramePr>
            <p:xfrm>
              <a:off x="1925319" y="1543642"/>
              <a:ext cx="4196081" cy="2566593"/>
            </p:xfrm>
            <a:graphic>
              <a:graphicData uri="http://schemas.microsoft.com/office/powerpoint/2016/slidezoom">
                <pslz:sldZm>
                  <pslz:sldZmObj sldId="289" cId="3882071417">
                    <pslz:zmPr id="{EFAEB726-D5F6-4857-A45F-2CDF2E5C3BCA}" returnToParent="0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3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0" name="Slide Zoom 39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87303067-685B-2FAF-B480-F2354A046FD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25319" y="1543642"/>
                <a:ext cx="4196081" cy="2566593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4" name="Slide Zoom 43"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75025148"/>
                  </p:ext>
                </p:extLst>
              </p:nvPr>
            </p:nvGraphicFramePr>
            <p:xfrm>
              <a:off x="6410961" y="1557374"/>
              <a:ext cx="4196081" cy="2566592"/>
            </p:xfrm>
            <a:graphic>
              <a:graphicData uri="http://schemas.microsoft.com/office/powerpoint/2016/slidezoom">
                <pslz:sldZm>
                  <pslz:sldZmObj sldId="290" cId="3234179505">
                    <pslz:zmPr id="{761436FE-D293-4227-99A3-50F896C1A346}" returnToParent="0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6659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4" name="Slide Zoom 43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4751F1C8-5F54-9BB8-D928-DF025BF83D1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410961" y="1557374"/>
                <a:ext cx="4196081" cy="256659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6" name="Slide Zoom 45"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725758956"/>
                  </p:ext>
                </p:extLst>
              </p:nvPr>
            </p:nvGraphicFramePr>
            <p:xfrm>
              <a:off x="1939599" y="4236043"/>
              <a:ext cx="4181801" cy="2566591"/>
            </p:xfrm>
            <a:graphic>
              <a:graphicData uri="http://schemas.microsoft.com/office/powerpoint/2016/slidezoom">
                <pslz:sldZm>
                  <pslz:sldZmObj sldId="291" cId="1291298690">
                    <pslz:zmPr id="{85EE4F21-B3C6-4BF8-A7B1-FDBBE89999E8}" returnToParent="0" transitionDur="1000">
                      <p166:blipFill xmlns:p166="http://schemas.microsoft.com/office/powerpoint/2016/6/main">
                        <a:blip r:embed="rId9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81801" cy="2566591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6" name="Slide Zoom 45">
                <a:hlinkClick r:id="rId10" action="ppaction://hlinksldjump"/>
                <a:extLst>
                  <a:ext uri="{FF2B5EF4-FFF2-40B4-BE49-F238E27FC236}">
                    <a16:creationId xmlns:a16="http://schemas.microsoft.com/office/drawing/2014/main" id="{CA227813-9B45-3F7D-2B2A-B4C6A8C2A08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939599" y="4236043"/>
                <a:ext cx="4181801" cy="2566591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48" name="Slide Zoom 47"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34127994"/>
                  </p:ext>
                </p:extLst>
              </p:nvPr>
            </p:nvGraphicFramePr>
            <p:xfrm>
              <a:off x="6410961" y="4199729"/>
              <a:ext cx="4196081" cy="2552862"/>
            </p:xfrm>
            <a:graphic>
              <a:graphicData uri="http://schemas.microsoft.com/office/powerpoint/2016/slidezoom">
                <pslz:sldZm>
                  <pslz:sldZmObj sldId="292" cId="1890793623">
                    <pslz:zmPr id="{FA31A952-E933-4967-A7D1-DFDE7CDF1E04}" returnToParent="0" transitionDur="1000">
                      <p166:blipFill xmlns:p166="http://schemas.microsoft.com/office/powerpoint/2016/6/main">
                        <a:blip r:embed="rId1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4196081" cy="2552862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48" name="Slide Zoom 47">
                <a:hlinkClick r:id="rId13" action="ppaction://hlinksldjump"/>
                <a:extLst>
                  <a:ext uri="{FF2B5EF4-FFF2-40B4-BE49-F238E27FC236}">
                    <a16:creationId xmlns:a16="http://schemas.microsoft.com/office/drawing/2014/main" id="{AE3981C1-ED72-7A48-D57F-4104B91463D8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0961" y="4199729"/>
                <a:ext cx="4196081" cy="2552862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550455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D18461-E0EE-3613-B4B5-7689E3156E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8"/>
          <a:stretch>
            <a:fillRect/>
          </a:stretch>
        </p:blipFill>
        <p:spPr>
          <a:xfrm>
            <a:off x="800100" y="-7394"/>
            <a:ext cx="10580404" cy="686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071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CC7725-AC27-8C8C-4B2D-F55F25E8C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1D58D7-CAD5-E9BD-B986-6B87E9BC42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76" y="1486515"/>
            <a:ext cx="5262724" cy="5262724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724A2F5-673F-75AB-2CD6-3247DE9FD3E0}"/>
              </a:ext>
            </a:extLst>
          </p:cNvPr>
          <p:cNvSpPr/>
          <p:nvPr/>
        </p:nvSpPr>
        <p:spPr>
          <a:xfrm>
            <a:off x="1516285" y="875850"/>
            <a:ext cx="2560320" cy="457200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3698C8-0288-83F9-6507-9651554E9127}"/>
              </a:ext>
            </a:extLst>
          </p:cNvPr>
          <p:cNvSpPr txBox="1"/>
          <p:nvPr/>
        </p:nvSpPr>
        <p:spPr>
          <a:xfrm>
            <a:off x="1601246" y="919784"/>
            <a:ext cx="239039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sr-Latn-RS" b="1" dirty="0">
                <a:solidFill>
                  <a:schemeClr val="bg1"/>
                </a:solidFill>
              </a:rPr>
              <a:t>Sorbent preparation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37BE700-90CA-F7CC-8385-80CE04EE3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63"/>
          <a:stretch>
            <a:fillRect/>
          </a:stretch>
        </p:blipFill>
        <p:spPr>
          <a:xfrm>
            <a:off x="6570824" y="1486515"/>
            <a:ext cx="5486400" cy="5241546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C4FECAB-37B0-CCC7-C054-3F3A3DDBB4B8}"/>
              </a:ext>
            </a:extLst>
          </p:cNvPr>
          <p:cNvSpPr/>
          <p:nvPr/>
        </p:nvSpPr>
        <p:spPr>
          <a:xfrm>
            <a:off x="8115395" y="882582"/>
            <a:ext cx="2560320" cy="457200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DC4DD5-61A2-7748-15A0-9F20B99CB17A}"/>
              </a:ext>
            </a:extLst>
          </p:cNvPr>
          <p:cNvSpPr txBox="1"/>
          <p:nvPr/>
        </p:nvSpPr>
        <p:spPr>
          <a:xfrm>
            <a:off x="8488896" y="913366"/>
            <a:ext cx="1813317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r-Latn-RS" b="1" dirty="0">
                <a:solidFill>
                  <a:schemeClr val="bg1"/>
                </a:solidFill>
              </a:rPr>
              <a:t>Sorption study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A7DB3B32-3372-14B3-3F0E-883B493B0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437" y="129939"/>
            <a:ext cx="3443125" cy="605909"/>
          </a:xfrm>
          <a:prstGeom prst="roundRect">
            <a:avLst>
              <a:gd name="adj" fmla="val 50000"/>
            </a:avLst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Experimental</a:t>
            </a:r>
          </a:p>
        </p:txBody>
      </p:sp>
    </p:spTree>
    <p:extLst>
      <p:ext uri="{BB962C8B-B14F-4D97-AF65-F5344CB8AC3E}">
        <p14:creationId xmlns:p14="http://schemas.microsoft.com/office/powerpoint/2010/main" val="3234179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EE15AB-D2F4-36F6-0AB3-B182914A5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C79CE32E-1991-B17F-E82E-766C805A2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928" y="0"/>
            <a:ext cx="112421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298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1D3021-1243-17C1-BD3F-D37B91AE3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071E79-9C1E-8625-7889-4E5352DD52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949" y="0"/>
            <a:ext cx="98539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93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purl.org/dc/terms/"/>
    <ds:schemaRef ds:uri="http://schemas.microsoft.com/office/2006/metadata/properties"/>
    <ds:schemaRef ds:uri="http://purl.org/dc/dcmitype/"/>
    <ds:schemaRef ds:uri="http://www.w3.org/XML/1998/namespace"/>
    <ds:schemaRef ds:uri="98621ed1-ae24-4a21-b80a-89d572d87e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513</TotalTime>
  <Words>93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 Narrow</vt:lpstr>
      <vt:lpstr>Arial</vt:lpstr>
      <vt:lpstr>PF BeauSans Pro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Nena Velinov</cp:lastModifiedBy>
  <cp:revision>52</cp:revision>
  <dcterms:created xsi:type="dcterms:W3CDTF">2025-07-07T08:04:39Z</dcterms:created>
  <dcterms:modified xsi:type="dcterms:W3CDTF">2026-09-15T22:31:07Z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