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ptos Narrow" panose="020B0004020202020204" pitchFamily="34" charset="0"/>
      <p:regular r:id="rId7"/>
      <p:bold r:id="rId8"/>
      <p:italic r:id="rId9"/>
      <p:boldItalic r:id="rId10"/>
    </p:embeddedFon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57" d="100"/>
          <a:sy n="57" d="100"/>
        </p:scale>
        <p:origin x="908"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09/16/2026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199823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70696" y="254912"/>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Ferrite-based sorbent for efficient removal </a:t>
            </a:r>
            <a:br>
              <a:rPr lang="sr-Latn-RS" sz="2200" b="1" cap="all" dirty="0">
                <a:solidFill>
                  <a:schemeClr val="accent5"/>
                </a:solidFill>
                <a:latin typeface="PF BeauSans Pro" panose="02000800000000020004" pitchFamily="2" charset="0"/>
                <a:cs typeface="Arial" panose="020B0604020202020204" pitchFamily="34" charset="0"/>
              </a:rPr>
            </a:br>
            <a:r>
              <a:rPr lang="en-US" sz="2200" b="1" cap="all" dirty="0">
                <a:solidFill>
                  <a:schemeClr val="accent5"/>
                </a:solidFill>
                <a:latin typeface="PF BeauSans Pro" panose="02000800000000020004" pitchFamily="2" charset="0"/>
                <a:cs typeface="Arial" panose="020B0604020202020204" pitchFamily="34" charset="0"/>
              </a:rPr>
              <a:t>of Reactive Blue 19 dye</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9326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a:solidFill>
                  <a:srgbClr val="00CC00"/>
                </a:solidFill>
                <a:latin typeface="Arial Narrow" panose="020B0606020202030204" pitchFamily="34" charset="0"/>
                <a:cs typeface="Arial" panose="020B0604020202020204" pitchFamily="34" charset="0"/>
              </a:rPr>
              <a:t>Miloš Kostić, </a:t>
            </a:r>
            <a:r>
              <a:rPr lang="en-US" sz="1400" b="1" u="sng" dirty="0">
                <a:solidFill>
                  <a:srgbClr val="00CC00"/>
                </a:solidFill>
                <a:latin typeface="Arial Narrow" panose="020B0606020202030204" pitchFamily="34" charset="0"/>
                <a:cs typeface="Arial" panose="020B0604020202020204" pitchFamily="34" charset="0"/>
              </a:rPr>
              <a:t>Nena Velinov Georgiev</a:t>
            </a:r>
            <a:r>
              <a:rPr lang="en-US" sz="1400" b="1" dirty="0">
                <a:solidFill>
                  <a:srgbClr val="00CC00"/>
                </a:solidFill>
                <a:latin typeface="Arial Narrow" panose="020B0606020202030204" pitchFamily="34" charset="0"/>
                <a:cs typeface="Arial" panose="020B0604020202020204" pitchFamily="34" charset="0"/>
              </a:rPr>
              <a:t>, Slobodan Najdanović, Miljana Radović Vučić, Milica Petrović, Jelena Mitrović, Kristina Filipović</a:t>
            </a:r>
          </a:p>
          <a:p>
            <a:pPr algn="ctr"/>
            <a:r>
              <a:rPr lang="en-US" sz="1400" dirty="0">
                <a:solidFill>
                  <a:srgbClr val="00CC00"/>
                </a:solidFill>
                <a:latin typeface="Arial Narrow" panose="020B0606020202030204" pitchFamily="34" charset="0"/>
                <a:cs typeface="Arial" panose="020B0604020202020204" pitchFamily="34" charset="0"/>
              </a:rPr>
              <a:t>Department of Chemistry, Faculty of Sciences and Mathematics, University of Niš, 18000 Niš, Serbia</a:t>
            </a:r>
            <a:r>
              <a:rPr lang="sr-Latn-RS" sz="1400">
                <a:solidFill>
                  <a:srgbClr val="00CC00"/>
                </a:solidFill>
                <a:latin typeface="Arial Narrow" panose="020B0606020202030204" pitchFamily="34" charset="0"/>
                <a:cs typeface="Arial" panose="020B0604020202020204" pitchFamily="34" charset="0"/>
              </a:rPr>
              <a:t>, e-mail: nena.velinov@yahoo.com, nena.velinov@pmf.edu.rs</a:t>
            </a: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8" y="1931446"/>
            <a:ext cx="12056711" cy="952664"/>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latin typeface="Arial Narrow" panose="020B0606020202030204" pitchFamily="34" charset="0"/>
              </a:rPr>
              <a:t>Environmental contamination by reactive textile dyes, represents a serious and persistent threat to living organisms. Reactive Blue 19 (RB19) is a stable anionic dye containing electrophilic vinylsulfone groups, which may contribute to its toxic and mutagenic potential. Sorption is widely applied for dye removal from water due to its efficiency, low cost, and simple operation. The zinc–manganese ferrite carbonate was synthesized by coprecipitation. Bach experiments evaluated the influence of pH, dye concentration, contact time, and sorbent dosage on RB19 removal. Sorption mechanisms were analyzed using kinetic and isotherm models. </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4168" y="1460253"/>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6075471" y="2941510"/>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64169" y="2941509"/>
            <a:ext cx="5900656" cy="2403741"/>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sr-Latn-RS" sz="1200" dirty="0">
              <a:solidFill>
                <a:schemeClr val="tx1"/>
              </a:solidFill>
              <a:latin typeface="Arial Narrow" panose="020B0606020202030204" pitchFamily="34" charset="0"/>
              <a:cs typeface="Arial"/>
            </a:endParaRPr>
          </a:p>
          <a:p>
            <a:pPr algn="just"/>
            <a:r>
              <a:rPr lang="en-US" sz="1600" dirty="0">
                <a:solidFill>
                  <a:schemeClr val="tx1"/>
                </a:solidFill>
                <a:latin typeface="Arial Narrow" panose="020B0606020202030204" pitchFamily="34" charset="0"/>
                <a:cs typeface="Arial"/>
              </a:rPr>
              <a:t>The co-precipitation process was used for the synthesis of the sorbent. Three solutions were made by individually</a:t>
            </a:r>
            <a:r>
              <a:rPr lang="sr-Latn-RS" sz="1600" dirty="0">
                <a:solidFill>
                  <a:schemeClr val="tx1"/>
                </a:solidFill>
                <a:latin typeface="Arial Narrow" panose="020B0606020202030204" pitchFamily="34" charset="0"/>
                <a:cs typeface="Arial"/>
              </a:rPr>
              <a:t> </a:t>
            </a:r>
            <a:r>
              <a:rPr lang="en-US" sz="1600" dirty="0">
                <a:solidFill>
                  <a:schemeClr val="tx1"/>
                </a:solidFill>
                <a:latin typeface="Arial Narrow" panose="020B0606020202030204" pitchFamily="34" charset="0"/>
                <a:cs typeface="Arial"/>
              </a:rPr>
              <a:t>dissolving iron(III) chloride hexahydrate, zinc chloride, and manganese(II) chloride tetrahydrate in deionized water. Then, all three</a:t>
            </a:r>
            <a:r>
              <a:rPr lang="sr-Latn-RS" sz="1600" dirty="0">
                <a:solidFill>
                  <a:schemeClr val="tx1"/>
                </a:solidFill>
                <a:latin typeface="Arial Narrow" panose="020B0606020202030204" pitchFamily="34" charset="0"/>
                <a:cs typeface="Arial"/>
              </a:rPr>
              <a:t> </a:t>
            </a:r>
            <a:r>
              <a:rPr lang="en-US" sz="1600" dirty="0">
                <a:solidFill>
                  <a:schemeClr val="tx1"/>
                </a:solidFill>
                <a:latin typeface="Arial Narrow" panose="020B0606020202030204" pitchFamily="34" charset="0"/>
                <a:cs typeface="Arial"/>
              </a:rPr>
              <a:t>solutions were mixed together in an Erlenmeyer flask with the addition of a reflux</a:t>
            </a:r>
            <a:r>
              <a:rPr lang="sr-Latn-RS" sz="1600" dirty="0">
                <a:solidFill>
                  <a:schemeClr val="tx1"/>
                </a:solidFill>
                <a:latin typeface="Arial Narrow" panose="020B0606020202030204" pitchFamily="34" charset="0"/>
                <a:cs typeface="Arial"/>
              </a:rPr>
              <a:t> </a:t>
            </a:r>
            <a:r>
              <a:rPr lang="en-US" sz="1600" dirty="0">
                <a:solidFill>
                  <a:schemeClr val="tx1"/>
                </a:solidFill>
                <a:latin typeface="Arial Narrow" panose="020B0606020202030204" pitchFamily="34" charset="0"/>
                <a:cs typeface="Arial"/>
              </a:rPr>
              <a:t>condenser, heated and stirred (80 ◦C and 400 rpm). Slow precipitation was carried out by the dropwise addition of 2.0 mol dm⁻</a:t>
            </a:r>
            <a:r>
              <a:rPr lang="sr-Latn-RS" sz="1600" baseline="30000" dirty="0">
                <a:solidFill>
                  <a:schemeClr val="tx1"/>
                </a:solidFill>
                <a:latin typeface="Arial Narrow" panose="020B0606020202030204" pitchFamily="34" charset="0"/>
                <a:cs typeface="Arial"/>
              </a:rPr>
              <a:t>3</a:t>
            </a:r>
            <a:r>
              <a:rPr lang="en-US" sz="1600" dirty="0">
                <a:solidFill>
                  <a:schemeClr val="tx1"/>
                </a:solidFill>
                <a:latin typeface="Arial Narrow" panose="020B0606020202030204" pitchFamily="34" charset="0"/>
                <a:cs typeface="Arial"/>
              </a:rPr>
              <a:t> NaOH and 1.0 mol dm⁻</a:t>
            </a:r>
            <a:r>
              <a:rPr lang="sr-Latn-RS" sz="1600" baseline="30000" dirty="0">
                <a:solidFill>
                  <a:schemeClr val="tx1"/>
                </a:solidFill>
                <a:latin typeface="Arial Narrow" panose="020B0606020202030204" pitchFamily="34" charset="0"/>
                <a:cs typeface="Arial"/>
              </a:rPr>
              <a:t>3</a:t>
            </a:r>
            <a:r>
              <a:rPr lang="en-US" sz="1600" dirty="0">
                <a:solidFill>
                  <a:schemeClr val="tx1"/>
                </a:solidFill>
                <a:latin typeface="Arial Narrow" panose="020B0606020202030204" pitchFamily="34" charset="0"/>
                <a:cs typeface="Arial"/>
              </a:rPr>
              <a:t> Na</a:t>
            </a:r>
            <a:r>
              <a:rPr lang="sr-Latn-RS" sz="1600" baseline="-25000" dirty="0">
                <a:solidFill>
                  <a:schemeClr val="tx1"/>
                </a:solidFill>
                <a:latin typeface="Arial Narrow" panose="020B0606020202030204" pitchFamily="34" charset="0"/>
                <a:cs typeface="Arial"/>
              </a:rPr>
              <a:t>2</a:t>
            </a:r>
            <a:r>
              <a:rPr lang="en-US" sz="1600" dirty="0">
                <a:solidFill>
                  <a:schemeClr val="tx1"/>
                </a:solidFill>
                <a:latin typeface="Arial Narrow" panose="020B0606020202030204" pitchFamily="34" charset="0"/>
                <a:cs typeface="Arial"/>
              </a:rPr>
              <a:t>CO</a:t>
            </a:r>
            <a:r>
              <a:rPr lang="sr-Latn-RS" sz="1600" baseline="-25000" dirty="0">
                <a:solidFill>
                  <a:schemeClr val="tx1"/>
                </a:solidFill>
                <a:latin typeface="Arial Narrow" panose="020B0606020202030204" pitchFamily="34" charset="0"/>
                <a:cs typeface="Arial"/>
              </a:rPr>
              <a:t>3</a:t>
            </a:r>
            <a:r>
              <a:rPr lang="en-US" sz="1600" dirty="0">
                <a:solidFill>
                  <a:schemeClr val="tx1"/>
                </a:solidFill>
                <a:latin typeface="Arial Narrow" panose="020B0606020202030204" pitchFamily="34" charset="0"/>
                <a:cs typeface="Arial"/>
              </a:rPr>
              <a:t> until the solution reached pH 10.0. The obtained material from this synthesis process was abbreviated as ZnMn–Fe</a:t>
            </a:r>
            <a:r>
              <a:rPr lang="en-US" sz="1600" baseline="-25000" dirty="0">
                <a:solidFill>
                  <a:schemeClr val="tx1"/>
                </a:solidFill>
                <a:latin typeface="Arial Narrow" panose="020B0606020202030204" pitchFamily="34" charset="0"/>
                <a:cs typeface="Arial"/>
              </a:rPr>
              <a:t>2</a:t>
            </a:r>
            <a:r>
              <a:rPr lang="en-US" sz="1600" dirty="0">
                <a:solidFill>
                  <a:schemeClr val="tx1"/>
                </a:solidFill>
                <a:latin typeface="Arial Narrow" panose="020B0606020202030204" pitchFamily="34" charset="0"/>
                <a:cs typeface="Arial"/>
              </a:rPr>
              <a:t>O</a:t>
            </a:r>
            <a:r>
              <a:rPr lang="en-US" sz="1600" baseline="-25000" dirty="0">
                <a:solidFill>
                  <a:schemeClr val="tx1"/>
                </a:solidFill>
                <a:latin typeface="Arial Narrow" panose="020B0606020202030204" pitchFamily="34" charset="0"/>
                <a:cs typeface="Arial"/>
              </a:rPr>
              <a:t>4</a:t>
            </a:r>
            <a:r>
              <a:rPr lang="en-US" sz="1600" dirty="0">
                <a:solidFill>
                  <a:schemeClr val="tx1"/>
                </a:solidFill>
                <a:latin typeface="Arial Narrow" panose="020B0606020202030204" pitchFamily="34" charset="0"/>
                <a:cs typeface="Arial"/>
              </a:rPr>
              <a:t>–CO</a:t>
            </a:r>
            <a:r>
              <a:rPr lang="en-US" sz="1600" baseline="-25000" dirty="0">
                <a:solidFill>
                  <a:schemeClr val="tx1"/>
                </a:solidFill>
                <a:latin typeface="Arial Narrow" panose="020B0606020202030204" pitchFamily="34" charset="0"/>
                <a:cs typeface="Arial"/>
              </a:rPr>
              <a:t>3</a:t>
            </a:r>
            <a:r>
              <a:rPr lang="en-US" sz="1600" dirty="0">
                <a:solidFill>
                  <a:schemeClr val="tx1"/>
                </a:solidFill>
                <a:latin typeface="Arial Narrow" panose="020B0606020202030204" pitchFamily="34" charset="0"/>
                <a:cs typeface="Arial"/>
              </a:rPr>
              <a:t>.</a:t>
            </a:r>
          </a:p>
        </p:txBody>
      </p:sp>
      <p:sp>
        <p:nvSpPr>
          <p:cNvPr id="17" name="Rectangle 16">
            <a:extLst>
              <a:ext uri="{FF2B5EF4-FFF2-40B4-BE49-F238E27FC236}">
                <a16:creationId xmlns:a16="http://schemas.microsoft.com/office/drawing/2014/main" id="{98B52389-C1B3-9B2F-0B80-EBC5AFE3640A}"/>
              </a:ext>
            </a:extLst>
          </p:cNvPr>
          <p:cNvSpPr/>
          <p:nvPr/>
        </p:nvSpPr>
        <p:spPr>
          <a:xfrm>
            <a:off x="177757" y="2916160"/>
            <a:ext cx="1691489" cy="305233"/>
          </a:xfrm>
          <a:prstGeom prst="rect">
            <a:avLst/>
          </a:prstGeom>
        </p:spPr>
        <p:txBody>
          <a:bodyPr wrap="none">
            <a:spAutoFit/>
          </a:bodyPr>
          <a:lstStyle/>
          <a:p>
            <a:r>
              <a:rPr lang="sr-Latn-RS" dirty="0" err="1">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a typeface="Calibri" panose="020F0502020204030204" pitchFamily="34"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74535" y="5423635"/>
            <a:ext cx="5890289" cy="134655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br>
              <a:rPr lang="sr-Latn-RS" sz="1600" dirty="0">
                <a:solidFill>
                  <a:schemeClr val="tx1"/>
                </a:solidFill>
                <a:latin typeface="Arial Narrow" panose="020B0606020202030204" pitchFamily="34" charset="0"/>
              </a:rPr>
            </a:br>
            <a:r>
              <a:rPr lang="en-US" sz="1600" dirty="0">
                <a:solidFill>
                  <a:schemeClr val="tx1"/>
                </a:solidFill>
                <a:latin typeface="Arial Narrow" panose="020B0606020202030204" pitchFamily="34" charset="0"/>
              </a:rPr>
              <a:t>Optimal sorption of RB19 was achieved at pH 2 and sorbent dose of 0.25 g/L, yielding a maximal sorption capacity of 1463.1 mg/g. Kinetic and equilibrium studies confirm chemisorption as the dominant mechanism, with Langmuir isotherm fitting indicating a homogeneous sorption surface. </a:t>
            </a:r>
            <a:endParaRPr lang="en-US" sz="16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177757" y="5400611"/>
            <a:ext cx="1527982" cy="491581"/>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sr-Latn-RS" dirty="0">
              <a:solidFill>
                <a:srgbClr val="00CC00"/>
              </a:solidFill>
              <a:latin typeface="PF BeauSans Pro" panose="02000800000000020004" pitchFamily="2" charset="0"/>
              <a:ea typeface="Calibri" panose="020F0502020204030204" pitchFamily="34"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216809" y="2941509"/>
            <a:ext cx="5900656" cy="301479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216808" y="2855339"/>
            <a:ext cx="5907783" cy="3216265"/>
          </a:xfrm>
          <a:prstGeom prst="rect">
            <a:avLst/>
          </a:prstGeom>
        </p:spPr>
        <p:txBody>
          <a:bodyPr wrap="square">
            <a:spAutoFit/>
          </a:bodyPr>
          <a:lstStyle/>
          <a:p>
            <a:endParaRPr lang="sr-Latn-RS" sz="500" dirty="0">
              <a:solidFill>
                <a:srgbClr val="00CC00"/>
              </a:solidFill>
              <a:latin typeface="PF BeauSans Pro" panose="02000800000000020004" pitchFamily="2" charset="0"/>
              <a:ea typeface="Calibri" panose="020F0502020204030204" pitchFamily="34" charset="0"/>
            </a:endParaRPr>
          </a:p>
          <a:p>
            <a:r>
              <a:rPr lang="en-US" dirty="0">
                <a:solidFill>
                  <a:srgbClr val="00CC00"/>
                </a:solidFill>
                <a:latin typeface="PF BeauSans Pro" panose="02000800000000020004" pitchFamily="2" charset="0"/>
                <a:ea typeface="Calibri" panose="020F0502020204030204" pitchFamily="34" charset="0"/>
              </a:rPr>
              <a:t>Results and discussion</a:t>
            </a: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br>
              <a:rPr lang="sr-Latn-RS" dirty="0">
                <a:solidFill>
                  <a:srgbClr val="00CC00"/>
                </a:solidFill>
                <a:latin typeface="PF BeauSans Pro" panose="02000800000000020004" pitchFamily="2" charset="0"/>
                <a:ea typeface="Calibri" panose="020F0502020204030204" pitchFamily="34" charset="0"/>
              </a:rPr>
            </a:br>
            <a:endParaRPr lang="sr-Latn-RS" dirty="0">
              <a:solidFill>
                <a:srgbClr val="00CC00"/>
              </a:solidFill>
              <a:latin typeface="PF BeauSans Pro" panose="02000800000000020004" pitchFamily="2" charset="0"/>
              <a:ea typeface="Calibri" panose="020F0502020204030204" pitchFamily="34" charset="0"/>
            </a:endParaRPr>
          </a:p>
          <a:p>
            <a:endParaRPr lang="sr-Latn-RS" sz="1200" dirty="0">
              <a:solidFill>
                <a:srgbClr val="00CC00"/>
              </a:solidFill>
              <a:latin typeface="Aptos Narrow" panose="020B0004020202020204" pitchFamily="34" charset="0"/>
              <a:ea typeface="Calibri" panose="020F0502020204030204" pitchFamily="34" charset="0"/>
            </a:endParaRPr>
          </a:p>
          <a:p>
            <a:endParaRPr lang="sr-Latn-RS" sz="900" dirty="0">
              <a:latin typeface="Aptos Narrow" panose="020B0004020202020204" pitchFamily="34" charset="0"/>
              <a:ea typeface="Calibri" panose="020F0502020204030204" pitchFamily="34" charset="0"/>
            </a:endParaRPr>
          </a:p>
          <a:p>
            <a:pPr algn="ctr"/>
            <a:r>
              <a:rPr lang="en-US" sz="1200" dirty="0">
                <a:latin typeface="Aptos Narrow" panose="020B0004020202020204" pitchFamily="34" charset="0"/>
                <a:ea typeface="Calibri" panose="020F0502020204030204" pitchFamily="34" charset="0"/>
              </a:rPr>
              <a:t>Effect of contact time and initial RB19 concentration</a:t>
            </a:r>
            <a:r>
              <a:rPr lang="sr-Latn-RS" sz="1200" dirty="0">
                <a:latin typeface="Aptos Narrow" panose="020B0004020202020204" pitchFamily="34" charset="0"/>
                <a:ea typeface="Calibri" panose="020F0502020204030204" pitchFamily="34" charset="0"/>
              </a:rPr>
              <a:t>, </a:t>
            </a:r>
            <a:r>
              <a:rPr lang="sr-Latn-RS" sz="1200" dirty="0" err="1">
                <a:latin typeface="Aptos Narrow" panose="020B0004020202020204" pitchFamily="34" charset="0"/>
                <a:ea typeface="Calibri" panose="020F0502020204030204" pitchFamily="34" charset="0"/>
              </a:rPr>
              <a:t>and</a:t>
            </a:r>
            <a:r>
              <a:rPr lang="sr-Latn-RS" sz="1200" dirty="0">
                <a:latin typeface="Aptos Narrow" panose="020B0004020202020204" pitchFamily="34" charset="0"/>
                <a:ea typeface="Calibri" panose="020F0502020204030204" pitchFamily="34" charset="0"/>
              </a:rPr>
              <a:t> </a:t>
            </a:r>
            <a:r>
              <a:rPr lang="en-US" sz="1200" dirty="0">
                <a:latin typeface="Aptos Narrow" panose="020B0004020202020204" pitchFamily="34" charset="0"/>
                <a:ea typeface="Calibri" panose="020F0502020204030204" pitchFamily="34" charset="0"/>
              </a:rPr>
              <a:t>Effect of pH on RB19 removal.</a:t>
            </a:r>
            <a:endParaRPr lang="en-US" sz="1200" dirty="0">
              <a:latin typeface="Aptos Narrow" panose="020B0004020202020204" pitchFamily="34"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227178" y="6013700"/>
            <a:ext cx="5890287" cy="756492"/>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r-Latn-RS" sz="1200" dirty="0">
              <a:solidFill>
                <a:schemeClr val="tx1"/>
              </a:solidFill>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216808" y="6013699"/>
            <a:ext cx="5907784" cy="738664"/>
          </a:xfrm>
          <a:prstGeom prst="rect">
            <a:avLst/>
          </a:prstGeom>
        </p:spPr>
        <p:txBody>
          <a:bodyPr wrap="square">
            <a:spAutoFit/>
          </a:bodyPr>
          <a:lstStyle/>
          <a:p>
            <a:r>
              <a:rPr lang="en-US" dirty="0">
                <a:solidFill>
                  <a:srgbClr val="660066"/>
                </a:solidFill>
                <a:latin typeface="PF BeauSans Pro" panose="02000800000000020004" pitchFamily="2" charset="0"/>
                <a:ea typeface="Calibri" panose="020F0502020204030204" pitchFamily="34" charset="0"/>
              </a:rPr>
              <a:t>Acknowledgement</a:t>
            </a:r>
            <a:r>
              <a:rPr lang="sr-Latn-RS" dirty="0">
                <a:solidFill>
                  <a:srgbClr val="660066"/>
                </a:solidFill>
                <a:latin typeface="PF BeauSans Pro" panose="02000800000000020004" pitchFamily="2" charset="0"/>
                <a:ea typeface="Calibri" panose="020F0502020204030204" pitchFamily="34" charset="0"/>
              </a:rPr>
              <a:t> </a:t>
            </a:r>
            <a:r>
              <a:rPr lang="en-US" sz="1200" dirty="0">
                <a:latin typeface="Arial Narrow" panose="020B0606020202030204" pitchFamily="34" charset="0"/>
              </a:rPr>
              <a:t>The authors would like to acknowledge financial support from the Ministry of Science, Technological Development and Innovation of the Republic of Serbia (Agreement No 451-03-33/2026-03/200124 and 451-03-34/2026-03/200124)</a:t>
            </a:r>
            <a:endParaRPr lang="en-US" sz="1200" dirty="0">
              <a:solidFill>
                <a:srgbClr val="660066"/>
              </a:solidFill>
              <a:latin typeface="PF BeauSans Pro" panose="02000800000000020004" pitchFamily="2" charset="0"/>
              <a:ea typeface="Calibri" panose="020F0502020204030204" pitchFamily="34" charset="0"/>
            </a:endParaRP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341015" y="87808"/>
            <a:ext cx="783577"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RS" sz="1400" dirty="0">
                <a:solidFill>
                  <a:schemeClr val="tx1"/>
                </a:solidFill>
              </a:rPr>
              <a:t>CE-P5</a:t>
            </a:r>
            <a:endParaRPr lang="en-US" sz="1400" dirty="0">
              <a:solidFill>
                <a:schemeClr val="tx1"/>
              </a:solidFill>
            </a:endParaRPr>
          </a:p>
        </p:txBody>
      </p:sp>
      <p:pic>
        <p:nvPicPr>
          <p:cNvPr id="13" name="Picture 12">
            <a:extLst>
              <a:ext uri="{FF2B5EF4-FFF2-40B4-BE49-F238E27FC236}">
                <a16:creationId xmlns:a16="http://schemas.microsoft.com/office/drawing/2014/main" id="{61C8DE9F-2138-C093-4781-211BD1637D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258" y="3237623"/>
            <a:ext cx="5826495" cy="2531075"/>
          </a:xfrm>
          <a:prstGeom prst="rect">
            <a:avLst/>
          </a:prstGeom>
        </p:spPr>
      </p:pic>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396</TotalTime>
  <Words>420</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 Narrow</vt:lpstr>
      <vt:lpstr>Arial Narrow</vt:lpstr>
      <vt:lpstr>Arial</vt:lpstr>
      <vt:lpstr>PF BeauSans Pro</vt:lpstr>
      <vt:lpstr>Aptos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Nena Velinov</cp:lastModifiedBy>
  <cp:revision>49</cp:revision>
  <dcterms:created xsi:type="dcterms:W3CDTF">2025-07-07T08:04:39Z</dcterms:created>
  <dcterms:modified xsi:type="dcterms:W3CDTF">2026-09-15T22:28:00Z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