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Arial Narrow" panose="020B0606020202030204" pitchFamily="34" charset="0"/>
      <p:regular r:id="rId7"/>
      <p:bold r:id="rId8"/>
      <p:italic r:id="rId9"/>
      <p:boldItalic r:id="rId10"/>
    </p:embeddedFont>
    <p:embeddedFont>
      <p:font typeface="PF BeauSans Pro" panose="02000800000000020004" charset="0"/>
      <p:bold r:id="rId11"/>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103" d="100"/>
          <a:sy n="103" d="100"/>
        </p:scale>
        <p:origin x="85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09/15/2026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F0BC0F-45C1-49E1-AA7C-ADC7CFB2B8EC}" type="slidenum">
              <a:rPr lang="LID4096" smtClean="0"/>
              <a:t>1</a:t>
            </a:fld>
            <a:endParaRPr lang="LID4096"/>
          </a:p>
        </p:txBody>
      </p:sp>
    </p:spTree>
    <p:extLst>
      <p:ext uri="{BB962C8B-B14F-4D97-AF65-F5344CB8AC3E}">
        <p14:creationId xmlns:p14="http://schemas.microsoft.com/office/powerpoint/2010/main" val="3245545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3415" y="34517"/>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842682" y="316592"/>
            <a:ext cx="10892118" cy="715089"/>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b="1" dirty="0"/>
              <a:t>SUSTAINABLE VALORIZATION OF ORANGE PEEL WASTE BY SUPERCRITICAL CO₂ EXTRACTION: GC–MS AND RAMAN SPECTROSCOPIC CHARACTERIZATION</a:t>
            </a:r>
            <a:endParaRPr lang="en-US" dirty="0"/>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774441" y="832990"/>
            <a:ext cx="10581972" cy="954107"/>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endParaRPr lang="en-US" sz="1400" b="1" u="sng" dirty="0">
              <a:solidFill>
                <a:srgbClr val="00CC00"/>
              </a:solidFill>
              <a:latin typeface="Arial Narrow" panose="020B0606020202030204" pitchFamily="34" charset="0"/>
              <a:cs typeface="Arial" panose="020B0604020202020204" pitchFamily="34" charset="0"/>
            </a:endParaRPr>
          </a:p>
          <a:p>
            <a:pPr algn="ctr"/>
            <a:r>
              <a:rPr lang="en-US" sz="1400" b="1" u="sng" dirty="0">
                <a:solidFill>
                  <a:srgbClr val="00CC00"/>
                </a:solidFill>
                <a:latin typeface="Arial Narrow" panose="020B0606020202030204" pitchFamily="34" charset="0"/>
                <a:cs typeface="Arial" panose="020B0604020202020204" pitchFamily="34" charset="0"/>
              </a:rPr>
              <a:t>Mina Volić Ollier</a:t>
            </a:r>
            <a:r>
              <a:rPr lang="en-US" sz="1400" b="1" u="sng" baseline="30000" dirty="0">
                <a:solidFill>
                  <a:srgbClr val="00CC00"/>
                </a:solidFill>
                <a:latin typeface="Arial Narrow" panose="020B0606020202030204" pitchFamily="34" charset="0"/>
                <a:cs typeface="Arial" panose="020B0604020202020204" pitchFamily="34" charset="0"/>
              </a:rPr>
              <a:t>1</a:t>
            </a:r>
            <a:r>
              <a:rPr lang="en-US" sz="1400" b="1" u="sng" dirty="0">
                <a:solidFill>
                  <a:srgbClr val="00CC00"/>
                </a:solidFill>
                <a:latin typeface="Arial Narrow" panose="020B0606020202030204" pitchFamily="34" charset="0"/>
                <a:cs typeface="Arial" panose="020B0604020202020204" pitchFamily="34" charset="0"/>
              </a:rPr>
              <a:t>, Jovana Ilić Pajić</a:t>
            </a:r>
            <a:r>
              <a:rPr lang="en-US" sz="1400" b="1" u="sng" baseline="30000" dirty="0">
                <a:solidFill>
                  <a:srgbClr val="00CC00"/>
                </a:solidFill>
                <a:latin typeface="Arial Narrow" panose="020B0606020202030204" pitchFamily="34" charset="0"/>
                <a:cs typeface="Arial" panose="020B0604020202020204" pitchFamily="34" charset="0"/>
              </a:rPr>
              <a:t>2</a:t>
            </a:r>
            <a:r>
              <a:rPr lang="en-US" sz="1400" b="1" u="sng" dirty="0">
                <a:solidFill>
                  <a:srgbClr val="00CC00"/>
                </a:solidFill>
                <a:latin typeface="Arial Narrow" panose="020B0606020202030204" pitchFamily="34" charset="0"/>
                <a:cs typeface="Arial" panose="020B0604020202020204" pitchFamily="34" charset="0"/>
              </a:rPr>
              <a:t>, Nataša Obradović</a:t>
            </a:r>
            <a:r>
              <a:rPr lang="en-US" sz="1400" b="1" u="sng" baseline="30000" dirty="0">
                <a:solidFill>
                  <a:srgbClr val="00CC00"/>
                </a:solidFill>
                <a:latin typeface="Arial Narrow" panose="020B0606020202030204" pitchFamily="34" charset="0"/>
                <a:cs typeface="Arial" panose="020B0604020202020204" pitchFamily="34" charset="0"/>
              </a:rPr>
              <a:t>3</a:t>
            </a:r>
          </a:p>
          <a:p>
            <a:pPr algn="ctr">
              <a:buNone/>
            </a:pPr>
            <a:r>
              <a:rPr lang="en-US" sz="1400" baseline="300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1</a:t>
            </a:r>
            <a:r>
              <a:rPr lang="en-US" sz="1400" dirty="0">
                <a:solidFill>
                  <a:schemeClr val="accent3">
                    <a:lumMod val="60000"/>
                    <a:lumOff val="40000"/>
                  </a:schemeClr>
                </a:solidFill>
                <a:latin typeface="Arial Narrow" panose="020B0606020202030204" pitchFamily="34" charset="0"/>
                <a:ea typeface="Times New Roman" panose="02020603050405020304" pitchFamily="18" charset="0"/>
                <a:cs typeface="Tahoma" panose="020B0604030504040204" pitchFamily="34" charset="0"/>
              </a:rPr>
              <a:t>University of Belgrade, Innovation Centre of the Faculty of Technology and Metallurgy </a:t>
            </a:r>
            <a:r>
              <a:rPr lang="en-US" sz="14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(e-mail: </a:t>
            </a:r>
            <a:r>
              <a:rPr lang="en-US" sz="1400" dirty="0">
                <a:solidFill>
                  <a:schemeClr val="accent3">
                    <a:lumMod val="60000"/>
                    <a:lumOff val="40000"/>
                  </a:schemeClr>
                </a:solidFill>
                <a:latin typeface="Arial Narrow" panose="020B0606020202030204" pitchFamily="34" charset="0"/>
                <a:ea typeface="Times New Roman" panose="02020603050405020304" pitchFamily="18" charset="0"/>
                <a:cs typeface="Tahoma" panose="020B0604030504040204" pitchFamily="34" charset="0"/>
              </a:rPr>
              <a:t>mvolic</a:t>
            </a:r>
            <a:r>
              <a:rPr lang="en-US" sz="14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@tmf.bg.ac.rs), </a:t>
            </a:r>
            <a:r>
              <a:rPr lang="en-US" sz="1400" baseline="300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2</a:t>
            </a:r>
            <a:r>
              <a:rPr lang="en-US" sz="14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Institute of Chemistry, Technology and Metallurgy, National Institute of the Republic of Serbia</a:t>
            </a:r>
            <a:r>
              <a:rPr lang="en-GB" sz="1400" dirty="0">
                <a:solidFill>
                  <a:schemeClr val="accent3">
                    <a:lumMod val="60000"/>
                    <a:lumOff val="40000"/>
                  </a:schemeClr>
                </a:solidFill>
                <a:latin typeface="Arial Narrow" panose="020B0606020202030204" pitchFamily="34" charset="0"/>
                <a:ea typeface="Times New Roman" panose="02020603050405020304" pitchFamily="18" charset="0"/>
                <a:cs typeface="Times New Roman" panose="02020603050405020304" pitchFamily="18" charset="0"/>
              </a:rPr>
              <a:t>, </a:t>
            </a:r>
            <a:r>
              <a:rPr lang="en-US" sz="1400" baseline="30000" dirty="0">
                <a:solidFill>
                  <a:schemeClr val="accent3">
                    <a:lumMod val="60000"/>
                    <a:lumOff val="40000"/>
                  </a:schemeClr>
                </a:solidFill>
                <a:latin typeface="Arial Narrow" panose="020B0606020202030204" pitchFamily="34" charset="0"/>
                <a:ea typeface="Times New Roman" panose="02020603050405020304" pitchFamily="18" charset="0"/>
                <a:cs typeface="Tahoma" panose="020B0604030504040204" pitchFamily="34" charset="0"/>
              </a:rPr>
              <a:t>3</a:t>
            </a:r>
            <a:r>
              <a:rPr lang="en-US" sz="1400" dirty="0">
                <a:solidFill>
                  <a:schemeClr val="accent3">
                    <a:lumMod val="60000"/>
                    <a:lumOff val="40000"/>
                  </a:schemeClr>
                </a:solidFill>
                <a:latin typeface="Arial Narrow" panose="020B0606020202030204" pitchFamily="34" charset="0"/>
                <a:ea typeface="Times New Roman" panose="02020603050405020304" pitchFamily="18" charset="0"/>
                <a:cs typeface="Tahoma" panose="020B0604030504040204" pitchFamily="34" charset="0"/>
              </a:rPr>
              <a:t>University of Belgrade, Faculty of Technology and Metallurgy </a:t>
            </a:r>
            <a:endParaRPr lang="en-GB" sz="1400" dirty="0">
              <a:solidFill>
                <a:schemeClr val="accent3">
                  <a:lumMod val="60000"/>
                  <a:lumOff val="40000"/>
                </a:schemeClr>
              </a:solidFill>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46332" y="237969"/>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93950" y="1906566"/>
            <a:ext cx="12004100" cy="1139668"/>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GB" sz="1600" dirty="0">
              <a:solidFill>
                <a:schemeClr val="tx1"/>
              </a:solidFill>
              <a:latin typeface="Arial Narrow" panose="020B0606020202030204" pitchFamily="34" charset="0"/>
            </a:endParaRPr>
          </a:p>
          <a:p>
            <a:pPr algn="just"/>
            <a:r>
              <a:rPr lang="en-US" sz="1600" dirty="0">
                <a:solidFill>
                  <a:schemeClr val="tx1"/>
                </a:solidFill>
                <a:latin typeface="Arial Narrow" panose="020B0606020202030204" pitchFamily="34" charset="0"/>
              </a:rPr>
              <a:t>Orange peel is an abundant agro-industrial by-product rich in valuable essential oil, particularly D-limonene, but its full chemical and biological potential is often underutilized. Supercritical CO₂ extraction offers a sustainable, solvent-free approach for selective recovery of thermolabile terpenes, while Raman spectroscopy provides a rapid and non-destructive tool for extract characterization and quality control.</a:t>
            </a: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60753" y="1803015"/>
            <a:ext cx="12056712" cy="442674"/>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id="{84F0C9A7-8345-AF2F-FA4B-C524DC2F0A88}"/>
              </a:ext>
            </a:extLst>
          </p:cNvPr>
          <p:cNvCxnSpPr>
            <a:cxnSpLocks/>
          </p:cNvCxnSpPr>
          <p:nvPr/>
        </p:nvCxnSpPr>
        <p:spPr>
          <a:xfrm>
            <a:off x="5999159" y="2964448"/>
            <a:ext cx="30691" cy="3769684"/>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8B52389-C1B3-9B2F-0B80-EBC5AFE3640A}"/>
              </a:ext>
            </a:extLst>
          </p:cNvPr>
          <p:cNvSpPr/>
          <p:nvPr/>
        </p:nvSpPr>
        <p:spPr>
          <a:xfrm>
            <a:off x="-5446" y="3063433"/>
            <a:ext cx="1691489" cy="369332"/>
          </a:xfrm>
          <a:prstGeom prst="rect">
            <a:avLst/>
          </a:prstGeom>
        </p:spPr>
        <p:txBody>
          <a:bodyPr wrap="none">
            <a:spAutoFit/>
          </a:bodyPr>
          <a:lstStyle/>
          <a:p>
            <a:r>
              <a:rPr lang="en-US" dirty="0">
                <a:solidFill>
                  <a:srgbClr val="660066"/>
                </a:solidFill>
                <a:latin typeface="PF BeauSans Pro" panose="02000800000000020004" pitchFamily="2" charset="0"/>
                <a:ea typeface="Calibri" panose="020F0502020204030204" pitchFamily="34" charset="0"/>
              </a:rPr>
              <a:t>Experimental</a:t>
            </a:r>
            <a:endParaRPr lang="en-US" dirty="0">
              <a:solidFill>
                <a:srgbClr val="660066"/>
              </a:solidFill>
              <a:latin typeface="PF BeauSans Pro" panose="02000800000000020004" pitchFamily="2" charset="0"/>
            </a:endParaRPr>
          </a:p>
        </p:txBody>
      </p:sp>
      <p:sp>
        <p:nvSpPr>
          <p:cNvPr id="23" name="Rectangle 22">
            <a:extLst>
              <a:ext uri="{FF2B5EF4-FFF2-40B4-BE49-F238E27FC236}">
                <a16:creationId xmlns:a16="http://schemas.microsoft.com/office/drawing/2014/main" id="{FD024CFC-F363-B55E-6E5F-FB1CD77B41F7}"/>
              </a:ext>
            </a:extLst>
          </p:cNvPr>
          <p:cNvSpPr/>
          <p:nvPr/>
        </p:nvSpPr>
        <p:spPr>
          <a:xfrm>
            <a:off x="-3416" y="5602668"/>
            <a:ext cx="1527982"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Conclusions</a:t>
            </a:r>
            <a:endParaRPr lang="en-US" dirty="0">
              <a:solidFill>
                <a:srgbClr val="00CC00"/>
              </a:solidFill>
              <a:latin typeface="PF BeauSans Pro" panose="02000800000000020004" pitchFamily="2" charset="0"/>
            </a:endParaRPr>
          </a:p>
        </p:txBody>
      </p:sp>
      <p:sp>
        <p:nvSpPr>
          <p:cNvPr id="25" name="Rectangle 24">
            <a:extLst>
              <a:ext uri="{FF2B5EF4-FFF2-40B4-BE49-F238E27FC236}">
                <a16:creationId xmlns:a16="http://schemas.microsoft.com/office/drawing/2014/main" id="{67720194-03DF-E99C-4E34-32A3E6D0C24C}"/>
              </a:ext>
            </a:extLst>
          </p:cNvPr>
          <p:cNvSpPr/>
          <p:nvPr/>
        </p:nvSpPr>
        <p:spPr>
          <a:xfrm>
            <a:off x="6238990" y="3074838"/>
            <a:ext cx="2723823"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Results and discussion</a:t>
            </a:r>
            <a:endParaRPr lang="en-US" dirty="0">
              <a:solidFill>
                <a:srgbClr val="00CC00"/>
              </a:solidFill>
              <a:latin typeface="PF BeauSans Pro" panose="02000800000000020004" pitchFamily="2" charset="0"/>
            </a:endParaRPr>
          </a:p>
        </p:txBody>
      </p:sp>
      <p:sp>
        <p:nvSpPr>
          <p:cNvPr id="27" name="Rectangle 26">
            <a:extLst>
              <a:ext uri="{FF2B5EF4-FFF2-40B4-BE49-F238E27FC236}">
                <a16:creationId xmlns:a16="http://schemas.microsoft.com/office/drawing/2014/main" id="{F5D6ACD2-6AED-89EA-1EC0-412A4FF35E61}"/>
              </a:ext>
            </a:extLst>
          </p:cNvPr>
          <p:cNvSpPr/>
          <p:nvPr/>
        </p:nvSpPr>
        <p:spPr>
          <a:xfrm>
            <a:off x="6066278" y="5725220"/>
            <a:ext cx="2246128" cy="369332"/>
          </a:xfrm>
          <a:prstGeom prst="rect">
            <a:avLst/>
          </a:prstGeom>
        </p:spPr>
        <p:txBody>
          <a:bodyPr wrap="none">
            <a:spAutoFit/>
          </a:bodyPr>
          <a:lstStyle/>
          <a:p>
            <a:r>
              <a:rPr lang="en-US" dirty="0">
                <a:solidFill>
                  <a:srgbClr val="660066"/>
                </a:solidFill>
                <a:latin typeface="PF BeauSans Pro" panose="02000800000000020004" pitchFamily="2" charset="0"/>
                <a:ea typeface="Calibri" panose="020F0502020204030204" pitchFamily="34" charset="0"/>
              </a:rPr>
              <a:t>Acknowledgement</a:t>
            </a: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sp>
        <p:nvSpPr>
          <p:cNvPr id="58" name="TextBox 57">
            <a:extLst>
              <a:ext uri="{FF2B5EF4-FFF2-40B4-BE49-F238E27FC236}">
                <a16:creationId xmlns:a16="http://schemas.microsoft.com/office/drawing/2014/main" id="{64803986-53BC-DFA2-7FE7-693ECD089F54}"/>
              </a:ext>
            </a:extLst>
          </p:cNvPr>
          <p:cNvSpPr txBox="1"/>
          <p:nvPr/>
        </p:nvSpPr>
        <p:spPr>
          <a:xfrm>
            <a:off x="6126376" y="3457551"/>
            <a:ext cx="2836437" cy="1384995"/>
          </a:xfrm>
          <a:prstGeom prst="rect">
            <a:avLst/>
          </a:prstGeom>
          <a:noFill/>
        </p:spPr>
        <p:txBody>
          <a:bodyPr wrap="square">
            <a:spAutoFit/>
          </a:bodyPr>
          <a:lstStyle/>
          <a:p>
            <a:pPr marL="285750" indent="-285750" algn="just">
              <a:buFont typeface="Wingdings" panose="05000000000000000000" pitchFamily="2" charset="2"/>
              <a:buChar char="Ø"/>
            </a:pPr>
            <a:r>
              <a:rPr lang="en-US" sz="1400" dirty="0">
                <a:latin typeface="Arial Narrow" panose="020B0606020202030204" pitchFamily="34" charset="0"/>
              </a:rPr>
              <a:t>The CO₂-extracted orange peel oil was dominated by D-limonene (92.7–96.7%), followed by β-pinene (1.20–1.69%), α-pinene (0.11–0.35%), sabinene (0.07–0.16%), and valencene (0.18–0.57%).</a:t>
            </a:r>
            <a:endParaRPr lang="en-GB" sz="1400" dirty="0">
              <a:latin typeface="Arial Narrow" panose="020B0606020202030204" pitchFamily="34" charset="0"/>
            </a:endParaRPr>
          </a:p>
        </p:txBody>
      </p:sp>
      <p:sp>
        <p:nvSpPr>
          <p:cNvPr id="61" name="TextBox 60">
            <a:extLst>
              <a:ext uri="{FF2B5EF4-FFF2-40B4-BE49-F238E27FC236}">
                <a16:creationId xmlns:a16="http://schemas.microsoft.com/office/drawing/2014/main" id="{FA443638-B9C8-E668-5596-E1247BF5F374}"/>
              </a:ext>
            </a:extLst>
          </p:cNvPr>
          <p:cNvSpPr txBox="1"/>
          <p:nvPr/>
        </p:nvSpPr>
        <p:spPr>
          <a:xfrm>
            <a:off x="6164181" y="4805391"/>
            <a:ext cx="2898324" cy="954107"/>
          </a:xfrm>
          <a:prstGeom prst="rect">
            <a:avLst/>
          </a:prstGeom>
          <a:noFill/>
        </p:spPr>
        <p:txBody>
          <a:bodyPr wrap="square">
            <a:spAutoFit/>
          </a:bodyPr>
          <a:lstStyle/>
          <a:p>
            <a:pPr marL="285750" indent="-285750" algn="just">
              <a:buFont typeface="Wingdings" panose="05000000000000000000" pitchFamily="2" charset="2"/>
              <a:buChar char="Ø"/>
            </a:pPr>
            <a:r>
              <a:rPr lang="en-US" sz="1400" dirty="0">
                <a:latin typeface="Arial Narrow" panose="020B0606020202030204" pitchFamily="34" charset="0"/>
              </a:rPr>
              <a:t>Raman spectroscopy confirmed the dominance of D-limonene and revealed process-dependent variations in the terpene composition.</a:t>
            </a:r>
            <a:endParaRPr lang="en-GB" sz="1400" dirty="0">
              <a:latin typeface="Arial Narrow" panose="020B0606020202030204" pitchFamily="34" charset="0"/>
            </a:endParaRPr>
          </a:p>
        </p:txBody>
      </p:sp>
      <p:sp>
        <p:nvSpPr>
          <p:cNvPr id="65" name="TextBox 64">
            <a:extLst>
              <a:ext uri="{FF2B5EF4-FFF2-40B4-BE49-F238E27FC236}">
                <a16:creationId xmlns:a16="http://schemas.microsoft.com/office/drawing/2014/main" id="{54A92915-D9AB-517D-CDAC-116A61A36254}"/>
              </a:ext>
            </a:extLst>
          </p:cNvPr>
          <p:cNvSpPr txBox="1"/>
          <p:nvPr/>
        </p:nvSpPr>
        <p:spPr>
          <a:xfrm>
            <a:off x="6075349" y="6023960"/>
            <a:ext cx="5227060" cy="738664"/>
          </a:xfrm>
          <a:prstGeom prst="rect">
            <a:avLst/>
          </a:prstGeom>
          <a:noFill/>
        </p:spPr>
        <p:txBody>
          <a:bodyPr wrap="square">
            <a:spAutoFit/>
          </a:bodyPr>
          <a:lstStyle/>
          <a:p>
            <a:pPr algn="just"/>
            <a:r>
              <a:rPr lang="en-GB" sz="1400" dirty="0">
                <a:latin typeface="Arial Narrow" panose="020B0606020202030204" pitchFamily="34" charset="0"/>
              </a:rPr>
              <a:t>This work was supported by the Ministry of Science, Technological Development and Innovation of the Republic of Serbia and Western Balkans Innovation Voucher Programme.</a:t>
            </a:r>
          </a:p>
        </p:txBody>
      </p:sp>
      <p:sp>
        <p:nvSpPr>
          <p:cNvPr id="67" name="TextBox 66">
            <a:extLst>
              <a:ext uri="{FF2B5EF4-FFF2-40B4-BE49-F238E27FC236}">
                <a16:creationId xmlns:a16="http://schemas.microsoft.com/office/drawing/2014/main" id="{C5355063-BADD-6257-5C93-178071EE339B}"/>
              </a:ext>
            </a:extLst>
          </p:cNvPr>
          <p:cNvSpPr txBox="1"/>
          <p:nvPr/>
        </p:nvSpPr>
        <p:spPr>
          <a:xfrm>
            <a:off x="0" y="5890266"/>
            <a:ext cx="5871943" cy="954107"/>
          </a:xfrm>
          <a:prstGeom prst="rect">
            <a:avLst/>
          </a:prstGeom>
          <a:noFill/>
        </p:spPr>
        <p:txBody>
          <a:bodyPr wrap="square">
            <a:spAutoFit/>
          </a:bodyPr>
          <a:lstStyle/>
          <a:p>
            <a:pPr algn="just"/>
            <a:r>
              <a:rPr lang="en-US" sz="1400" dirty="0">
                <a:latin typeface="Arial Narrow" panose="020B0606020202030204" pitchFamily="34" charset="0"/>
              </a:rPr>
              <a:t>Supercritical CO₂ extraction enabled solvent-free recovery of essential oil from orange peel waste. Extraction conditions strongly affected both the yield and chemical profile of the obtained extracts. Raman spectroscopy demonstrated its potential for rapid, non-destructive quality control and process optimization. </a:t>
            </a:r>
            <a:endParaRPr lang="en-GB" sz="1400" dirty="0">
              <a:latin typeface="Arial Narrow" panose="020B0606020202030204" pitchFamily="34" charset="0"/>
            </a:endParaRPr>
          </a:p>
        </p:txBody>
      </p:sp>
      <p:pic>
        <p:nvPicPr>
          <p:cNvPr id="11" name="Picture 10">
            <a:extLst>
              <a:ext uri="{FF2B5EF4-FFF2-40B4-BE49-F238E27FC236}">
                <a16:creationId xmlns:a16="http://schemas.microsoft.com/office/drawing/2014/main" id="{69BD2F4A-8F7E-FE93-9EC6-6B058ABC982F}"/>
              </a:ext>
            </a:extLst>
          </p:cNvPr>
          <p:cNvPicPr>
            <a:picLocks noChangeAspect="1"/>
          </p:cNvPicPr>
          <p:nvPr/>
        </p:nvPicPr>
        <p:blipFill>
          <a:blip r:embed="rId4"/>
          <a:stretch>
            <a:fillRect/>
          </a:stretch>
        </p:blipFill>
        <p:spPr>
          <a:xfrm>
            <a:off x="11541452" y="6025010"/>
            <a:ext cx="556598" cy="474060"/>
          </a:xfrm>
          <a:prstGeom prst="rect">
            <a:avLst/>
          </a:prstGeom>
        </p:spPr>
      </p:pic>
      <p:pic>
        <p:nvPicPr>
          <p:cNvPr id="13" name="Picture 12">
            <a:extLst>
              <a:ext uri="{FF2B5EF4-FFF2-40B4-BE49-F238E27FC236}">
                <a16:creationId xmlns:a16="http://schemas.microsoft.com/office/drawing/2014/main" id="{E5B89C0A-B1E4-E7C3-3875-8B444BB4A44B}"/>
              </a:ext>
            </a:extLst>
          </p:cNvPr>
          <p:cNvPicPr>
            <a:picLocks noChangeAspect="1"/>
          </p:cNvPicPr>
          <p:nvPr/>
        </p:nvPicPr>
        <p:blipFill>
          <a:blip r:embed="rId5"/>
          <a:stretch>
            <a:fillRect/>
          </a:stretch>
        </p:blipFill>
        <p:spPr>
          <a:xfrm>
            <a:off x="11349900" y="6089728"/>
            <a:ext cx="256447" cy="335921"/>
          </a:xfrm>
          <a:prstGeom prst="rect">
            <a:avLst/>
          </a:prstGeom>
        </p:spPr>
      </p:pic>
      <p:pic>
        <p:nvPicPr>
          <p:cNvPr id="16" name="Picture 15">
            <a:extLst>
              <a:ext uri="{FF2B5EF4-FFF2-40B4-BE49-F238E27FC236}">
                <a16:creationId xmlns:a16="http://schemas.microsoft.com/office/drawing/2014/main" id="{4633C747-2BF3-B20A-C3F5-4E6031AEEEAA}"/>
              </a:ext>
            </a:extLst>
          </p:cNvPr>
          <p:cNvPicPr>
            <a:picLocks noChangeAspect="1"/>
          </p:cNvPicPr>
          <p:nvPr/>
        </p:nvPicPr>
        <p:blipFill>
          <a:blip r:embed="rId6"/>
          <a:stretch>
            <a:fillRect/>
          </a:stretch>
        </p:blipFill>
        <p:spPr>
          <a:xfrm>
            <a:off x="11356413" y="6529042"/>
            <a:ext cx="591687" cy="241150"/>
          </a:xfrm>
          <a:prstGeom prst="rect">
            <a:avLst/>
          </a:prstGeom>
        </p:spPr>
      </p:pic>
      <p:pic>
        <p:nvPicPr>
          <p:cNvPr id="3" name="Picture 2">
            <a:extLst>
              <a:ext uri="{FF2B5EF4-FFF2-40B4-BE49-F238E27FC236}">
                <a16:creationId xmlns:a16="http://schemas.microsoft.com/office/drawing/2014/main" id="{2FCFDCE6-8940-2329-7C91-45F2C1735294}"/>
              </a:ext>
            </a:extLst>
          </p:cNvPr>
          <p:cNvPicPr>
            <a:picLocks noChangeAspect="1"/>
          </p:cNvPicPr>
          <p:nvPr/>
        </p:nvPicPr>
        <p:blipFill>
          <a:blip r:embed="rId7"/>
          <a:stretch>
            <a:fillRect/>
          </a:stretch>
        </p:blipFill>
        <p:spPr>
          <a:xfrm>
            <a:off x="2384101" y="3092768"/>
            <a:ext cx="3435190" cy="2777481"/>
          </a:xfrm>
          <a:prstGeom prst="rect">
            <a:avLst/>
          </a:prstGeom>
        </p:spPr>
      </p:pic>
      <p:sp>
        <p:nvSpPr>
          <p:cNvPr id="15" name="TextBox 14">
            <a:extLst>
              <a:ext uri="{FF2B5EF4-FFF2-40B4-BE49-F238E27FC236}">
                <a16:creationId xmlns:a16="http://schemas.microsoft.com/office/drawing/2014/main" id="{33DFFAB5-A245-2032-CB96-3D75496A009C}"/>
              </a:ext>
            </a:extLst>
          </p:cNvPr>
          <p:cNvSpPr txBox="1"/>
          <p:nvPr/>
        </p:nvSpPr>
        <p:spPr>
          <a:xfrm>
            <a:off x="-5446" y="3397396"/>
            <a:ext cx="2802434" cy="1169551"/>
          </a:xfrm>
          <a:prstGeom prst="rect">
            <a:avLst/>
          </a:prstGeom>
          <a:noFill/>
        </p:spPr>
        <p:txBody>
          <a:bodyPr wrap="square">
            <a:spAutoFit/>
          </a:bodyPr>
          <a:lstStyle/>
          <a:p>
            <a:pPr marL="171450" indent="-171450">
              <a:buFont typeface="Wingdings" panose="05000000000000000000" pitchFamily="2" charset="2"/>
              <a:buChar char="Ø"/>
            </a:pPr>
            <a:r>
              <a:rPr lang="en-US" sz="1400" dirty="0">
                <a:solidFill>
                  <a:schemeClr val="tx1"/>
                </a:solidFill>
                <a:latin typeface="Arial Narrow" panose="020B0606020202030204" pitchFamily="34" charset="0"/>
                <a:cs typeface="Arial"/>
              </a:rPr>
              <a:t> </a:t>
            </a:r>
            <a:r>
              <a:rPr lang="en-US" sz="1400" u="sng" dirty="0">
                <a:solidFill>
                  <a:schemeClr val="tx1"/>
                </a:solidFill>
                <a:latin typeface="Arial Narrow" panose="020B0606020202030204" pitchFamily="34" charset="0"/>
                <a:cs typeface="Arial"/>
              </a:rPr>
              <a:t>Raw material</a:t>
            </a:r>
          </a:p>
          <a:p>
            <a:r>
              <a:rPr lang="en-US" sz="1400" dirty="0">
                <a:solidFill>
                  <a:schemeClr val="tx1"/>
                </a:solidFill>
                <a:latin typeface="Arial Narrow" panose="020B0606020202030204" pitchFamily="34" charset="0"/>
                <a:cs typeface="Arial"/>
              </a:rPr>
              <a:t>     orange peel agro-industrial waste</a:t>
            </a:r>
          </a:p>
          <a:p>
            <a:r>
              <a:rPr lang="en-US" sz="1400" dirty="0">
                <a:solidFill>
                  <a:schemeClr val="tx1"/>
                </a:solidFill>
                <a:latin typeface="Arial Narrow" panose="020B0606020202030204" pitchFamily="34" charset="0"/>
                <a:cs typeface="Arial"/>
              </a:rPr>
              <a:t>     drying: 40 °C, 24 h</a:t>
            </a:r>
          </a:p>
          <a:p>
            <a:r>
              <a:rPr lang="en-US" sz="1400" dirty="0">
                <a:solidFill>
                  <a:schemeClr val="tx1"/>
                </a:solidFill>
                <a:latin typeface="Arial Narrow" panose="020B0606020202030204" pitchFamily="34" charset="0"/>
                <a:cs typeface="Arial"/>
              </a:rPr>
              <a:t>     moisture: 1.21%</a:t>
            </a:r>
          </a:p>
          <a:p>
            <a:r>
              <a:rPr lang="en-US" sz="1400" dirty="0">
                <a:solidFill>
                  <a:schemeClr val="tx1"/>
                </a:solidFill>
                <a:latin typeface="Arial Narrow" panose="020B0606020202030204" pitchFamily="34" charset="0"/>
                <a:cs typeface="Arial"/>
              </a:rPr>
              <a:t>     particle size: ~0.20 mm</a:t>
            </a:r>
          </a:p>
        </p:txBody>
      </p:sp>
      <p:sp>
        <p:nvSpPr>
          <p:cNvPr id="20" name="TextBox 19">
            <a:extLst>
              <a:ext uri="{FF2B5EF4-FFF2-40B4-BE49-F238E27FC236}">
                <a16:creationId xmlns:a16="http://schemas.microsoft.com/office/drawing/2014/main" id="{E569CC12-FB93-5F47-F34A-3EAA71599729}"/>
              </a:ext>
            </a:extLst>
          </p:cNvPr>
          <p:cNvSpPr txBox="1"/>
          <p:nvPr/>
        </p:nvSpPr>
        <p:spPr>
          <a:xfrm>
            <a:off x="0" y="4485254"/>
            <a:ext cx="2397574" cy="1169551"/>
          </a:xfrm>
          <a:prstGeom prst="rect">
            <a:avLst/>
          </a:prstGeom>
          <a:noFill/>
        </p:spPr>
        <p:txBody>
          <a:bodyPr wrap="square">
            <a:spAutoFit/>
          </a:bodyPr>
          <a:lstStyle/>
          <a:p>
            <a:pPr marL="171450" indent="-171450">
              <a:buFont typeface="Wingdings" panose="05000000000000000000" pitchFamily="2" charset="2"/>
              <a:buChar char="Ø"/>
            </a:pPr>
            <a:r>
              <a:rPr lang="en-US" sz="1400" dirty="0">
                <a:solidFill>
                  <a:schemeClr val="tx1"/>
                </a:solidFill>
                <a:latin typeface="Arial Narrow" panose="020B0606020202030204" pitchFamily="34" charset="0"/>
                <a:cs typeface="Arial"/>
              </a:rPr>
              <a:t> </a:t>
            </a:r>
            <a:r>
              <a:rPr lang="en-US" sz="1400" u="sng" dirty="0">
                <a:solidFill>
                  <a:schemeClr val="tx1"/>
                </a:solidFill>
                <a:latin typeface="Arial Narrow" panose="020B0606020202030204" pitchFamily="34" charset="0"/>
                <a:cs typeface="Arial"/>
              </a:rPr>
              <a:t>SFE conditions</a:t>
            </a:r>
          </a:p>
          <a:p>
            <a:r>
              <a:rPr lang="en-US" sz="1400" dirty="0">
                <a:solidFill>
                  <a:schemeClr val="tx1"/>
                </a:solidFill>
                <a:latin typeface="Arial Narrow" panose="020B0606020202030204" pitchFamily="34" charset="0"/>
                <a:cs typeface="Arial"/>
              </a:rPr>
              <a:t>     Pressure: 10 / 12 / 14 MPa</a:t>
            </a:r>
          </a:p>
          <a:p>
            <a:r>
              <a:rPr lang="en-US" sz="1400" dirty="0">
                <a:solidFill>
                  <a:schemeClr val="tx1"/>
                </a:solidFill>
                <a:latin typeface="Arial Narrow" panose="020B0606020202030204" pitchFamily="34" charset="0"/>
                <a:cs typeface="Arial"/>
              </a:rPr>
              <a:t>     Temperature: 40 / 45 / 50 °C</a:t>
            </a:r>
          </a:p>
          <a:p>
            <a:r>
              <a:rPr lang="en-US" sz="1400" dirty="0">
                <a:solidFill>
                  <a:schemeClr val="tx1"/>
                </a:solidFill>
                <a:latin typeface="Arial Narrow" panose="020B0606020202030204" pitchFamily="34" charset="0"/>
                <a:cs typeface="Arial"/>
              </a:rPr>
              <a:t>     Extraction time: 1 h</a:t>
            </a:r>
          </a:p>
          <a:p>
            <a:r>
              <a:rPr lang="en-US" sz="1400" dirty="0">
                <a:solidFill>
                  <a:schemeClr val="tx1"/>
                </a:solidFill>
                <a:latin typeface="Arial Narrow" panose="020B0606020202030204" pitchFamily="34" charset="0"/>
                <a:cs typeface="Arial"/>
              </a:rPr>
              <a:t>     CO₂ consumption: ~700 g</a:t>
            </a:r>
          </a:p>
        </p:txBody>
      </p:sp>
      <p:pic>
        <p:nvPicPr>
          <p:cNvPr id="22" name="Picture 21">
            <a:extLst>
              <a:ext uri="{FF2B5EF4-FFF2-40B4-BE49-F238E27FC236}">
                <a16:creationId xmlns:a16="http://schemas.microsoft.com/office/drawing/2014/main" id="{7BB3FB61-A11F-2BD8-70D2-1F1142DDFD3D}"/>
              </a:ext>
            </a:extLst>
          </p:cNvPr>
          <p:cNvPicPr>
            <a:picLocks noChangeAspect="1"/>
          </p:cNvPicPr>
          <p:nvPr/>
        </p:nvPicPr>
        <p:blipFill>
          <a:blip r:embed="rId8" cstate="print">
            <a:extLst>
              <a:ext uri="{28A0092B-C50C-407E-A947-70E740481C1C}">
                <a14:useLocalDpi xmlns:a14="http://schemas.microsoft.com/office/drawing/2010/main" val="0"/>
              </a:ext>
            </a:extLst>
          </a:blip>
          <a:srcRect l="7713" r="5289"/>
          <a:stretch>
            <a:fillRect/>
          </a:stretch>
        </p:blipFill>
        <p:spPr bwMode="auto">
          <a:xfrm>
            <a:off x="9059339" y="3369009"/>
            <a:ext cx="2824548" cy="2435013"/>
          </a:xfrm>
          <a:prstGeom prst="rect">
            <a:avLst/>
          </a:prstGeom>
          <a:noFill/>
          <a:ln>
            <a:noFill/>
          </a:ln>
        </p:spPr>
      </p:pic>
      <p:sp>
        <p:nvSpPr>
          <p:cNvPr id="2" name="Rectangle 1">
            <a:extLst>
              <a:ext uri="{FF2B5EF4-FFF2-40B4-BE49-F238E27FC236}">
                <a16:creationId xmlns:a16="http://schemas.microsoft.com/office/drawing/2014/main" id="{51AC01E0-1258-AA36-A78D-545405CA466D}"/>
              </a:ext>
            </a:extLst>
          </p:cNvPr>
          <p:cNvSpPr/>
          <p:nvPr/>
        </p:nvSpPr>
        <p:spPr>
          <a:xfrm>
            <a:off x="9405257" y="3750906"/>
            <a:ext cx="304489" cy="1866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10MPOa</a:t>
            </a:r>
          </a:p>
        </p:txBody>
      </p:sp>
      <p:sp>
        <p:nvSpPr>
          <p:cNvPr id="12" name="Rectangle 11">
            <a:extLst>
              <a:ext uri="{FF2B5EF4-FFF2-40B4-BE49-F238E27FC236}">
                <a16:creationId xmlns:a16="http://schemas.microsoft.com/office/drawing/2014/main" id="{FA087040-590F-C8AA-9BE1-3F093C89B205}"/>
              </a:ext>
            </a:extLst>
          </p:cNvPr>
          <p:cNvSpPr/>
          <p:nvPr/>
        </p:nvSpPr>
        <p:spPr>
          <a:xfrm>
            <a:off x="9345852" y="4333682"/>
            <a:ext cx="304489" cy="1866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3AC8F36-58FA-448B-887E-C61D46B6DE07}"/>
              </a:ext>
            </a:extLst>
          </p:cNvPr>
          <p:cNvSpPr/>
          <p:nvPr/>
        </p:nvSpPr>
        <p:spPr>
          <a:xfrm>
            <a:off x="9345852" y="4975546"/>
            <a:ext cx="304489" cy="1866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E88100FD-A219-2A1B-BEF3-773D0BD42AAA}"/>
              </a:ext>
            </a:extLst>
          </p:cNvPr>
          <p:cNvSpPr txBox="1"/>
          <p:nvPr/>
        </p:nvSpPr>
        <p:spPr>
          <a:xfrm>
            <a:off x="9250434" y="3611252"/>
            <a:ext cx="978153" cy="261610"/>
          </a:xfrm>
          <a:prstGeom prst="rect">
            <a:avLst/>
          </a:prstGeom>
          <a:noFill/>
        </p:spPr>
        <p:txBody>
          <a:bodyPr wrap="none" rtlCol="0">
            <a:spAutoFit/>
          </a:bodyPr>
          <a:lstStyle/>
          <a:p>
            <a:r>
              <a:rPr lang="en-US" sz="1100" dirty="0">
                <a:latin typeface="Arial Narrow" panose="020B0606020202030204" pitchFamily="34" charset="0"/>
              </a:rPr>
              <a:t>10 MPa / 40 °C</a:t>
            </a:r>
          </a:p>
        </p:txBody>
      </p:sp>
      <p:sp>
        <p:nvSpPr>
          <p:cNvPr id="26" name="TextBox 25">
            <a:extLst>
              <a:ext uri="{FF2B5EF4-FFF2-40B4-BE49-F238E27FC236}">
                <a16:creationId xmlns:a16="http://schemas.microsoft.com/office/drawing/2014/main" id="{06FF013C-3F70-13E1-B50A-4B439F221F7E}"/>
              </a:ext>
            </a:extLst>
          </p:cNvPr>
          <p:cNvSpPr txBox="1"/>
          <p:nvPr/>
        </p:nvSpPr>
        <p:spPr>
          <a:xfrm>
            <a:off x="9250433" y="4344117"/>
            <a:ext cx="978153" cy="261610"/>
          </a:xfrm>
          <a:prstGeom prst="rect">
            <a:avLst/>
          </a:prstGeom>
          <a:noFill/>
        </p:spPr>
        <p:txBody>
          <a:bodyPr wrap="none" rtlCol="0">
            <a:spAutoFit/>
          </a:bodyPr>
          <a:lstStyle/>
          <a:p>
            <a:r>
              <a:rPr lang="en-US" sz="1100" dirty="0">
                <a:latin typeface="Arial Narrow" panose="020B0606020202030204" pitchFamily="34" charset="0"/>
              </a:rPr>
              <a:t>12 MPa / 40 °C</a:t>
            </a:r>
          </a:p>
        </p:txBody>
      </p:sp>
      <p:sp>
        <p:nvSpPr>
          <p:cNvPr id="30" name="TextBox 29">
            <a:extLst>
              <a:ext uri="{FF2B5EF4-FFF2-40B4-BE49-F238E27FC236}">
                <a16:creationId xmlns:a16="http://schemas.microsoft.com/office/drawing/2014/main" id="{DAA8C4A7-859D-88D8-5CE9-4DE5ECD93B28}"/>
              </a:ext>
            </a:extLst>
          </p:cNvPr>
          <p:cNvSpPr txBox="1"/>
          <p:nvPr/>
        </p:nvSpPr>
        <p:spPr>
          <a:xfrm>
            <a:off x="9250432" y="5031353"/>
            <a:ext cx="978153" cy="261610"/>
          </a:xfrm>
          <a:prstGeom prst="rect">
            <a:avLst/>
          </a:prstGeom>
          <a:noFill/>
        </p:spPr>
        <p:txBody>
          <a:bodyPr wrap="none" rtlCol="0">
            <a:spAutoFit/>
          </a:bodyPr>
          <a:lstStyle/>
          <a:p>
            <a:r>
              <a:rPr lang="en-US" sz="1100" dirty="0">
                <a:latin typeface="Arial Narrow" panose="020B0606020202030204" pitchFamily="34" charset="0"/>
              </a:rPr>
              <a:t>12 MPa / 50 °C</a:t>
            </a:r>
          </a:p>
        </p:txBody>
      </p:sp>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2BDCA87D-57B8-4510-9665-9E75299929F1}">
  <ds:schemaRefs>
    <ds:schemaRef ds:uri="98621ed1-ae24-4a21-b80a-89d572d87e72"/>
    <ds:schemaRef ds:uri="http://purl.org/dc/dcmitype/"/>
    <ds:schemaRef ds:uri="http://schemas.openxmlformats.org/package/2006/metadata/core-properties"/>
    <ds:schemaRef ds:uri="http://purl.org/dc/elements/1.1/"/>
    <ds:schemaRef ds:uri="http://schemas.microsoft.com/office/2006/documentManagement/types"/>
    <ds:schemaRef ds:uri="c9b645eb-e6fe-4b35-9d45-bd7394162d21"/>
    <ds:schemaRef ds:uri="http://purl.org/dc/terms/"/>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563</TotalTime>
  <Words>367</Words>
  <Application>Microsoft Office PowerPoint</Application>
  <PresentationFormat>Widescreen</PresentationFormat>
  <Paragraphs>32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Narrow</vt:lpstr>
      <vt:lpstr>Wingdings</vt:lpstr>
      <vt:lpstr>PF BeauSans Pro</vt:lpstr>
      <vt:lpstr>Aptos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Mina</cp:lastModifiedBy>
  <cp:revision>56</cp:revision>
  <dcterms:created xsi:type="dcterms:W3CDTF">2025-07-07T08:04:39Z</dcterms:created>
  <dcterms:modified xsi:type="dcterms:W3CDTF">2026-09-15T09:43:09Z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y fmtid="{D5CDD505-2E9C-101B-9397-08002B2CF9AE}" pid="3" name="_MarkAsFinal">
    <vt:bool>true</vt:bool>
  </property>
</Properties>
</file>