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Tahoma" panose="020B0604030504040204" pitchFamily="34" charset="0"/>
      <p:regular r:id="rId7"/>
      <p:bold r:id="rId8"/>
    </p:embeddedFont>
    <p:embeddedFont>
      <p:font typeface="Arial Narrow" panose="020B0606020202030204" pitchFamily="34" charset="0"/>
      <p:regular r:id="rId9"/>
      <p:bold r:id="rId10"/>
      <p:italic r:id="rId11"/>
      <p:boldItalic r:id="rId12"/>
    </p:embeddedFont>
    <p:embeddedFont>
      <p:font typeface="PF BeauSans Pro" panose="02000800000000020004" charset="0"/>
      <p:bold r:id="rId13"/>
    </p:embeddedFont>
    <p:embeddedFont>
      <p:font typeface="Calibri" panose="020F0502020204030204" pitchFamily="34" charset="0"/>
      <p:regular r:id="rId14"/>
      <p:bold r:id="rId15"/>
      <p:italic r:id="rId16"/>
      <p:boldItalic r:id="rId17"/>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9" d="100"/>
          <a:sy n="69" d="100"/>
        </p:scale>
        <p:origin x="73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09/16/2026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3245545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09/16/2026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3415" y="34517"/>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1162972" y="248488"/>
            <a:ext cx="10443375"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GB" sz="2200" b="1" cap="all" dirty="0">
                <a:solidFill>
                  <a:schemeClr val="accent5"/>
                </a:solidFill>
                <a:latin typeface="PF BeauSans Pro" panose="02000800000000020004" pitchFamily="2" charset="0"/>
                <a:cs typeface="Arial" panose="020B0604020202020204" pitchFamily="34" charset="0"/>
              </a:rPr>
              <a:t>ORANGE PEEL ESSENTIAL OIL AS A NATURAL SOLVENT FOR PROPOLIS: DEVELOPMENT AND CHARACTERIZATION OF AN OIL-BASED FORMULATION</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585653" y="832990"/>
            <a:ext cx="10973090" cy="954107"/>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endParaRPr lang="en-US" sz="1400" b="1" u="sng" dirty="0">
              <a:solidFill>
                <a:srgbClr val="00CC00"/>
              </a:solidFill>
              <a:latin typeface="Arial Narrow" panose="020B0606020202030204" pitchFamily="34" charset="0"/>
              <a:cs typeface="Arial" panose="020B0604020202020204" pitchFamily="34" charset="0"/>
            </a:endParaRPr>
          </a:p>
          <a:p>
            <a:pPr algn="ctr"/>
            <a:r>
              <a:rPr lang="en-US" sz="1400" b="1" u="sng" dirty="0">
                <a:solidFill>
                  <a:srgbClr val="00CC00"/>
                </a:solidFill>
                <a:latin typeface="Arial Narrow" panose="020B0606020202030204" pitchFamily="34" charset="0"/>
                <a:cs typeface="Arial" panose="020B0604020202020204" pitchFamily="34" charset="0"/>
              </a:rPr>
              <a:t>Nataša Obradović</a:t>
            </a:r>
            <a:r>
              <a:rPr lang="en-US" sz="1400" b="1" u="sng" baseline="30000" dirty="0">
                <a:solidFill>
                  <a:srgbClr val="00CC00"/>
                </a:solidFill>
                <a:latin typeface="Arial Narrow" panose="020B0606020202030204" pitchFamily="34" charset="0"/>
                <a:cs typeface="Arial" panose="020B0604020202020204" pitchFamily="34" charset="0"/>
              </a:rPr>
              <a:t>1</a:t>
            </a:r>
            <a:r>
              <a:rPr lang="en-US" sz="1400" b="1" u="sng" dirty="0">
                <a:solidFill>
                  <a:srgbClr val="00CC00"/>
                </a:solidFill>
                <a:latin typeface="Arial Narrow" panose="020B0606020202030204" pitchFamily="34" charset="0"/>
                <a:cs typeface="Arial" panose="020B0604020202020204" pitchFamily="34" charset="0"/>
              </a:rPr>
              <a:t>, Jovana Ilić Pajić</a:t>
            </a:r>
            <a:r>
              <a:rPr lang="en-US" sz="1400" b="1" u="sng" baseline="30000" dirty="0">
                <a:solidFill>
                  <a:srgbClr val="00CC00"/>
                </a:solidFill>
                <a:latin typeface="Arial Narrow" panose="020B0606020202030204" pitchFamily="34" charset="0"/>
                <a:cs typeface="Arial" panose="020B0604020202020204" pitchFamily="34" charset="0"/>
              </a:rPr>
              <a:t>2</a:t>
            </a:r>
            <a:r>
              <a:rPr lang="en-US" sz="1400" b="1" u="sng" dirty="0">
                <a:solidFill>
                  <a:srgbClr val="00CC00"/>
                </a:solidFill>
                <a:latin typeface="Arial Narrow" panose="020B0606020202030204" pitchFamily="34" charset="0"/>
                <a:cs typeface="Arial" panose="020B0604020202020204" pitchFamily="34" charset="0"/>
              </a:rPr>
              <a:t>, Mina Volić Ollier</a:t>
            </a:r>
            <a:r>
              <a:rPr lang="en-US" sz="1400" b="1" u="sng" baseline="30000" dirty="0">
                <a:solidFill>
                  <a:srgbClr val="00CC00"/>
                </a:solidFill>
                <a:latin typeface="Arial Narrow" panose="020B0606020202030204" pitchFamily="34" charset="0"/>
                <a:cs typeface="Arial" panose="020B0604020202020204" pitchFamily="34" charset="0"/>
              </a:rPr>
              <a:t>3</a:t>
            </a:r>
          </a:p>
          <a:p>
            <a:pPr algn="ctr">
              <a:buNone/>
            </a:pPr>
            <a:r>
              <a:rPr lang="en-US" sz="1400" baseline="300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1</a:t>
            </a:r>
            <a:r>
              <a:rPr lang="en-US"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University of Belgrade, Faculty of Technology and Metallurgy (e-mail: ntomovic@tmf.bg.ac.rs), </a:t>
            </a:r>
            <a:r>
              <a:rPr lang="en-US" sz="1400" baseline="300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2</a:t>
            </a:r>
            <a:r>
              <a:rPr lang="en-US"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Institute of Chemistry, Technology and Metallurgy, National Institute of the Republic of Serbia</a:t>
            </a:r>
            <a:r>
              <a:rPr lang="en-GB" sz="1400" dirty="0">
                <a:solidFill>
                  <a:schemeClr val="accent3">
                    <a:lumMod val="60000"/>
                    <a:lumOff val="40000"/>
                  </a:schemeClr>
                </a:solidFill>
                <a:latin typeface="Arial Narrow" panose="020B0606020202030204" pitchFamily="34" charset="0"/>
                <a:ea typeface="Times New Roman" panose="02020603050405020304" pitchFamily="18" charset="0"/>
                <a:cs typeface="Times New Roman" panose="02020603050405020304" pitchFamily="18" charset="0"/>
              </a:rPr>
              <a:t>, </a:t>
            </a:r>
            <a:r>
              <a:rPr lang="en-US" sz="1400" baseline="300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3</a:t>
            </a:r>
            <a:r>
              <a:rPr lang="en-US"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ahoma" panose="020B0604030504040204" pitchFamily="34" charset="0"/>
              </a:rPr>
              <a:t>University of Belgrade, Innovation Centre of the Faculty of Technology and Metallurgy</a:t>
            </a:r>
            <a:endParaRPr lang="en-GB" sz="1400" dirty="0">
              <a:solidFill>
                <a:schemeClr val="accent3">
                  <a:lumMod val="60000"/>
                  <a:lumOff val="40000"/>
                </a:schemeClr>
              </a:solidFill>
              <a:effectLst/>
              <a:latin typeface="Arial Narrow" panose="020B0606020202030204" pitchFamily="34"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46332" y="237969"/>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93950" y="1906566"/>
            <a:ext cx="12004100" cy="1139668"/>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GB" sz="1600" dirty="0">
              <a:solidFill>
                <a:schemeClr val="tx1"/>
              </a:solidFill>
              <a:latin typeface="Arial Narrow" panose="020B0606020202030204" pitchFamily="34" charset="0"/>
            </a:endParaRPr>
          </a:p>
          <a:p>
            <a:pPr algn="just"/>
            <a:r>
              <a:rPr lang="en-GB" sz="1600" dirty="0">
                <a:solidFill>
                  <a:schemeClr val="tx1"/>
                </a:solidFill>
                <a:latin typeface="Arial Narrow" panose="020B0606020202030204" pitchFamily="34" charset="0"/>
              </a:rPr>
              <a:t>Propolis is a natural source of bioactive compounds, but its conventional formulations are predominantly based on ethanol or other synthetic solvents, which limits their application in certain food and pharmaceutical products. This study aimed to develop and characterize a natural, alcohol-free oil formulation of propolis using orange peel essential oil as a functional terpene-rich solvent. </a:t>
            </a:r>
            <a:endParaRPr lang="en-US" sz="1600" dirty="0">
              <a:solidFill>
                <a:schemeClr val="tx1"/>
              </a:solidFill>
              <a:latin typeface="Arial Narrow" panose="020B0606020202030204" pitchFamily="34" charset="0"/>
            </a:endParaRP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60753" y="1803015"/>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5999159" y="2964448"/>
            <a:ext cx="30691" cy="3769684"/>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8B52389-C1B3-9B2F-0B80-EBC5AFE3640A}"/>
              </a:ext>
            </a:extLst>
          </p:cNvPr>
          <p:cNvSpPr/>
          <p:nvPr/>
        </p:nvSpPr>
        <p:spPr>
          <a:xfrm>
            <a:off x="-5446" y="3063433"/>
            <a:ext cx="1691489" cy="369332"/>
          </a:xfrm>
          <a:prstGeom prst="rect">
            <a:avLst/>
          </a:prstGeom>
        </p:spPr>
        <p:txBody>
          <a:bodyPr wrap="none">
            <a:spAutoFit/>
          </a:bodyPr>
          <a:lstStyle/>
          <a:p>
            <a:r>
              <a:rPr lang="en-US" dirty="0">
                <a:solidFill>
                  <a:srgbClr val="660066"/>
                </a:solidFill>
                <a:latin typeface="PF BeauSans Pro" panose="02000800000000020004" pitchFamily="2" charset="0"/>
                <a:ea typeface="Calibri" panose="020F0502020204030204" pitchFamily="34" charset="0"/>
              </a:rPr>
              <a:t>Experimental</a:t>
            </a:r>
            <a:endParaRPr lang="en-US" dirty="0">
              <a:solidFill>
                <a:srgbClr val="660066"/>
              </a:solidFill>
              <a:latin typeface="PF BeauSans Pro" panose="02000800000000020004" pitchFamily="2"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47061" y="5797131"/>
            <a:ext cx="1527982"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Conclusions</a:t>
            </a:r>
            <a:endParaRPr lang="en-US" dirty="0">
              <a:solidFill>
                <a:srgbClr val="00CC00"/>
              </a:solidFill>
              <a:latin typeface="PF BeauSans Pro" panose="02000800000000020004" pitchFamily="2"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6238990" y="3074838"/>
            <a:ext cx="2723823" cy="369332"/>
          </a:xfrm>
          <a:prstGeom prst="rect">
            <a:avLst/>
          </a:prstGeom>
        </p:spPr>
        <p:txBody>
          <a:bodyPr wrap="none">
            <a:spAutoFit/>
          </a:bodyPr>
          <a:lstStyle/>
          <a:p>
            <a:r>
              <a:rPr lang="en-US" dirty="0">
                <a:solidFill>
                  <a:srgbClr val="00CC00"/>
                </a:solidFill>
                <a:latin typeface="PF BeauSans Pro" panose="02000800000000020004" pitchFamily="2" charset="0"/>
                <a:ea typeface="Calibri" panose="020F0502020204030204" pitchFamily="34" charset="0"/>
              </a:rPr>
              <a:t>Results and discussion</a:t>
            </a:r>
            <a:endParaRPr lang="en-US" dirty="0">
              <a:solidFill>
                <a:srgbClr val="00CC00"/>
              </a:solidFill>
              <a:latin typeface="PF BeauSans Pro" panose="02000800000000020004" pitchFamily="2"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6085181" y="5736221"/>
            <a:ext cx="2246128" cy="369332"/>
          </a:xfrm>
          <a:prstGeom prst="rect">
            <a:avLst/>
          </a:prstGeom>
        </p:spPr>
        <p:txBody>
          <a:bodyPr wrap="none">
            <a:spAutoFit/>
          </a:bodyPr>
          <a:lstStyle/>
          <a:p>
            <a:r>
              <a:rPr lang="en-US" dirty="0">
                <a:solidFill>
                  <a:srgbClr val="660066"/>
                </a:solidFill>
                <a:latin typeface="PF BeauSans Pro" panose="02000800000000020004" pitchFamily="2" charset="0"/>
                <a:ea typeface="Calibri" panose="020F0502020204030204" pitchFamily="34" charset="0"/>
              </a:rPr>
              <a:t>Acknowledgement</a:t>
            </a: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293338" y="87808"/>
            <a:ext cx="831254"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BFT-P3</a:t>
            </a:r>
            <a:endParaRPr lang="en-US" sz="1400" dirty="0">
              <a:solidFill>
                <a:schemeClr val="tx1"/>
              </a:solidFill>
            </a:endParaRPr>
          </a:p>
        </p:txBody>
      </p:sp>
      <p:sp>
        <p:nvSpPr>
          <p:cNvPr id="33" name="TextBox 9">
            <a:extLst>
              <a:ext uri="{FF2B5EF4-FFF2-40B4-BE49-F238E27FC236}">
                <a16:creationId xmlns:a16="http://schemas.microsoft.com/office/drawing/2014/main" id="{F799FF3B-B7B9-0359-5145-CA865C03C684}"/>
              </a:ext>
            </a:extLst>
          </p:cNvPr>
          <p:cNvSpPr txBox="1"/>
          <p:nvPr/>
        </p:nvSpPr>
        <p:spPr>
          <a:xfrm>
            <a:off x="-22970" y="4011186"/>
            <a:ext cx="1252266" cy="307777"/>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400" b="1" dirty="0">
                <a:solidFill>
                  <a:srgbClr val="DA7D2F"/>
                </a:solidFill>
                <a:latin typeface="Arial Narrow" panose="020B0606020202030204" pitchFamily="34" charset="0"/>
              </a:rPr>
              <a:t>ORANGE PEEL</a:t>
            </a:r>
          </a:p>
        </p:txBody>
      </p:sp>
      <p:sp>
        <p:nvSpPr>
          <p:cNvPr id="34" name="TextBox 10">
            <a:extLst>
              <a:ext uri="{FF2B5EF4-FFF2-40B4-BE49-F238E27FC236}">
                <a16:creationId xmlns:a16="http://schemas.microsoft.com/office/drawing/2014/main" id="{32F69109-A62A-CD71-15AE-6DC115A8279F}"/>
              </a:ext>
            </a:extLst>
          </p:cNvPr>
          <p:cNvSpPr txBox="1"/>
          <p:nvPr/>
        </p:nvSpPr>
        <p:spPr>
          <a:xfrm>
            <a:off x="70068" y="4360384"/>
            <a:ext cx="1090363" cy="461665"/>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1" dirty="0">
                <a:solidFill>
                  <a:srgbClr val="1C3041"/>
                </a:solidFill>
                <a:latin typeface="Arial Narrow" panose="020B0606020202030204" pitchFamily="34" charset="0"/>
              </a:rPr>
              <a:t>Agro-industrial
by-product</a:t>
            </a:r>
          </a:p>
        </p:txBody>
      </p:sp>
      <p:sp>
        <p:nvSpPr>
          <p:cNvPr id="35" name="TextBox 12">
            <a:extLst>
              <a:ext uri="{FF2B5EF4-FFF2-40B4-BE49-F238E27FC236}">
                <a16:creationId xmlns:a16="http://schemas.microsoft.com/office/drawing/2014/main" id="{E9CABCAC-7F95-97C9-A63F-5D77FB811017}"/>
              </a:ext>
            </a:extLst>
          </p:cNvPr>
          <p:cNvSpPr txBox="1"/>
          <p:nvPr/>
        </p:nvSpPr>
        <p:spPr>
          <a:xfrm>
            <a:off x="1380658" y="4018844"/>
            <a:ext cx="1715984" cy="307777"/>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400" b="1" dirty="0">
                <a:solidFill>
                  <a:srgbClr val="2D6969"/>
                </a:solidFill>
                <a:latin typeface="Arial Narrow" panose="020B0606020202030204" pitchFamily="34" charset="0"/>
              </a:rPr>
              <a:t>HYDRODISTILLATION</a:t>
            </a:r>
          </a:p>
        </p:txBody>
      </p:sp>
      <p:sp>
        <p:nvSpPr>
          <p:cNvPr id="36" name="TextBox 13">
            <a:extLst>
              <a:ext uri="{FF2B5EF4-FFF2-40B4-BE49-F238E27FC236}">
                <a16:creationId xmlns:a16="http://schemas.microsoft.com/office/drawing/2014/main" id="{3DA79D9C-2D3A-C5BC-1EC8-BFD093DE0DB8}"/>
              </a:ext>
            </a:extLst>
          </p:cNvPr>
          <p:cNvSpPr txBox="1"/>
          <p:nvPr/>
        </p:nvSpPr>
        <p:spPr>
          <a:xfrm>
            <a:off x="1705900" y="4496831"/>
            <a:ext cx="923651" cy="438582"/>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1" dirty="0">
                <a:solidFill>
                  <a:srgbClr val="1C3041"/>
                </a:solidFill>
                <a:latin typeface="Arial Narrow" panose="020B0606020202030204" pitchFamily="34" charset="0"/>
              </a:rPr>
              <a:t>Essential oil</a:t>
            </a:r>
            <a:r>
              <a:rPr sz="1050" b="0" dirty="0">
                <a:solidFill>
                  <a:srgbClr val="1C3041"/>
                </a:solidFill>
                <a:latin typeface="Arial Narrow" panose="020B0606020202030204" pitchFamily="34" charset="0"/>
              </a:rPr>
              <a:t>
</a:t>
            </a:r>
          </a:p>
        </p:txBody>
      </p:sp>
      <p:sp>
        <p:nvSpPr>
          <p:cNvPr id="37" name="TextBox 15">
            <a:extLst>
              <a:ext uri="{FF2B5EF4-FFF2-40B4-BE49-F238E27FC236}">
                <a16:creationId xmlns:a16="http://schemas.microsoft.com/office/drawing/2014/main" id="{65EEB0EC-72CA-FB1F-E4CF-CA6B2AC9BF91}"/>
              </a:ext>
            </a:extLst>
          </p:cNvPr>
          <p:cNvSpPr txBox="1"/>
          <p:nvPr/>
        </p:nvSpPr>
        <p:spPr>
          <a:xfrm>
            <a:off x="3133097" y="4016166"/>
            <a:ext cx="1189749" cy="307777"/>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400" b="1" dirty="0">
                <a:solidFill>
                  <a:srgbClr val="2D6969"/>
                </a:solidFill>
                <a:latin typeface="Arial Narrow" panose="020B0606020202030204" pitchFamily="34" charset="0"/>
              </a:rPr>
              <a:t>GC–MS</a:t>
            </a:r>
            <a:r>
              <a:rPr lang="en-GB" sz="1400" b="1" dirty="0">
                <a:solidFill>
                  <a:srgbClr val="2D6969"/>
                </a:solidFill>
                <a:latin typeface="Arial Narrow" panose="020B0606020202030204" pitchFamily="34" charset="0"/>
              </a:rPr>
              <a:t>, HPLC</a:t>
            </a:r>
            <a:endParaRPr sz="1400" b="1" dirty="0">
              <a:solidFill>
                <a:srgbClr val="2D6969"/>
              </a:solidFill>
              <a:latin typeface="Arial Narrow" panose="020B0606020202030204" pitchFamily="34" charset="0"/>
            </a:endParaRPr>
          </a:p>
        </p:txBody>
      </p:sp>
      <p:sp>
        <p:nvSpPr>
          <p:cNvPr id="38" name="TextBox 16">
            <a:extLst>
              <a:ext uri="{FF2B5EF4-FFF2-40B4-BE49-F238E27FC236}">
                <a16:creationId xmlns:a16="http://schemas.microsoft.com/office/drawing/2014/main" id="{BADD5EE7-9819-D0DD-D4BE-DB9EBC433496}"/>
              </a:ext>
            </a:extLst>
          </p:cNvPr>
          <p:cNvSpPr txBox="1"/>
          <p:nvPr/>
        </p:nvSpPr>
        <p:spPr>
          <a:xfrm>
            <a:off x="3150731" y="4387625"/>
            <a:ext cx="1154483" cy="461665"/>
          </a:xfrm>
          <a:prstGeom prst="rect">
            <a:avLst/>
          </a:prstGeom>
          <a:noFill/>
        </p:spPr>
        <p:txBody>
          <a:bodyPr wrap="non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1" dirty="0">
                <a:solidFill>
                  <a:srgbClr val="1C3041"/>
                </a:solidFill>
                <a:latin typeface="Arial Narrow" panose="020B0606020202030204" pitchFamily="34" charset="0"/>
              </a:rPr>
              <a:t>Chemical
characterization</a:t>
            </a:r>
          </a:p>
        </p:txBody>
      </p:sp>
      <p:sp>
        <p:nvSpPr>
          <p:cNvPr id="39" name="TextBox 18">
            <a:extLst>
              <a:ext uri="{FF2B5EF4-FFF2-40B4-BE49-F238E27FC236}">
                <a16:creationId xmlns:a16="http://schemas.microsoft.com/office/drawing/2014/main" id="{0822B1C6-2839-9BB4-69FB-43BD814232D3}"/>
              </a:ext>
            </a:extLst>
          </p:cNvPr>
          <p:cNvSpPr txBox="1"/>
          <p:nvPr/>
        </p:nvSpPr>
        <p:spPr>
          <a:xfrm>
            <a:off x="4633287" y="4018844"/>
            <a:ext cx="1055430" cy="307777"/>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400" b="1" dirty="0">
                <a:solidFill>
                  <a:schemeClr val="accent2"/>
                </a:solidFill>
                <a:latin typeface="Arial Narrow" panose="020B0606020202030204" pitchFamily="34" charset="0"/>
              </a:rPr>
              <a:t>PROPOLIS</a:t>
            </a:r>
          </a:p>
        </p:txBody>
      </p:sp>
      <p:sp>
        <p:nvSpPr>
          <p:cNvPr id="40" name="TextBox 19">
            <a:extLst>
              <a:ext uri="{FF2B5EF4-FFF2-40B4-BE49-F238E27FC236}">
                <a16:creationId xmlns:a16="http://schemas.microsoft.com/office/drawing/2014/main" id="{F25FFF3F-247B-F9D2-79B3-83DF70914985}"/>
              </a:ext>
            </a:extLst>
          </p:cNvPr>
          <p:cNvSpPr txBox="1"/>
          <p:nvPr/>
        </p:nvSpPr>
        <p:spPr>
          <a:xfrm>
            <a:off x="4236097" y="4387624"/>
            <a:ext cx="1909182" cy="461665"/>
          </a:xfrm>
          <a:prstGeom prst="rect">
            <a:avLst/>
          </a:prstGeom>
          <a:noFill/>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1200" b="1" dirty="0">
                <a:solidFill>
                  <a:srgbClr val="1C3041"/>
                </a:solidFill>
                <a:latin typeface="Arial Narrow" panose="020B0606020202030204" pitchFamily="34" charset="0"/>
              </a:rPr>
              <a:t>Dissolution in
orange peel oil</a:t>
            </a:r>
          </a:p>
        </p:txBody>
      </p:sp>
      <p:sp>
        <p:nvSpPr>
          <p:cNvPr id="41" name="Chevron 23">
            <a:extLst>
              <a:ext uri="{FF2B5EF4-FFF2-40B4-BE49-F238E27FC236}">
                <a16:creationId xmlns:a16="http://schemas.microsoft.com/office/drawing/2014/main" id="{333281F6-92A3-9383-1024-D29DC1EADDEA}"/>
              </a:ext>
            </a:extLst>
          </p:cNvPr>
          <p:cNvSpPr/>
          <p:nvPr/>
        </p:nvSpPr>
        <p:spPr>
          <a:xfrm>
            <a:off x="1317808" y="4478772"/>
            <a:ext cx="109728" cy="310896"/>
          </a:xfrm>
          <a:prstGeom prst="chevron">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Arial Narrow" panose="020B0606020202030204" pitchFamily="34" charset="0"/>
            </a:endParaRPr>
          </a:p>
        </p:txBody>
      </p:sp>
      <p:sp>
        <p:nvSpPr>
          <p:cNvPr id="42" name="Chevron 24">
            <a:extLst>
              <a:ext uri="{FF2B5EF4-FFF2-40B4-BE49-F238E27FC236}">
                <a16:creationId xmlns:a16="http://schemas.microsoft.com/office/drawing/2014/main" id="{528A9627-9A2B-063B-7F8A-C7D5852E4832}"/>
              </a:ext>
            </a:extLst>
          </p:cNvPr>
          <p:cNvSpPr/>
          <p:nvPr/>
        </p:nvSpPr>
        <p:spPr>
          <a:xfrm>
            <a:off x="3008668" y="4502488"/>
            <a:ext cx="109728" cy="310896"/>
          </a:xfrm>
          <a:prstGeom prst="chevron">
            <a:avLst/>
          </a:prstGeom>
          <a:solidFill>
            <a:srgbClr val="5F696E"/>
          </a:solidFill>
          <a:ln>
            <a:solidFill>
              <a:srgbClr val="5F696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Arial Narrow" panose="020B0606020202030204" pitchFamily="34" charset="0"/>
            </a:endParaRPr>
          </a:p>
        </p:txBody>
      </p:sp>
      <p:sp>
        <p:nvSpPr>
          <p:cNvPr id="43" name="Chevron 25">
            <a:extLst>
              <a:ext uri="{FF2B5EF4-FFF2-40B4-BE49-F238E27FC236}">
                <a16:creationId xmlns:a16="http://schemas.microsoft.com/office/drawing/2014/main" id="{7145470A-DDF6-4C42-871D-9D0D440874D8}"/>
              </a:ext>
            </a:extLst>
          </p:cNvPr>
          <p:cNvSpPr/>
          <p:nvPr/>
        </p:nvSpPr>
        <p:spPr>
          <a:xfrm>
            <a:off x="4377279" y="4463009"/>
            <a:ext cx="109728" cy="310896"/>
          </a:xfrm>
          <a:prstGeom prst="chevron">
            <a:avLst/>
          </a:prstGeom>
          <a:solidFill>
            <a:srgbClr val="5F696E"/>
          </a:solidFill>
          <a:ln>
            <a:solidFill>
              <a:srgbClr val="5F696E"/>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Arial Narrow" panose="020B0606020202030204" pitchFamily="34" charset="0"/>
            </a:endParaRPr>
          </a:p>
        </p:txBody>
      </p:sp>
      <p:sp>
        <p:nvSpPr>
          <p:cNvPr id="48" name="TextBox 47">
            <a:extLst>
              <a:ext uri="{FF2B5EF4-FFF2-40B4-BE49-F238E27FC236}">
                <a16:creationId xmlns:a16="http://schemas.microsoft.com/office/drawing/2014/main" id="{F2D1134E-5D86-F6B7-DE1C-BC4903DDEDDC}"/>
              </a:ext>
            </a:extLst>
          </p:cNvPr>
          <p:cNvSpPr txBox="1"/>
          <p:nvPr/>
        </p:nvSpPr>
        <p:spPr>
          <a:xfrm>
            <a:off x="6888" y="3395884"/>
            <a:ext cx="5971321" cy="523220"/>
          </a:xfrm>
          <a:prstGeom prst="rect">
            <a:avLst/>
          </a:prstGeom>
          <a:noFill/>
        </p:spPr>
        <p:txBody>
          <a:bodyPr wrap="square">
            <a:spAutoFit/>
          </a:bodyPr>
          <a:lstStyle/>
          <a:p>
            <a:pPr algn="just"/>
            <a:r>
              <a:rPr lang="en-US" sz="1400" dirty="0">
                <a:latin typeface="Arial Narrow" panose="020B0606020202030204" pitchFamily="34" charset="0"/>
              </a:rPr>
              <a:t>Orange peel, an agro-industrial by-product, was subjected to hydrodistillation to obtain essential oil, which was subsequently characterized.</a:t>
            </a:r>
            <a:endParaRPr lang="en-GB" sz="1400" dirty="0">
              <a:latin typeface="Arial Narrow" panose="020B0606020202030204" pitchFamily="34" charset="0"/>
            </a:endParaRPr>
          </a:p>
        </p:txBody>
      </p:sp>
      <p:pic>
        <p:nvPicPr>
          <p:cNvPr id="52" name="Picture 51">
            <a:extLst>
              <a:ext uri="{FF2B5EF4-FFF2-40B4-BE49-F238E27FC236}">
                <a16:creationId xmlns:a16="http://schemas.microsoft.com/office/drawing/2014/main" id="{07C3C745-6041-8F9A-7022-F8B550711739}"/>
              </a:ext>
            </a:extLst>
          </p:cNvPr>
          <p:cNvPicPr>
            <a:picLocks noChangeAspect="1"/>
          </p:cNvPicPr>
          <p:nvPr/>
        </p:nvPicPr>
        <p:blipFill>
          <a:blip r:embed="rId4"/>
          <a:stretch>
            <a:fillRect/>
          </a:stretch>
        </p:blipFill>
        <p:spPr>
          <a:xfrm>
            <a:off x="127514" y="4939986"/>
            <a:ext cx="1083064" cy="609224"/>
          </a:xfrm>
          <a:prstGeom prst="rect">
            <a:avLst/>
          </a:prstGeom>
        </p:spPr>
      </p:pic>
      <p:pic>
        <p:nvPicPr>
          <p:cNvPr id="56" name="Picture 55">
            <a:extLst>
              <a:ext uri="{FF2B5EF4-FFF2-40B4-BE49-F238E27FC236}">
                <a16:creationId xmlns:a16="http://schemas.microsoft.com/office/drawing/2014/main" id="{B18E2971-9ADC-320E-1A74-2525A1FD274C}"/>
              </a:ext>
            </a:extLst>
          </p:cNvPr>
          <p:cNvPicPr>
            <a:picLocks noChangeAspect="1"/>
          </p:cNvPicPr>
          <p:nvPr/>
        </p:nvPicPr>
        <p:blipFill>
          <a:blip r:embed="rId5"/>
          <a:stretch>
            <a:fillRect/>
          </a:stretch>
        </p:blipFill>
        <p:spPr>
          <a:xfrm>
            <a:off x="8790714" y="3349555"/>
            <a:ext cx="3372232" cy="2545286"/>
          </a:xfrm>
          <a:prstGeom prst="rect">
            <a:avLst/>
          </a:prstGeom>
        </p:spPr>
      </p:pic>
      <p:sp>
        <p:nvSpPr>
          <p:cNvPr id="58" name="TextBox 57">
            <a:extLst>
              <a:ext uri="{FF2B5EF4-FFF2-40B4-BE49-F238E27FC236}">
                <a16:creationId xmlns:a16="http://schemas.microsoft.com/office/drawing/2014/main" id="{64803986-53BC-DFA2-7FE7-693ECD089F54}"/>
              </a:ext>
            </a:extLst>
          </p:cNvPr>
          <p:cNvSpPr txBox="1"/>
          <p:nvPr/>
        </p:nvSpPr>
        <p:spPr>
          <a:xfrm>
            <a:off x="6040347" y="3440916"/>
            <a:ext cx="2836437" cy="1384995"/>
          </a:xfrm>
          <a:prstGeom prst="rect">
            <a:avLst/>
          </a:prstGeom>
          <a:noFill/>
        </p:spPr>
        <p:txBody>
          <a:bodyPr wrap="square">
            <a:spAutoFit/>
          </a:bodyPr>
          <a:lstStyle/>
          <a:p>
            <a:pPr marL="285750" indent="-285750">
              <a:buFont typeface="Wingdings" panose="05000000000000000000" pitchFamily="2" charset="2"/>
              <a:buChar char="ü"/>
            </a:pPr>
            <a:r>
              <a:rPr lang="en-GB" sz="1400" dirty="0">
                <a:latin typeface="Arial Narrow" panose="020B0606020202030204" pitchFamily="34" charset="0"/>
              </a:rPr>
              <a:t>The obtained orange peel oil was dominated by D-limonene (97.09%), accompanied by smaller amounts of β-pinene (1.69%), α-pinene (0.45%), sabinene (0.43%), and valencene (0.08%).</a:t>
            </a:r>
          </a:p>
        </p:txBody>
      </p:sp>
      <p:sp>
        <p:nvSpPr>
          <p:cNvPr id="59" name="TextBox 58">
            <a:extLst>
              <a:ext uri="{FF2B5EF4-FFF2-40B4-BE49-F238E27FC236}">
                <a16:creationId xmlns:a16="http://schemas.microsoft.com/office/drawing/2014/main" id="{17598B7D-34E4-D8FF-0F04-EE6A328C4DC9}"/>
              </a:ext>
            </a:extLst>
          </p:cNvPr>
          <p:cNvSpPr txBox="1"/>
          <p:nvPr/>
        </p:nvSpPr>
        <p:spPr>
          <a:xfrm>
            <a:off x="9182552" y="5241740"/>
            <a:ext cx="809837" cy="246221"/>
          </a:xfrm>
          <a:prstGeom prst="rect">
            <a:avLst/>
          </a:prstGeom>
          <a:noFill/>
        </p:spPr>
        <p:txBody>
          <a:bodyPr wrap="none" rtlCol="0">
            <a:spAutoFit/>
          </a:bodyPr>
          <a:lstStyle/>
          <a:p>
            <a:r>
              <a:rPr lang="en-GB" sz="1000" dirty="0">
                <a:latin typeface="Arial Narrow" panose="020B0606020202030204" pitchFamily="34" charset="0"/>
              </a:rPr>
              <a:t>TGA analysis</a:t>
            </a:r>
          </a:p>
        </p:txBody>
      </p:sp>
      <p:sp>
        <p:nvSpPr>
          <p:cNvPr id="61" name="TextBox 60">
            <a:extLst>
              <a:ext uri="{FF2B5EF4-FFF2-40B4-BE49-F238E27FC236}">
                <a16:creationId xmlns:a16="http://schemas.microsoft.com/office/drawing/2014/main" id="{FA443638-B9C8-E668-5596-E1247BF5F374}"/>
              </a:ext>
            </a:extLst>
          </p:cNvPr>
          <p:cNvSpPr txBox="1"/>
          <p:nvPr/>
        </p:nvSpPr>
        <p:spPr>
          <a:xfrm>
            <a:off x="5988958" y="4914786"/>
            <a:ext cx="2898324" cy="738664"/>
          </a:xfrm>
          <a:prstGeom prst="rect">
            <a:avLst/>
          </a:prstGeom>
          <a:noFill/>
        </p:spPr>
        <p:txBody>
          <a:bodyPr wrap="square">
            <a:spAutoFit/>
          </a:bodyPr>
          <a:lstStyle/>
          <a:p>
            <a:pPr marL="285750" indent="-285750" algn="just">
              <a:buFont typeface="Wingdings" panose="05000000000000000000" pitchFamily="2" charset="2"/>
              <a:buChar char="ü"/>
            </a:pPr>
            <a:r>
              <a:rPr lang="en-GB" sz="1400" dirty="0">
                <a:latin typeface="Arial Narrow" panose="020B0606020202030204" pitchFamily="34" charset="0"/>
              </a:rPr>
              <a:t>Selective antimicrobial activity of the formulations against </a:t>
            </a:r>
            <a:r>
              <a:rPr lang="en-GB" sz="1400" i="1" dirty="0">
                <a:latin typeface="Arial Narrow" panose="020B0606020202030204" pitchFamily="34" charset="0"/>
              </a:rPr>
              <a:t>Staphylococcus aureus </a:t>
            </a:r>
            <a:r>
              <a:rPr lang="en-GB" sz="1400" dirty="0">
                <a:latin typeface="Arial Narrow" panose="020B0606020202030204" pitchFamily="34" charset="0"/>
              </a:rPr>
              <a:t>and </a:t>
            </a:r>
            <a:r>
              <a:rPr lang="en-GB" sz="1400" i="1" dirty="0">
                <a:latin typeface="Arial Narrow" panose="020B0606020202030204" pitchFamily="34" charset="0"/>
              </a:rPr>
              <a:t>Candida albicans.</a:t>
            </a:r>
            <a:endParaRPr lang="en-GB" sz="1400" dirty="0">
              <a:latin typeface="Arial Narrow" panose="020B0606020202030204" pitchFamily="34" charset="0"/>
            </a:endParaRPr>
          </a:p>
        </p:txBody>
      </p:sp>
      <p:sp>
        <p:nvSpPr>
          <p:cNvPr id="65" name="TextBox 64">
            <a:extLst>
              <a:ext uri="{FF2B5EF4-FFF2-40B4-BE49-F238E27FC236}">
                <a16:creationId xmlns:a16="http://schemas.microsoft.com/office/drawing/2014/main" id="{54A92915-D9AB-517D-CDAC-116A61A36254}"/>
              </a:ext>
            </a:extLst>
          </p:cNvPr>
          <p:cNvSpPr txBox="1"/>
          <p:nvPr/>
        </p:nvSpPr>
        <p:spPr>
          <a:xfrm>
            <a:off x="6066278" y="6031528"/>
            <a:ext cx="5227060" cy="738664"/>
          </a:xfrm>
          <a:prstGeom prst="rect">
            <a:avLst/>
          </a:prstGeom>
          <a:noFill/>
        </p:spPr>
        <p:txBody>
          <a:bodyPr wrap="square">
            <a:spAutoFit/>
          </a:bodyPr>
          <a:lstStyle/>
          <a:p>
            <a:pPr algn="just"/>
            <a:r>
              <a:rPr lang="en-GB" sz="1400" dirty="0">
                <a:latin typeface="Arial Narrow" panose="020B0606020202030204" pitchFamily="34" charset="0"/>
              </a:rPr>
              <a:t>This work was supported by the Ministry of Science, Technological Development and Innovation of the Republic of Serbia and </a:t>
            </a:r>
            <a:r>
              <a:rPr lang="sr-Latn-RS" sz="1400" dirty="0">
                <a:latin typeface="Arial Narrow" panose="020B0606020202030204" pitchFamily="34" charset="0"/>
              </a:rPr>
              <a:t>the </a:t>
            </a:r>
            <a:r>
              <a:rPr lang="en-GB" sz="1400" dirty="0">
                <a:latin typeface="Arial Narrow" panose="020B0606020202030204" pitchFamily="34" charset="0"/>
              </a:rPr>
              <a:t>Western Balkans Innovation Voucher Programme.</a:t>
            </a:r>
          </a:p>
        </p:txBody>
      </p:sp>
      <p:sp>
        <p:nvSpPr>
          <p:cNvPr id="67" name="TextBox 66">
            <a:extLst>
              <a:ext uri="{FF2B5EF4-FFF2-40B4-BE49-F238E27FC236}">
                <a16:creationId xmlns:a16="http://schemas.microsoft.com/office/drawing/2014/main" id="{C5355063-BADD-6257-5C93-178071EE339B}"/>
              </a:ext>
            </a:extLst>
          </p:cNvPr>
          <p:cNvSpPr txBox="1"/>
          <p:nvPr/>
        </p:nvSpPr>
        <p:spPr>
          <a:xfrm>
            <a:off x="47062" y="6073486"/>
            <a:ext cx="5931148" cy="738664"/>
          </a:xfrm>
          <a:prstGeom prst="rect">
            <a:avLst/>
          </a:prstGeom>
          <a:noFill/>
        </p:spPr>
        <p:txBody>
          <a:bodyPr wrap="square">
            <a:spAutoFit/>
          </a:bodyPr>
          <a:lstStyle/>
          <a:p>
            <a:pPr algn="just"/>
            <a:r>
              <a:rPr lang="en-GB" sz="1400" dirty="0">
                <a:latin typeface="Arial Narrow" panose="020B0606020202030204" pitchFamily="34" charset="0"/>
              </a:rPr>
              <a:t>The developed formulation </a:t>
            </a:r>
            <a:r>
              <a:rPr lang="en-US" sz="1400" dirty="0">
                <a:latin typeface="Arial Narrow" panose="020B0606020202030204" pitchFamily="34" charset="0"/>
              </a:rPr>
              <a:t>offers a natural, alcohol-free way to incorporate</a:t>
            </a:r>
            <a:r>
              <a:rPr lang="en-GB" sz="1400" dirty="0">
                <a:latin typeface="Arial Narrow" panose="020B0606020202030204" pitchFamily="34" charset="0"/>
              </a:rPr>
              <a:t> propolis bioactive compounds into an oil-based system while valorising orange peel agro-industrial waste. </a:t>
            </a:r>
          </a:p>
        </p:txBody>
      </p:sp>
      <p:pic>
        <p:nvPicPr>
          <p:cNvPr id="11" name="Picture 10">
            <a:extLst>
              <a:ext uri="{FF2B5EF4-FFF2-40B4-BE49-F238E27FC236}">
                <a16:creationId xmlns:a16="http://schemas.microsoft.com/office/drawing/2014/main" id="{69BD2F4A-8F7E-FE93-9EC6-6B058ABC982F}"/>
              </a:ext>
            </a:extLst>
          </p:cNvPr>
          <p:cNvPicPr>
            <a:picLocks noChangeAspect="1"/>
          </p:cNvPicPr>
          <p:nvPr/>
        </p:nvPicPr>
        <p:blipFill>
          <a:blip r:embed="rId6"/>
          <a:stretch>
            <a:fillRect/>
          </a:stretch>
        </p:blipFill>
        <p:spPr>
          <a:xfrm>
            <a:off x="11564680" y="6096670"/>
            <a:ext cx="556598" cy="474060"/>
          </a:xfrm>
          <a:prstGeom prst="rect">
            <a:avLst/>
          </a:prstGeom>
        </p:spPr>
      </p:pic>
      <p:pic>
        <p:nvPicPr>
          <p:cNvPr id="13" name="Picture 12">
            <a:extLst>
              <a:ext uri="{FF2B5EF4-FFF2-40B4-BE49-F238E27FC236}">
                <a16:creationId xmlns:a16="http://schemas.microsoft.com/office/drawing/2014/main" id="{E5B89C0A-B1E4-E7C3-3875-8B444BB4A44B}"/>
              </a:ext>
            </a:extLst>
          </p:cNvPr>
          <p:cNvPicPr>
            <a:picLocks noChangeAspect="1"/>
          </p:cNvPicPr>
          <p:nvPr/>
        </p:nvPicPr>
        <p:blipFill>
          <a:blip r:embed="rId7"/>
          <a:stretch>
            <a:fillRect/>
          </a:stretch>
        </p:blipFill>
        <p:spPr>
          <a:xfrm>
            <a:off x="11310503" y="6096670"/>
            <a:ext cx="294867" cy="386248"/>
          </a:xfrm>
          <a:prstGeom prst="rect">
            <a:avLst/>
          </a:prstGeom>
        </p:spPr>
      </p:pic>
      <p:pic>
        <p:nvPicPr>
          <p:cNvPr id="16" name="Picture 15">
            <a:extLst>
              <a:ext uri="{FF2B5EF4-FFF2-40B4-BE49-F238E27FC236}">
                <a16:creationId xmlns:a16="http://schemas.microsoft.com/office/drawing/2014/main" id="{4633C747-2BF3-B20A-C3F5-4E6031AEEEAA}"/>
              </a:ext>
            </a:extLst>
          </p:cNvPr>
          <p:cNvPicPr>
            <a:picLocks noChangeAspect="1"/>
          </p:cNvPicPr>
          <p:nvPr/>
        </p:nvPicPr>
        <p:blipFill>
          <a:blip r:embed="rId8"/>
          <a:stretch>
            <a:fillRect/>
          </a:stretch>
        </p:blipFill>
        <p:spPr>
          <a:xfrm>
            <a:off x="11310503" y="6571000"/>
            <a:ext cx="591687" cy="241150"/>
          </a:xfrm>
          <a:prstGeom prst="rect">
            <a:avLst/>
          </a:prstGeom>
        </p:spPr>
      </p:pic>
      <p:pic>
        <p:nvPicPr>
          <p:cNvPr id="19" name="Picture 18">
            <a:extLst>
              <a:ext uri="{FF2B5EF4-FFF2-40B4-BE49-F238E27FC236}">
                <a16:creationId xmlns:a16="http://schemas.microsoft.com/office/drawing/2014/main" id="{DCF35B75-4E22-173F-6682-C72F492B93FF}"/>
              </a:ext>
            </a:extLst>
          </p:cNvPr>
          <p:cNvPicPr>
            <a:picLocks noChangeAspect="1"/>
          </p:cNvPicPr>
          <p:nvPr/>
        </p:nvPicPr>
        <p:blipFill>
          <a:blip r:embed="rId9">
            <a:duotone>
              <a:schemeClr val="accent3">
                <a:shade val="45000"/>
                <a:satMod val="135000"/>
              </a:schemeClr>
              <a:prstClr val="white"/>
            </a:duotone>
            <a:extLst>
              <a:ext uri="{BEBA8EAE-BF5A-486C-A8C5-ECC9F3942E4B}">
                <a14:imgProps xmlns:a14="http://schemas.microsoft.com/office/drawing/2010/main">
                  <a14:imgLayer r:embed="rId10">
                    <a14:imgEffect>
                      <a14:sharpenSoften amount="50000"/>
                    </a14:imgEffect>
                  </a14:imgLayer>
                </a14:imgProps>
              </a:ext>
            </a:extLst>
          </a:blip>
          <a:srcRect l="3557" t="-3066" r="-3557" b="17703"/>
          <a:stretch>
            <a:fillRect/>
          </a:stretch>
        </p:blipFill>
        <p:spPr>
          <a:xfrm>
            <a:off x="2755094" y="4865421"/>
            <a:ext cx="1001726" cy="1086036"/>
          </a:xfrm>
          <a:prstGeom prst="rect">
            <a:avLst/>
          </a:prstGeom>
        </p:spPr>
      </p:pic>
      <p:pic>
        <p:nvPicPr>
          <p:cNvPr id="12" name="Picture 11">
            <a:extLst>
              <a:ext uri="{FF2B5EF4-FFF2-40B4-BE49-F238E27FC236}">
                <a16:creationId xmlns:a16="http://schemas.microsoft.com/office/drawing/2014/main" id="{F13D9DE4-19EB-8F43-CF70-B213796CCF6E}"/>
              </a:ext>
            </a:extLst>
          </p:cNvPr>
          <p:cNvPicPr>
            <a:picLocks noChangeAspect="1"/>
          </p:cNvPicPr>
          <p:nvPr/>
        </p:nvPicPr>
        <p:blipFill>
          <a:blip r:embed="rId11"/>
          <a:srcRect b="18230"/>
          <a:stretch>
            <a:fillRect/>
          </a:stretch>
        </p:blipFill>
        <p:spPr>
          <a:xfrm>
            <a:off x="4751883" y="4859838"/>
            <a:ext cx="856325" cy="924481"/>
          </a:xfrm>
          <a:prstGeom prst="rect">
            <a:avLst/>
          </a:prstGeom>
        </p:spPr>
      </p:pic>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DCA87D-57B8-4510-9665-9E75299929F1}">
  <ds:schemaRefs>
    <ds:schemaRef ds:uri="c9b645eb-e6fe-4b35-9d45-bd7394162d21"/>
    <ds:schemaRef ds:uri="http://schemas.microsoft.com/office/2006/metadata/properties"/>
    <ds:schemaRef ds:uri="http://purl.org/dc/terms/"/>
    <ds:schemaRef ds:uri="http://purl.org/dc/elements/1.1/"/>
    <ds:schemaRef ds:uri="http://schemas.microsoft.com/office/2006/documentManagement/types"/>
    <ds:schemaRef ds:uri="http://schemas.microsoft.com/office/infopath/2007/PartnerControls"/>
    <ds:schemaRef ds:uri="http://www.w3.org/XML/1998/namespace"/>
    <ds:schemaRef ds:uri="http://purl.org/dc/dcmitype/"/>
    <ds:schemaRef ds:uri="http://schemas.openxmlformats.org/package/2006/metadata/core-properties"/>
    <ds:schemaRef ds:uri="98621ed1-ae24-4a21-b80a-89d572d87e72"/>
  </ds:schemaRefs>
</ds:datastoreItem>
</file>

<file path=docProps/app.xml><?xml version="1.0" encoding="utf-8"?>
<Properties xmlns="http://schemas.openxmlformats.org/officeDocument/2006/extended-properties" xmlns:vt="http://schemas.openxmlformats.org/officeDocument/2006/docPropsVTypes">
  <Template>Office Theme</Template>
  <TotalTime>585</TotalTime>
  <Words>278</Words>
  <Application>Microsoft Office PowerPoint</Application>
  <PresentationFormat>Widescreen</PresentationFormat>
  <Paragraphs>28</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Tahoma</vt:lpstr>
      <vt:lpstr>Arial Narrow</vt:lpstr>
      <vt:lpstr>Aptos</vt:lpstr>
      <vt:lpstr>Arial</vt:lpstr>
      <vt:lpstr>Times New Roman</vt:lpstr>
      <vt:lpstr>PF BeauSans Pro</vt:lpstr>
      <vt:lpstr>Wingdings</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Marinela Cvetanoska</cp:lastModifiedBy>
  <cp:revision>58</cp:revision>
  <dcterms:created xsi:type="dcterms:W3CDTF">2025-07-07T08:04:39Z</dcterms:created>
  <dcterms:modified xsi:type="dcterms:W3CDTF">2026-09-16T07:27:36Z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