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10"/>
  </p:notesMasterIdLst>
  <p:sldIdLst>
    <p:sldId id="288" r:id="rId5"/>
    <p:sldId id="289" r:id="rId6"/>
    <p:sldId id="290" r:id="rId7"/>
    <p:sldId id="291" r:id="rId8"/>
    <p:sldId id="292" r:id="rId9"/>
  </p:sldIdLst>
  <p:sldSz cx="12192000" cy="6858000"/>
  <p:notesSz cx="6858000" cy="9144000"/>
  <p:embeddedFontLst>
    <p:embeddedFont>
      <p:font typeface="Arial Narrow" panose="020B0606020202030204" pitchFamily="34" charset="0"/>
      <p:regular r:id="rId11"/>
      <p:bold r:id="rId12"/>
      <p:italic r:id="rId13"/>
      <p:boldItalic r:id="rId14"/>
    </p:embeddedFont>
    <p:embeddedFont>
      <p:font typeface="PF BeauSans Pro" panose="02000800000000020004" charset="0"/>
      <p:bold r:id="rId15"/>
    </p:embeddedFont>
  </p:embeddedFontLst>
  <p:defaultTextStyle>
    <a:defPPr>
      <a:defRPr lang="LID4096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E4F6"/>
    <a:srgbClr val="E9F8E4"/>
    <a:srgbClr val="FFFFE7"/>
    <a:srgbClr val="33CC33"/>
    <a:srgbClr val="00CC00"/>
    <a:srgbClr val="FFFF99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DAB0C13-1EF4-F9AC-C85E-1389668632C0}" v="1" dt="2026-04-13T20:20:36.88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 showGuides="1">
      <p:cViewPr varScale="1">
        <p:scale>
          <a:sx n="82" d="100"/>
          <a:sy n="82" d="100"/>
        </p:scale>
        <p:origin x="672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3.fntdata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font" Target="fonts/font2.fntdata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1.fntdata"/><Relationship Id="rId5" Type="http://schemas.openxmlformats.org/officeDocument/2006/relationships/slide" Target="slides/slide1.xml"/><Relationship Id="rId15" Type="http://schemas.openxmlformats.org/officeDocument/2006/relationships/font" Target="fonts/font5.fntdata"/><Relationship Id="rId10" Type="http://schemas.openxmlformats.org/officeDocument/2006/relationships/notesMaster" Target="notesMasters/notesMaster1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ID4096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33EEBE-6EF2-4A30-9BB5-ADF69B8FE442}" type="datetimeFigureOut">
              <a:rPr lang="LID4096" smtClean="0"/>
              <a:t>09/14/2026</a:t>
            </a:fld>
            <a:endParaRPr lang="LID4096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ID4096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ID4096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F0BC0F-45C1-49E1-AA7C-ADC7CFB2B8E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9602682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0AF77E-5340-6F11-CE59-0326DE4353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D51601-841B-3FB4-453E-322FE9E60B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F9D5A1-1825-3A6E-319A-6273FE0622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09/14/2026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0690C7-92D8-CD22-1096-92DFB1B837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284CC3-2120-30CF-5C97-77E7D07C69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2603177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76859-C160-F34C-C99E-FF6EB187D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36525"/>
            <a:ext cx="10515600" cy="722270"/>
          </a:xfrm>
        </p:spPr>
        <p:txBody>
          <a:bodyPr>
            <a:normAutofit/>
          </a:bodyPr>
          <a:lstStyle>
            <a:lvl1pPr algn="ctr">
              <a:defRPr sz="3200" b="1">
                <a:solidFill>
                  <a:srgbClr val="0000FF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1A138E-9F02-7798-7745-90828C9952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922639"/>
            <a:ext cx="10515600" cy="5254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3F3594-F10A-0CEE-9D12-49FBA78FDA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09/14/2026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E583D6-7817-DBAD-5E7F-C3F027B54F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67A904-59A1-2458-588A-82BBD09BC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3539140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7688C-9A9E-7411-C1D1-0F1B1788BC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8E937B-6C06-4E46-67F8-8BAB5F6F66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4E0ACD-78FD-90A0-6364-691676E6E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09/14/2026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0C16D6-807F-51C9-C8F9-987338EBF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F4CDB3-7FFF-0EC6-9ACD-A05CF1DBE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703685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46A264-6464-B9B6-695C-545AE1F719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D2097E-1979-3069-5BC7-083E01720E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10DE3A-9ABF-A311-CD9E-2F1D2E1476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A13B27-43B9-DBD1-6B1D-9AE649C495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09/14/2026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0FCCB0-0D0D-36AD-6A6B-7299BE0DA6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9FD1D2-86E7-DDB4-3552-591293DA7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1445373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1673B8-0BCF-8E8A-7C8E-73BAD281E8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84C5B5-66E1-0359-09D4-6E762927BE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ADDE67-8883-9B5A-70F3-F9A1AFDFE7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24FABE1-0E9A-A67C-F652-1EF262C0E4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1AD8E88-C558-4C0E-1DB9-AAEC5EA86F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69A0B7D-FC87-D8E0-416B-6A46CB76C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09/14/2026</a:t>
            </a:fld>
            <a:endParaRPr lang="LID4096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D4B7372-E042-6815-8C56-6E8E29FCA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918FF73-8CF6-7F85-C3AF-24B6879DE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5596696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98CE4D-48AB-7A0F-7AA8-E55BEA0D5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AFDDFD-D6BC-3BB6-F329-738F3282F1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09/14/2026</a:t>
            </a:fld>
            <a:endParaRPr lang="LID4096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C91AC4-195C-C6AE-BE11-D3159C673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3A1460-14CF-D3C6-4335-9C7375B36B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41853488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5B7AF1A-805F-E135-E9F7-712DADA683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09/14/2026</a:t>
            </a:fld>
            <a:endParaRPr lang="LID4096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8C5015-6E82-E204-0F64-A62E0B2E4A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3DDD6C-E1EA-7C92-CB16-0D46A3AEA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368901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274AA7-30B2-4926-2F0F-9548011A92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991D22-00F3-DB8E-BE46-ADE46647AC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7D6925-84A6-D555-9FB1-CC2DBB7934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B048FE-D7B4-19D5-1850-4C484D8509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09/14/2026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448EF6-B87D-50BB-E2B1-73596E4609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A19D42-8020-454D-D017-37290324F1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9968536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4B420-F969-6052-6ACB-01A0DBCB4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A9229F8-87BB-A5CC-A1C2-8F2E5A868B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1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B7576A-4E47-781F-75D0-3D3CEF74C6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1727B3-A6CF-EDD1-1D20-3AAF25B480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09/14/2026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E6A1B4-B1EC-00B3-146F-8FC5D44D8E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35DC63-C252-48B2-BDD6-F149BB28B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186795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F5FB19-4B06-A891-F98F-5E08CB1A9B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666DBCD-6428-8D93-355D-5DF1689DD2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C0DA6A-C08B-B3F6-E93C-E7BBA016F7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09/14/2026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488850-CD14-19F5-4EC1-E7C240ACC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18CD6D-B615-15DC-F144-55EB749D4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2842025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D54B3E7-A7A3-4B87-7DED-801B9082C6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2F6281-F388-344C-DE81-1ACE578A24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1FE492-B181-7B51-FAE1-39CE71A2D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09/14/2026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34FB65-CB6D-ABC8-027C-7017BA18ED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DC1C15-80CC-801E-67F8-2BEA62AC6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3199511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309192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3200">
                <a:solidFill>
                  <a:srgbClr val="0000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dirty="0"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252461"/>
            <a:ext cx="11360800" cy="529634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800"/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667">
                <a:solidFill>
                  <a:schemeClr val="tx1"/>
                </a:solidFill>
              </a:defRPr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 lang="sl-SI" dirty="0"/>
          </a:p>
          <a:p>
            <a:pPr lvl="1"/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073670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98C86FD-10A5-9206-D22C-3A1632D543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FD8A61-EC12-DF5F-A81E-D8BA2A5D6F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6CB82E-A88B-B81D-92C7-3BE2647E13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8AC25C7-462D-4C9E-B6CA-D24B18B0DD77}" type="datetimeFigureOut">
              <a:rPr lang="LID4096" smtClean="0"/>
              <a:t>09/14/2026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53087C-A940-0184-425E-7213149257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24BECD-0812-2265-FD01-D2C3340B07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4059454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ID4096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slide" Target="slide3.xml"/><Relationship Id="rId5" Type="http://schemas.openxmlformats.org/officeDocument/2006/relationships/image" Target="../media/image3.png"/><Relationship Id="rId10" Type="http://schemas.openxmlformats.org/officeDocument/2006/relationships/slide" Target="slide5.xml"/><Relationship Id="rId4" Type="http://schemas.openxmlformats.org/officeDocument/2006/relationships/slide" Target="slide2.xml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E8F6E7-5BBF-2D5F-55F6-B937B6F0DA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3439C26-5568-BE06-7EE7-36EA4BC5E645}"/>
              </a:ext>
            </a:extLst>
          </p:cNvPr>
          <p:cNvSpPr/>
          <p:nvPr/>
        </p:nvSpPr>
        <p:spPr>
          <a:xfrm>
            <a:off x="0" y="55366"/>
            <a:ext cx="1212088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rgbClr val="00CC00"/>
                </a:solidFill>
                <a:latin typeface="Arial Narrow" panose="020B0606020202030204" pitchFamily="34" charset="0"/>
              </a:rPr>
              <a:t>28</a:t>
            </a:r>
            <a:r>
              <a:rPr lang="en-US" sz="1600" baseline="30000" dirty="0">
                <a:solidFill>
                  <a:srgbClr val="00CC00"/>
                </a:solidFill>
                <a:latin typeface="Arial Narrow" panose="020B0606020202030204" pitchFamily="34" charset="0"/>
              </a:rPr>
              <a:t>th</a:t>
            </a:r>
            <a:r>
              <a:rPr lang="en-US" sz="1600" dirty="0">
                <a:solidFill>
                  <a:srgbClr val="00CC00"/>
                </a:solidFill>
                <a:latin typeface="Arial Narrow" panose="020B0606020202030204" pitchFamily="34" charset="0"/>
              </a:rPr>
              <a:t> Congress of SCTM, 23-26 September, </a:t>
            </a:r>
            <a:r>
              <a:rPr lang="en-US" sz="1600" dirty="0" err="1">
                <a:solidFill>
                  <a:srgbClr val="00CC00"/>
                </a:solidFill>
                <a:latin typeface="Arial Narrow" panose="020B0606020202030204" pitchFamily="34" charset="0"/>
              </a:rPr>
              <a:t>Ohrid</a:t>
            </a:r>
            <a:r>
              <a:rPr lang="en-US" sz="1600" dirty="0">
                <a:solidFill>
                  <a:srgbClr val="00CC00"/>
                </a:solidFill>
                <a:latin typeface="Arial Narrow" panose="020B0606020202030204" pitchFamily="34" charset="0"/>
              </a:rPr>
              <a:t>, Macedonia</a:t>
            </a:r>
            <a:endParaRPr lang="mk-MK" sz="1600" dirty="0">
              <a:solidFill>
                <a:srgbClr val="00CC00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AutoShape 5">
            <a:extLst>
              <a:ext uri="{FF2B5EF4-FFF2-40B4-BE49-F238E27FC236}">
                <a16:creationId xmlns:a16="http://schemas.microsoft.com/office/drawing/2014/main" id="{9882EDD9-BC4B-8B1B-7397-6287C5B19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9090" y="254912"/>
            <a:ext cx="11521789" cy="851297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2200" b="1" cap="all" dirty="0">
                <a:solidFill>
                  <a:schemeClr val="accent5"/>
                </a:solidFill>
                <a:latin typeface="PF BeauSans Pro" panose="02000800000000020004" pitchFamily="2" charset="0"/>
                <a:cs typeface="Arial" panose="020B0604020202020204" pitchFamily="34" charset="0"/>
              </a:rPr>
              <a:t>OPTIMIZATION OF ETHANOLIC EXTRACTION CONDITIONS FROM BLUEBERRY WASTE AND IN VITRO EVALUATION OF ANTIOXIDANT POTENTIAL</a:t>
            </a:r>
            <a:endParaRPr lang="en-US" sz="24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805163C-4208-4EF2-A4BC-9554DE1817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120" y="932655"/>
            <a:ext cx="12120880" cy="646331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defTabSz="4176713">
              <a:defRPr>
                <a:solidFill>
                  <a:schemeClr val="tx1"/>
                </a:solidFill>
                <a:latin typeface="Arial" charset="0"/>
              </a:defRPr>
            </a:lvl1pPr>
            <a:lvl2pPr defTabSz="4176713">
              <a:defRPr>
                <a:solidFill>
                  <a:schemeClr val="tx1"/>
                </a:solidFill>
                <a:latin typeface="Arial" charset="0"/>
              </a:defRPr>
            </a:lvl2pPr>
            <a:lvl3pPr defTabSz="4176713">
              <a:defRPr>
                <a:solidFill>
                  <a:schemeClr val="tx1"/>
                </a:solidFill>
                <a:latin typeface="Arial" charset="0"/>
              </a:defRPr>
            </a:lvl3pPr>
            <a:lvl4pPr defTabSz="4176713">
              <a:defRPr>
                <a:solidFill>
                  <a:schemeClr val="tx1"/>
                </a:solidFill>
                <a:latin typeface="Arial" charset="0"/>
              </a:defRPr>
            </a:lvl4pPr>
            <a:lvl5pPr defTabSz="4176713">
              <a:defRPr>
                <a:solidFill>
                  <a:schemeClr val="tx1"/>
                </a:solidFill>
                <a:latin typeface="Arial" charset="0"/>
              </a:defRPr>
            </a:lvl5pPr>
            <a:lvl6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1200" b="1" u="sng" dirty="0" err="1">
                <a:solidFill>
                  <a:srgbClr val="00CC00"/>
                </a:solidFill>
                <a:latin typeface="Arial Narrow" pitchFamily="34" charset="0"/>
              </a:rPr>
              <a:t>Djurdjina</a:t>
            </a:r>
            <a:r>
              <a:rPr lang="en-US" sz="1200" b="1" u="sng" dirty="0">
                <a:solidFill>
                  <a:srgbClr val="00CC00"/>
                </a:solidFill>
                <a:latin typeface="Arial Narrow" pitchFamily="34" charset="0"/>
              </a:rPr>
              <a:t> Petrovic</a:t>
            </a:r>
            <a:r>
              <a:rPr lang="en-US" sz="1200" b="1" u="sng" baseline="30000" dirty="0">
                <a:solidFill>
                  <a:srgbClr val="00CC00"/>
                </a:solidFill>
                <a:latin typeface="Arial Narrow" pitchFamily="34" charset="0"/>
              </a:rPr>
              <a:t>1</a:t>
            </a:r>
            <a:r>
              <a:rPr lang="en-US" sz="1200" b="1" dirty="0">
                <a:solidFill>
                  <a:srgbClr val="00CC00"/>
                </a:solidFill>
                <a:latin typeface="Arial Narrow" pitchFamily="34" charset="0"/>
              </a:rPr>
              <a:t>, Aleksandar Kocovic</a:t>
            </a:r>
            <a:r>
              <a:rPr lang="en-US" sz="1200" b="1" baseline="30000" dirty="0">
                <a:solidFill>
                  <a:srgbClr val="00CC00"/>
                </a:solidFill>
                <a:latin typeface="Arial Narrow" pitchFamily="34" charset="0"/>
              </a:rPr>
              <a:t>1,2</a:t>
            </a:r>
            <a:r>
              <a:rPr lang="en-US" sz="1200" b="1" dirty="0">
                <a:solidFill>
                  <a:srgbClr val="00CC00"/>
                </a:solidFill>
                <a:latin typeface="Arial Narrow" pitchFamily="34" charset="0"/>
              </a:rPr>
              <a:t>, Jovana Bradic</a:t>
            </a:r>
            <a:r>
              <a:rPr lang="en-US" sz="1200" b="1" baseline="30000" dirty="0">
                <a:solidFill>
                  <a:srgbClr val="00CC00"/>
                </a:solidFill>
                <a:latin typeface="Arial Narrow" pitchFamily="34" charset="0"/>
              </a:rPr>
              <a:t>1,2</a:t>
            </a:r>
            <a:r>
              <a:rPr lang="en-US" sz="1200" b="1" dirty="0">
                <a:solidFill>
                  <a:srgbClr val="00CC00"/>
                </a:solidFill>
                <a:latin typeface="Arial Narrow" pitchFamily="34" charset="0"/>
              </a:rPr>
              <a:t>, Vladimir Jakovljevic</a:t>
            </a:r>
            <a:r>
              <a:rPr lang="en-US" sz="1200" b="1" baseline="30000" dirty="0">
                <a:solidFill>
                  <a:srgbClr val="00CC00"/>
                </a:solidFill>
                <a:latin typeface="Arial Narrow" pitchFamily="34" charset="0"/>
              </a:rPr>
              <a:t>1,3</a:t>
            </a:r>
            <a:r>
              <a:rPr lang="en-US" sz="1200" b="1" dirty="0">
                <a:solidFill>
                  <a:srgbClr val="00CC00"/>
                </a:solidFill>
                <a:latin typeface="Arial Narrow" pitchFamily="34" charset="0"/>
              </a:rPr>
              <a:t>, Aleksandra Stojanovic</a:t>
            </a:r>
            <a:r>
              <a:rPr lang="en-US" sz="1200" b="1" baseline="30000" dirty="0">
                <a:solidFill>
                  <a:srgbClr val="00CC00"/>
                </a:solidFill>
                <a:latin typeface="Arial Narrow" pitchFamily="34" charset="0"/>
              </a:rPr>
              <a:t>1,2</a:t>
            </a:r>
            <a:r>
              <a:rPr lang="en-US" sz="1200" b="1" dirty="0">
                <a:solidFill>
                  <a:srgbClr val="00CC00"/>
                </a:solidFill>
                <a:latin typeface="Arial Narrow" pitchFamily="34" charset="0"/>
              </a:rPr>
              <a:t>   </a:t>
            </a:r>
          </a:p>
          <a:p>
            <a:pPr algn="ctr"/>
            <a:r>
              <a:rPr lang="en-US" sz="1200" baseline="30000" dirty="0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1</a:t>
            </a:r>
            <a:r>
              <a:rPr lang="en-US" sz="1200" dirty="0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Center of Excellence for Redox Balance Research in Cardiovascular and Metabolic Disorders, Kragujevac, Serbia, djina.petrovic99@gmail.com, </a:t>
            </a:r>
            <a:r>
              <a:rPr lang="en-US" sz="1200" baseline="30000" dirty="0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2</a:t>
            </a:r>
            <a:r>
              <a:rPr lang="en-US" sz="1200" dirty="0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Department of Pharmacy, Faculty of Medical Sciences, University of Kragujevac, Kragujevac, Serbia,</a:t>
            </a:r>
            <a:r>
              <a:rPr lang="sr-Latn-RS" sz="1200" dirty="0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en-US" sz="1200" baseline="30000" dirty="0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3</a:t>
            </a:r>
            <a:r>
              <a:rPr lang="en-US" sz="1200" dirty="0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Department of Physiology, Faculty of Medical Sciences, University of Kragujevac, Kragujevac, Serbia;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D301CB3-52B0-EFE7-7AFA-FDA4F20AA2BD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19" y="266683"/>
            <a:ext cx="864245" cy="927582"/>
          </a:xfrm>
          <a:prstGeom prst="rect">
            <a:avLst/>
          </a:prstGeom>
        </p:spPr>
      </p:pic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8101C326-06AB-78CA-A216-7D9AF8F2C16E}"/>
              </a:ext>
            </a:extLst>
          </p:cNvPr>
          <p:cNvSpPr/>
          <p:nvPr/>
        </p:nvSpPr>
        <p:spPr>
          <a:xfrm>
            <a:off x="11558742" y="87808"/>
            <a:ext cx="565850" cy="36927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000</a:t>
            </a:r>
          </a:p>
        </p:txBody>
      </p:sp>
      <mc:AlternateContent xmlns:mc="http://schemas.openxmlformats.org/markup-compatibility/2006">
        <mc:Choice xmlns:pslz="http://schemas.microsoft.com/office/powerpoint/2016/slidezoom" Requires="pslz">
          <p:graphicFrame>
            <p:nvGraphicFramePr>
              <p:cNvPr id="40" name="Slide Zoom 39">
                <a:extLst>
                  <a:ext uri="{FF2B5EF4-FFF2-40B4-BE49-F238E27FC236}">
                    <a16:creationId xmlns:a16="http://schemas.microsoft.com/office/drawing/2014/main" id="{87303067-685B-2FAF-B480-F2354A046FD5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71299231"/>
                  </p:ext>
                </p:extLst>
              </p:nvPr>
            </p:nvGraphicFramePr>
            <p:xfrm>
              <a:off x="1925319" y="1562304"/>
              <a:ext cx="4196081" cy="2566593"/>
            </p:xfrm>
            <a:graphic>
              <a:graphicData uri="http://schemas.microsoft.com/office/powerpoint/2016/slidezoom">
                <pslz:sldZm>
                  <pslz:sldZmObj sldId="289" cId="3882071417">
                    <pslz:zmPr id="{EFAEB726-D5F6-4857-A45F-2CDF2E5C3BCA}" returnToParent="0" transitionDur="1000">
                      <p166:blipFill xmlns:p166="http://schemas.microsoft.com/office/powerpoint/2016/6/main">
                        <a:blip r:embed="rId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4196081" cy="2566593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40" name="Slide Zoom 39">
                <a:hlinkClick r:id="rId4" action="ppaction://hlinksldjump"/>
                <a:extLst>
                  <a:ext uri="{FF2B5EF4-FFF2-40B4-BE49-F238E27FC236}">
                    <a16:creationId xmlns:a16="http://schemas.microsoft.com/office/drawing/2014/main" id="{87303067-685B-2FAF-B480-F2354A046FD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25319" y="1562304"/>
                <a:ext cx="4196081" cy="2566593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>
        <mc:Choice xmlns:pslz="http://schemas.microsoft.com/office/powerpoint/2016/slidezoom" Requires="pslz">
          <p:graphicFrame>
            <p:nvGraphicFramePr>
              <p:cNvPr id="44" name="Slide Zoom 43">
                <a:extLst>
                  <a:ext uri="{FF2B5EF4-FFF2-40B4-BE49-F238E27FC236}">
                    <a16:creationId xmlns:a16="http://schemas.microsoft.com/office/drawing/2014/main" id="{4751F1C8-5F54-9BB8-D928-DF025BF83D1B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513130069"/>
                  </p:ext>
                </p:extLst>
              </p:nvPr>
            </p:nvGraphicFramePr>
            <p:xfrm>
              <a:off x="6410961" y="1566705"/>
              <a:ext cx="4196081" cy="2566592"/>
            </p:xfrm>
            <a:graphic>
              <a:graphicData uri="http://schemas.microsoft.com/office/powerpoint/2016/slidezoom">
                <pslz:sldZm>
                  <pslz:sldZmObj sldId="290" cId="3234179505">
                    <pslz:zmPr id="{761436FE-D293-4227-99A3-50F896C1A346}" returnToParent="0" transitionDur="1000">
                      <p166:blipFill xmlns:p166="http://schemas.microsoft.com/office/powerpoint/2016/6/main">
                        <a:blip r:embed="rId5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4196081" cy="2566592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44" name="Slide Zoom 43">
                <a:hlinkClick r:id="rId6" action="ppaction://hlinksldjump"/>
                <a:extLst>
                  <a:ext uri="{FF2B5EF4-FFF2-40B4-BE49-F238E27FC236}">
                    <a16:creationId xmlns:a16="http://schemas.microsoft.com/office/drawing/2014/main" id="{4751F1C8-5F54-9BB8-D928-DF025BF83D1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410961" y="1566705"/>
                <a:ext cx="4196081" cy="2566592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>
        <mc:Choice xmlns:pslz="http://schemas.microsoft.com/office/powerpoint/2016/slidezoom" Requires="pslz">
          <p:graphicFrame>
            <p:nvGraphicFramePr>
              <p:cNvPr id="46" name="Slide Zoom 45">
                <a:extLst>
                  <a:ext uri="{FF2B5EF4-FFF2-40B4-BE49-F238E27FC236}">
                    <a16:creationId xmlns:a16="http://schemas.microsoft.com/office/drawing/2014/main" id="{CA227813-9B45-3F7D-2B2A-B4C6A8C2A081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150316356"/>
                  </p:ext>
                </p:extLst>
              </p:nvPr>
            </p:nvGraphicFramePr>
            <p:xfrm>
              <a:off x="1939599" y="4217381"/>
              <a:ext cx="4181801" cy="2566591"/>
            </p:xfrm>
            <a:graphic>
              <a:graphicData uri="http://schemas.microsoft.com/office/powerpoint/2016/slidezoom">
                <pslz:sldZm>
                  <pslz:sldZmObj sldId="291" cId="1291298690">
                    <pslz:zmPr id="{85EE4F21-B3C6-4BF8-A7B1-FDBBE89999E8}" returnToParent="0" transitionDur="1000">
                      <p166:blipFill xmlns:p166="http://schemas.microsoft.com/office/powerpoint/2016/6/main">
                        <a:blip r:embed="rId7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4181801" cy="2566591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46" name="Slide Zoom 45">
                <a:hlinkClick r:id="rId8" action="ppaction://hlinksldjump"/>
                <a:extLst>
                  <a:ext uri="{FF2B5EF4-FFF2-40B4-BE49-F238E27FC236}">
                    <a16:creationId xmlns:a16="http://schemas.microsoft.com/office/drawing/2014/main" id="{CA227813-9B45-3F7D-2B2A-B4C6A8C2A08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939599" y="4217381"/>
                <a:ext cx="4181801" cy="2566591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>
        <mc:Choice xmlns:pslz="http://schemas.microsoft.com/office/powerpoint/2016/slidezoom" Requires="pslz">
          <p:graphicFrame>
            <p:nvGraphicFramePr>
              <p:cNvPr id="48" name="Slide Zoom 47">
                <a:extLst>
                  <a:ext uri="{FF2B5EF4-FFF2-40B4-BE49-F238E27FC236}">
                    <a16:creationId xmlns:a16="http://schemas.microsoft.com/office/drawing/2014/main" id="{AE3981C1-ED72-7A48-D57F-4104B91463D8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658896140"/>
                  </p:ext>
                </p:extLst>
              </p:nvPr>
            </p:nvGraphicFramePr>
            <p:xfrm>
              <a:off x="6410961" y="4209060"/>
              <a:ext cx="4196081" cy="2552862"/>
            </p:xfrm>
            <a:graphic>
              <a:graphicData uri="http://schemas.microsoft.com/office/powerpoint/2016/slidezoom">
                <pslz:sldZm>
                  <pslz:sldZmObj sldId="292" cId="1890793623">
                    <pslz:zmPr id="{FA31A952-E933-4967-A7D1-DFDE7CDF1E04}" returnToParent="0" transitionDur="1000">
                      <p166:blipFill xmlns:p166="http://schemas.microsoft.com/office/powerpoint/2016/6/main">
                        <a:blip r:embed="rId9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4196081" cy="2552862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48" name="Slide Zoom 47">
                <a:hlinkClick r:id="rId10" action="ppaction://hlinksldjump"/>
                <a:extLst>
                  <a:ext uri="{FF2B5EF4-FFF2-40B4-BE49-F238E27FC236}">
                    <a16:creationId xmlns:a16="http://schemas.microsoft.com/office/drawing/2014/main" id="{AE3981C1-ED72-7A48-D57F-4104B91463D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410961" y="4209060"/>
                <a:ext cx="4196081" cy="2552862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550455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E4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0">
            <a:extLst>
              <a:ext uri="{FF2B5EF4-FFF2-40B4-BE49-F238E27FC236}">
                <a16:creationId xmlns:a16="http://schemas.microsoft.com/office/drawing/2014/main" id="{0C8B024E-2240-CE77-5AF1-F952B8C049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44" y="198627"/>
            <a:ext cx="12056712" cy="476726"/>
          </a:xfrm>
          <a:prstGeom prst="roundRect">
            <a:avLst>
              <a:gd name="adj" fmla="val 16667"/>
            </a:avLst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F BeauSans Pro" panose="02000800000000020004" pitchFamily="2" charset="0"/>
                <a:cs typeface="Arial" panose="020B0604020202020204" pitchFamily="34" charset="0"/>
              </a:rPr>
              <a:t>Introduction &amp; Aim</a:t>
            </a:r>
          </a:p>
        </p:txBody>
      </p:sp>
      <p:sp>
        <p:nvSpPr>
          <p:cNvPr id="3" name="AutoShape 10">
            <a:extLst>
              <a:ext uri="{FF2B5EF4-FFF2-40B4-BE49-F238E27FC236}">
                <a16:creationId xmlns:a16="http://schemas.microsoft.com/office/drawing/2014/main" id="{A3E08A76-6DD3-0579-449D-415F780EEB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44" y="198627"/>
            <a:ext cx="12056712" cy="476726"/>
          </a:xfrm>
          <a:prstGeom prst="roundRect">
            <a:avLst>
              <a:gd name="adj" fmla="val 16667"/>
            </a:avLst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F BeauSans Pro" panose="02000800000000020004" pitchFamily="2" charset="0"/>
                <a:cs typeface="Arial" panose="020B0604020202020204" pitchFamily="34" charset="0"/>
              </a:rPr>
              <a:t>Introduction &amp; Aim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0D3A351-C91C-3C09-97F8-CD1E4C793F3A}"/>
              </a:ext>
            </a:extLst>
          </p:cNvPr>
          <p:cNvSpPr/>
          <p:nvPr/>
        </p:nvSpPr>
        <p:spPr>
          <a:xfrm>
            <a:off x="1149926" y="885892"/>
            <a:ext cx="10474037" cy="1601169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just"/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Blueberry waste, a by-product of industrial fruit processing, represents a rich source of </a:t>
            </a:r>
            <a:r>
              <a:rPr lang="en-US" sz="2400" dirty="0" err="1">
                <a:solidFill>
                  <a:schemeClr val="tx1"/>
                </a:solidFill>
                <a:latin typeface="Arial Narrow" panose="020B0606020202030204" pitchFamily="34" charset="0"/>
              </a:rPr>
              <a:t>polyphenolic</a:t>
            </a: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 compounds, particularly </a:t>
            </a:r>
            <a:r>
              <a:rPr lang="en-US" sz="2400" dirty="0" err="1">
                <a:solidFill>
                  <a:schemeClr val="tx1"/>
                </a:solidFill>
                <a:latin typeface="Arial Narrow" panose="020B0606020202030204" pitchFamily="34" charset="0"/>
              </a:rPr>
              <a:t>anthocyanins</a:t>
            </a: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, which may contribute to the antioxidant potential. Ultrasound-assisted </a:t>
            </a:r>
            <a:r>
              <a:rPr lang="en-US" sz="2400" dirty="0" err="1">
                <a:solidFill>
                  <a:schemeClr val="tx1"/>
                </a:solidFill>
                <a:latin typeface="Arial Narrow" panose="020B0606020202030204" pitchFamily="34" charset="0"/>
              </a:rPr>
              <a:t>ethanolic</a:t>
            </a: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 extraction is an efficient and eco-friendly approach for obtaining bioactive extracts from this raw material.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FCC189F-1F37-CB33-AEEB-3392BEAC8C4C}"/>
              </a:ext>
            </a:extLst>
          </p:cNvPr>
          <p:cNvSpPr/>
          <p:nvPr/>
        </p:nvSpPr>
        <p:spPr>
          <a:xfrm>
            <a:off x="1149927" y="2572575"/>
            <a:ext cx="10474036" cy="1053389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The aim of this study was to optimize the extraction conditions for blueberry waste and evaluate the in vitro antioxidant potential of three obtained extracts.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BEE14AD-523A-A1F5-475A-35F1F11D7A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9768" y="4890672"/>
            <a:ext cx="2028000" cy="172311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26F5382-7E87-7B02-8ABD-A95F38A6462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09" t="27381" r="43182" b="42532"/>
          <a:stretch/>
        </p:blipFill>
        <p:spPr>
          <a:xfrm>
            <a:off x="4078447" y="4876817"/>
            <a:ext cx="2119798" cy="1723112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C8EC7B2-B2D0-8F50-B08D-8C922B0547B1}"/>
              </a:ext>
            </a:extLst>
          </p:cNvPr>
          <p:cNvSpPr/>
          <p:nvPr/>
        </p:nvSpPr>
        <p:spPr>
          <a:xfrm>
            <a:off x="1149926" y="3722077"/>
            <a:ext cx="10474036" cy="1053389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US" sz="2400" b="1" dirty="0">
                <a:solidFill>
                  <a:schemeClr val="tx1"/>
                </a:solidFill>
                <a:latin typeface="Arial Narrow" pitchFamily="34" charset="0"/>
              </a:rPr>
              <a:t>Keywords</a:t>
            </a:r>
            <a:r>
              <a:rPr lang="en-US" sz="2400" dirty="0">
                <a:solidFill>
                  <a:schemeClr val="tx1"/>
                </a:solidFill>
                <a:latin typeface="Arial Narrow" pitchFamily="34" charset="0"/>
              </a:rPr>
              <a:t>: Blueberry, fruit waste, </a:t>
            </a:r>
            <a:r>
              <a:rPr lang="en-US" sz="2400" dirty="0" err="1">
                <a:solidFill>
                  <a:schemeClr val="tx1"/>
                </a:solidFill>
                <a:latin typeface="Arial Narrow" pitchFamily="34" charset="0"/>
              </a:rPr>
              <a:t>ethanolic</a:t>
            </a:r>
            <a:r>
              <a:rPr lang="en-US" sz="2400" dirty="0">
                <a:solidFill>
                  <a:schemeClr val="tx1"/>
                </a:solidFill>
                <a:latin typeface="Arial Narrow" pitchFamily="34" charset="0"/>
              </a:rPr>
              <a:t> extraction, ultrasound, polyphenols.</a:t>
            </a:r>
          </a:p>
        </p:txBody>
      </p:sp>
    </p:spTree>
    <p:extLst>
      <p:ext uri="{BB962C8B-B14F-4D97-AF65-F5344CB8AC3E}">
        <p14:creationId xmlns:p14="http://schemas.microsoft.com/office/powerpoint/2010/main" val="38820714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F8E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7CC7725-AC27-8C8C-4B2D-F55F25E8CC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0">
            <a:extLst>
              <a:ext uri="{FF2B5EF4-FFF2-40B4-BE49-F238E27FC236}">
                <a16:creationId xmlns:a16="http://schemas.microsoft.com/office/drawing/2014/main" id="{A7DB3B32-3372-14B3-3F0E-883B493B0F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44" y="198627"/>
            <a:ext cx="12056712" cy="476726"/>
          </a:xfrm>
          <a:prstGeom prst="roundRect">
            <a:avLst>
              <a:gd name="adj" fmla="val 16667"/>
            </a:avLst>
          </a:prstGeom>
          <a:solidFill>
            <a:srgbClr val="33CC33"/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F BeauSans Pro" panose="02000800000000020004" pitchFamily="2" charset="0"/>
                <a:cs typeface="Arial" panose="020B0604020202020204" pitchFamily="34" charset="0"/>
              </a:rPr>
              <a:t>Experimental</a:t>
            </a:r>
          </a:p>
        </p:txBody>
      </p:sp>
      <p:sp>
        <p:nvSpPr>
          <p:cNvPr id="2" name="AutoShape 10">
            <a:extLst>
              <a:ext uri="{FF2B5EF4-FFF2-40B4-BE49-F238E27FC236}">
                <a16:creationId xmlns:a16="http://schemas.microsoft.com/office/drawing/2014/main" id="{401CB724-1ECE-A6D8-9470-08E9C46BC2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44" y="198627"/>
            <a:ext cx="12056712" cy="476726"/>
          </a:xfrm>
          <a:prstGeom prst="roundRect">
            <a:avLst>
              <a:gd name="adj" fmla="val 16667"/>
            </a:avLst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F BeauSans Pro" panose="02000800000000020004" pitchFamily="2" charset="0"/>
                <a:cs typeface="Arial" panose="020B0604020202020204" pitchFamily="34" charset="0"/>
              </a:rPr>
              <a:t>Experimental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BAEA7C3-AC64-6EF4-4A19-AB6169BEC168}"/>
              </a:ext>
            </a:extLst>
          </p:cNvPr>
          <p:cNvSpPr/>
          <p:nvPr/>
        </p:nvSpPr>
        <p:spPr>
          <a:xfrm>
            <a:off x="2369127" y="1091997"/>
            <a:ext cx="7606146" cy="2701636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just"/>
            <a:r>
              <a:rPr lang="sr-Latn-RS" sz="2400" dirty="0">
                <a:latin typeface="Arial Narrow" pitchFamily="34" charset="0"/>
              </a:rPr>
              <a:t>Ultrasound-assisted extraction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sr-Latn-R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Ethanol: 40% and 60%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sr-Latn-R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Temperature: 45°C and 55°C </a:t>
            </a:r>
          </a:p>
          <a:p>
            <a:pPr marL="285750" indent="-285750" algn="just">
              <a:spcAft>
                <a:spcPts val="1200"/>
              </a:spcAft>
              <a:buFont typeface="Arial" pitchFamily="34" charset="0"/>
              <a:buChar char="•"/>
            </a:pPr>
            <a:r>
              <a:rPr lang="sr-Latn-R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Extraction time: 20-60 min</a:t>
            </a:r>
          </a:p>
          <a:p>
            <a:pPr algn="just"/>
            <a:r>
              <a:rPr lang="sr-Latn-RS" sz="2400" dirty="0">
                <a:latin typeface="Arial Narrow" pitchFamily="34" charset="0"/>
              </a:rPr>
              <a:t>Analytical methods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sr-Latn-R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Total phenolic content (TPC): Folin-Ciocalteu, mg GAE/g DE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sr-Latn-R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Antioxidant activity: DPPH, ABTS assays, IC</a:t>
            </a:r>
            <a:r>
              <a:rPr lang="sr-Latn-RS" sz="2400" baseline="-25000" dirty="0">
                <a:solidFill>
                  <a:schemeClr val="tx1"/>
                </a:solidFill>
                <a:latin typeface="Arial Narrow" panose="020B0606020202030204" pitchFamily="34" charset="0"/>
              </a:rPr>
              <a:t>50</a:t>
            </a:r>
            <a:r>
              <a:rPr lang="sr-Latn-R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 (</a:t>
            </a:r>
            <a:r>
              <a:rPr lang="el-GR" sz="2400" dirty="0">
                <a:solidFill>
                  <a:schemeClr val="tx1"/>
                </a:solidFill>
                <a:latin typeface="Arial Narrow" pitchFamily="34" charset="0"/>
                <a:cs typeface="Calibri"/>
              </a:rPr>
              <a:t>μ</a:t>
            </a:r>
            <a:r>
              <a:rPr lang="sr-Latn-RS" sz="2400" dirty="0">
                <a:solidFill>
                  <a:schemeClr val="tx1"/>
                </a:solidFill>
                <a:latin typeface="Arial Narrow" pitchFamily="34" charset="0"/>
                <a:cs typeface="Calibri"/>
              </a:rPr>
              <a:t>g/ml)</a:t>
            </a:r>
            <a:endParaRPr lang="en-US" sz="24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B8F2DA7-2C5C-E995-3825-39820E7FF67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4103" r="-2786" b="18154"/>
          <a:stretch/>
        </p:blipFill>
        <p:spPr>
          <a:xfrm>
            <a:off x="6427002" y="4014921"/>
            <a:ext cx="3074609" cy="230747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41277D4-B9B4-9AC1-B54A-E5134111546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19012" r="-4595" b="4933"/>
          <a:stretch/>
        </p:blipFill>
        <p:spPr>
          <a:xfrm>
            <a:off x="2923309" y="4014920"/>
            <a:ext cx="3147575" cy="2307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1795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E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1EE15AB-D2F4-36F6-0AB3-B182914A5B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0">
            <a:extLst>
              <a:ext uri="{FF2B5EF4-FFF2-40B4-BE49-F238E27FC236}">
                <a16:creationId xmlns:a16="http://schemas.microsoft.com/office/drawing/2014/main" id="{DF4043DD-F7BE-828E-B46D-08E22FFF75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44" y="198627"/>
            <a:ext cx="12056712" cy="476726"/>
          </a:xfrm>
          <a:prstGeom prst="roundRect">
            <a:avLst>
              <a:gd name="adj" fmla="val 16667"/>
            </a:avLst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F BeauSans Pro" panose="02000800000000020004" pitchFamily="2" charset="0"/>
                <a:cs typeface="Arial" panose="020B0604020202020204" pitchFamily="34" charset="0"/>
              </a:rPr>
              <a:t>Results and discussions</a:t>
            </a:r>
          </a:p>
        </p:txBody>
      </p:sp>
      <p:sp>
        <p:nvSpPr>
          <p:cNvPr id="2" name="AutoShape 10">
            <a:extLst>
              <a:ext uri="{FF2B5EF4-FFF2-40B4-BE49-F238E27FC236}">
                <a16:creationId xmlns:a16="http://schemas.microsoft.com/office/drawing/2014/main" id="{5415C9A3-D67C-47C4-6732-D609B7992B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44" y="184772"/>
            <a:ext cx="12056712" cy="476726"/>
          </a:xfrm>
          <a:prstGeom prst="roundRect">
            <a:avLst>
              <a:gd name="adj" fmla="val 16667"/>
            </a:avLst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F BeauSans Pro" panose="02000800000000020004" pitchFamily="2" charset="0"/>
                <a:cs typeface="Arial" panose="020B0604020202020204" pitchFamily="34" charset="0"/>
              </a:rPr>
              <a:t>Results and discussions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470B254-E8B9-F503-F046-E843B945E08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2946" y="3147198"/>
            <a:ext cx="2642616" cy="242011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65BE8D5-CFC6-8C21-6E80-81DBD019716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8371" y="3147198"/>
            <a:ext cx="2569464" cy="242011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FDBC103-2348-9394-609C-966F6D54A09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2736" y="3147198"/>
            <a:ext cx="2615184" cy="2420112"/>
          </a:xfrm>
          <a:prstGeom prst="rect">
            <a:avLst/>
          </a:prstGeom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2DB80EDB-A8DD-99CE-2929-22F0E22531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6313497"/>
              </p:ext>
            </p:extLst>
          </p:nvPr>
        </p:nvGraphicFramePr>
        <p:xfrm>
          <a:off x="1796465" y="1218446"/>
          <a:ext cx="8857672" cy="17068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2144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144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144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1441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sr-Latn-RS" sz="2200" dirty="0">
                          <a:latin typeface="Arial Narrow" pitchFamily="34" charset="0"/>
                        </a:rPr>
                        <a:t>Extract</a:t>
                      </a:r>
                      <a:endParaRPr lang="en-US" sz="2200" dirty="0">
                        <a:latin typeface="Arial Narrow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2200" dirty="0">
                          <a:latin typeface="Arial Narrow" pitchFamily="34" charset="0"/>
                        </a:rPr>
                        <a:t>DPPH</a:t>
                      </a:r>
                      <a:r>
                        <a:rPr lang="sr-Latn-RS" sz="2200" baseline="0" dirty="0">
                          <a:latin typeface="Arial Narrow" pitchFamily="34" charset="0"/>
                        </a:rPr>
                        <a:t> IC</a:t>
                      </a:r>
                      <a:r>
                        <a:rPr lang="sr-Latn-RS" sz="2200" baseline="-25000" dirty="0">
                          <a:latin typeface="Arial Narrow" pitchFamily="34" charset="0"/>
                        </a:rPr>
                        <a:t>50</a:t>
                      </a:r>
                      <a:r>
                        <a:rPr lang="sr-Latn-RS" sz="2200" baseline="0" dirty="0">
                          <a:latin typeface="Arial Narrow" pitchFamily="34" charset="0"/>
                        </a:rPr>
                        <a:t> </a:t>
                      </a:r>
                      <a:r>
                        <a:rPr lang="el-GR" sz="2200" baseline="0" dirty="0">
                          <a:latin typeface="Arial Narrow" pitchFamily="34" charset="0"/>
                          <a:cs typeface="Calibri"/>
                        </a:rPr>
                        <a:t>μ</a:t>
                      </a:r>
                      <a:r>
                        <a:rPr lang="sr-Latn-RS" sz="2200" baseline="0" dirty="0">
                          <a:latin typeface="Arial Narrow" pitchFamily="34" charset="0"/>
                          <a:cs typeface="Calibri"/>
                        </a:rPr>
                        <a:t>g/ml</a:t>
                      </a:r>
                      <a:endParaRPr lang="en-US" sz="2200" dirty="0">
                        <a:latin typeface="Arial Narrow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RS" sz="2200" dirty="0">
                          <a:latin typeface="Arial Narrow" pitchFamily="34" charset="0"/>
                        </a:rPr>
                        <a:t>ABTS </a:t>
                      </a:r>
                      <a:r>
                        <a:rPr lang="sr-Latn-RS" sz="2200" baseline="0" dirty="0">
                          <a:latin typeface="Arial Narrow" pitchFamily="34" charset="0"/>
                        </a:rPr>
                        <a:t>IC</a:t>
                      </a:r>
                      <a:r>
                        <a:rPr lang="sr-Latn-RS" sz="2200" baseline="-25000" dirty="0">
                          <a:latin typeface="Arial Narrow" pitchFamily="34" charset="0"/>
                        </a:rPr>
                        <a:t>50</a:t>
                      </a:r>
                      <a:r>
                        <a:rPr lang="sr-Latn-RS" sz="2200" baseline="0" dirty="0">
                          <a:latin typeface="Arial Narrow" pitchFamily="34" charset="0"/>
                        </a:rPr>
                        <a:t> </a:t>
                      </a:r>
                      <a:r>
                        <a:rPr lang="el-GR" sz="2200" baseline="0" dirty="0">
                          <a:latin typeface="Arial Narrow" pitchFamily="34" charset="0"/>
                          <a:cs typeface="Calibri"/>
                        </a:rPr>
                        <a:t>μ</a:t>
                      </a:r>
                      <a:r>
                        <a:rPr lang="sr-Latn-RS" sz="2200" baseline="0" dirty="0">
                          <a:latin typeface="Arial Narrow" pitchFamily="34" charset="0"/>
                          <a:cs typeface="Calibri"/>
                        </a:rPr>
                        <a:t>g/ml</a:t>
                      </a:r>
                      <a:endParaRPr lang="en-US" sz="2200" dirty="0">
                        <a:latin typeface="Arial Narrow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RS" sz="2200" dirty="0">
                          <a:latin typeface="Arial Narrow" pitchFamily="34" charset="0"/>
                        </a:rPr>
                        <a:t>TPC mg GAE/g DE</a:t>
                      </a:r>
                      <a:endParaRPr lang="en-US" sz="2200" dirty="0">
                        <a:latin typeface="Arial Narrow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sr-Latn-RS" sz="2200" dirty="0">
                          <a:latin typeface="Arial Narrow" pitchFamily="34" charset="0"/>
                        </a:rPr>
                        <a:t>E1</a:t>
                      </a:r>
                      <a:endParaRPr lang="en-US" sz="2200" dirty="0">
                        <a:latin typeface="Arial Narrow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200" dirty="0">
                          <a:latin typeface="Arial Narrow" pitchFamily="34" charset="0"/>
                        </a:rPr>
                        <a:t>304.85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200" dirty="0">
                          <a:latin typeface="Arial Narrow" pitchFamily="34" charset="0"/>
                        </a:rPr>
                        <a:t>24.19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200" dirty="0">
                          <a:latin typeface="Arial Narrow" pitchFamily="34" charset="0"/>
                        </a:rPr>
                        <a:t>93.14</a:t>
                      </a:r>
                      <a:endParaRPr lang="en-US" sz="2200" dirty="0">
                        <a:latin typeface="Arial Narrow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sr-Latn-RS" sz="2200" dirty="0">
                          <a:latin typeface="Arial Narrow" pitchFamily="34" charset="0"/>
                        </a:rPr>
                        <a:t>E2</a:t>
                      </a:r>
                      <a:endParaRPr lang="en-US" sz="2200" dirty="0">
                        <a:latin typeface="Arial Narrow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200" dirty="0">
                          <a:latin typeface="Arial Narrow" pitchFamily="34" charset="0"/>
                        </a:rPr>
                        <a:t>308.65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200" dirty="0">
                          <a:latin typeface="Arial Narrow" pitchFamily="34" charset="0"/>
                        </a:rPr>
                        <a:t>40.47</a:t>
                      </a:r>
                      <a:endParaRPr lang="en-US" sz="2200" dirty="0">
                        <a:latin typeface="Arial Narrow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200" dirty="0">
                          <a:latin typeface="Arial Narrow" pitchFamily="34" charset="0"/>
                        </a:rPr>
                        <a:t>85.43</a:t>
                      </a:r>
                      <a:endParaRPr lang="en-US" sz="2200" dirty="0">
                        <a:latin typeface="Arial Narrow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sr-Latn-RS" sz="2200" dirty="0">
                          <a:latin typeface="Arial Narrow" pitchFamily="34" charset="0"/>
                        </a:rPr>
                        <a:t>E3</a:t>
                      </a:r>
                      <a:endParaRPr lang="en-US" sz="2200" dirty="0">
                        <a:latin typeface="Arial Narrow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200" dirty="0">
                          <a:latin typeface="Arial Narrow" pitchFamily="34" charset="0"/>
                        </a:rPr>
                        <a:t>322.00</a:t>
                      </a:r>
                      <a:endParaRPr lang="en-US" sz="2200" dirty="0">
                        <a:latin typeface="Arial Narrow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200" dirty="0">
                          <a:latin typeface="Arial Narrow" pitchFamily="34" charset="0"/>
                        </a:rPr>
                        <a:t>33.60</a:t>
                      </a:r>
                      <a:endParaRPr lang="en-US" sz="2200" dirty="0">
                        <a:latin typeface="Arial Narrow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200" dirty="0">
                          <a:latin typeface="Arial Narrow" pitchFamily="34" charset="0"/>
                        </a:rPr>
                        <a:t>80.00</a:t>
                      </a:r>
                      <a:endParaRPr lang="en-US" sz="2200" dirty="0">
                        <a:latin typeface="Arial Narrow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912986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E4F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21D3021-1243-17C1-BD3F-D37B91AE38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0">
            <a:extLst>
              <a:ext uri="{FF2B5EF4-FFF2-40B4-BE49-F238E27FC236}">
                <a16:creationId xmlns:a16="http://schemas.microsoft.com/office/drawing/2014/main" id="{36A7FFAE-660F-43B8-EC28-059AF3EF26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44" y="198627"/>
            <a:ext cx="12056712" cy="476726"/>
          </a:xfrm>
          <a:prstGeom prst="roundRect">
            <a:avLst>
              <a:gd name="adj" fmla="val 16667"/>
            </a:avLst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F BeauSans Pro" panose="02000800000000020004" pitchFamily="2" charset="0"/>
                <a:cs typeface="Arial" panose="020B0604020202020204" pitchFamily="34" charset="0"/>
              </a:rPr>
              <a:t>Conclusions</a:t>
            </a:r>
          </a:p>
        </p:txBody>
      </p:sp>
      <p:sp>
        <p:nvSpPr>
          <p:cNvPr id="2" name="AutoShape 10">
            <a:extLst>
              <a:ext uri="{FF2B5EF4-FFF2-40B4-BE49-F238E27FC236}">
                <a16:creationId xmlns:a16="http://schemas.microsoft.com/office/drawing/2014/main" id="{159A00B3-5BF7-088F-A95B-07ED7FAEEC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44" y="198627"/>
            <a:ext cx="12056712" cy="476726"/>
          </a:xfrm>
          <a:prstGeom prst="roundRect">
            <a:avLst>
              <a:gd name="adj" fmla="val 16667"/>
            </a:avLst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F BeauSans Pro" panose="02000800000000020004" pitchFamily="2" charset="0"/>
                <a:cs typeface="Arial" panose="020B0604020202020204" pitchFamily="34" charset="0"/>
              </a:rPr>
              <a:t>Conclusions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3F92900-647A-B7B4-8D7A-5CACA01B7A76}"/>
              </a:ext>
            </a:extLst>
          </p:cNvPr>
          <p:cNvSpPr/>
          <p:nvPr/>
        </p:nvSpPr>
        <p:spPr>
          <a:xfrm>
            <a:off x="921334" y="1693041"/>
            <a:ext cx="10314704" cy="3338946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just"/>
            <a:r>
              <a:rPr lang="en-US" sz="2600" dirty="0">
                <a:solidFill>
                  <a:schemeClr val="tx1"/>
                </a:solidFill>
                <a:latin typeface="Arial Narrow" pitchFamily="34" charset="0"/>
              </a:rPr>
              <a:t>E1 showed the most favorable overall antioxidant profile, indicating that higher ethanol concentration and temperature favored phenolic recovery and antioxidant activity within a short extraction time. </a:t>
            </a:r>
            <a:endParaRPr lang="sr-Latn-RS" sz="2600" dirty="0">
              <a:solidFill>
                <a:schemeClr val="tx1"/>
              </a:solidFill>
              <a:latin typeface="Arial Narrow" pitchFamily="34" charset="0"/>
            </a:endParaRPr>
          </a:p>
          <a:p>
            <a:pPr algn="just"/>
            <a:r>
              <a:rPr lang="en-US" sz="2600" dirty="0">
                <a:solidFill>
                  <a:schemeClr val="tx1"/>
                </a:solidFill>
                <a:latin typeface="Arial Narrow" pitchFamily="34" charset="0"/>
              </a:rPr>
              <a:t>E2 and E3 also demonstrated considerable antioxidant activity and phenolic content, supporting ultrasound-assisted extraction as an effective approach for blueberry waste valorization.</a:t>
            </a:r>
          </a:p>
        </p:txBody>
      </p:sp>
    </p:spTree>
    <p:extLst>
      <p:ext uri="{BB962C8B-B14F-4D97-AF65-F5344CB8AC3E}">
        <p14:creationId xmlns:p14="http://schemas.microsoft.com/office/powerpoint/2010/main" val="18907936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8621ed1-ae24-4a21-b80a-89d572d87e72">
      <Terms xmlns="http://schemas.microsoft.com/office/infopath/2007/PartnerControls"/>
    </lcf76f155ced4ddcb4097134ff3c332f>
    <TaxCatchAll xmlns="c9b645eb-e6fe-4b35-9d45-bd7394162d21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B57862AA191F54AA52D5C0E2D7CEB1F" ma:contentTypeVersion="10" ma:contentTypeDescription="Create a new document." ma:contentTypeScope="" ma:versionID="c4701db5f4a405b5075fcaf4a161effc">
  <xsd:schema xmlns:xsd="http://www.w3.org/2001/XMLSchema" xmlns:xs="http://www.w3.org/2001/XMLSchema" xmlns:p="http://schemas.microsoft.com/office/2006/metadata/properties" xmlns:ns2="98621ed1-ae24-4a21-b80a-89d572d87e72" xmlns:ns3="c9b645eb-e6fe-4b35-9d45-bd7394162d21" targetNamespace="http://schemas.microsoft.com/office/2006/metadata/properties" ma:root="true" ma:fieldsID="a24117f40ff39982805e5b34d505a45f" ns2:_="" ns3:_="">
    <xsd:import namespace="98621ed1-ae24-4a21-b80a-89d572d87e72"/>
    <xsd:import namespace="c9b645eb-e6fe-4b35-9d45-bd7394162d2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621ed1-ae24-4a21-b80a-89d572d87e7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3d12074c-465b-416e-9d23-57714290b90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b645eb-e6fe-4b35-9d45-bd7394162d21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1cb2c372-95c0-40b3-bff4-85b80379a6b7}" ma:internalName="TaxCatchAll" ma:showField="CatchAllData" ma:web="c9b645eb-e6fe-4b35-9d45-bd7394162d2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BDCA87D-57B8-4510-9665-9E75299929F1}">
  <ds:schemaRefs>
    <ds:schemaRef ds:uri="c9b645eb-e6fe-4b35-9d45-bd7394162d21"/>
    <ds:schemaRef ds:uri="http://purl.org/dc/terms/"/>
    <ds:schemaRef ds:uri="http://schemas.microsoft.com/office/2006/metadata/properties"/>
    <ds:schemaRef ds:uri="http://purl.org/dc/dcmitype/"/>
    <ds:schemaRef ds:uri="http://www.w3.org/XML/1998/namespace"/>
    <ds:schemaRef ds:uri="98621ed1-ae24-4a21-b80a-89d572d87e7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BDDFABCD-E61D-4C98-9315-A1FFA743177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8621ed1-ae24-4a21-b80a-89d572d87e72"/>
    <ds:schemaRef ds:uri="c9b645eb-e6fe-4b35-9d45-bd7394162d2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FBB685D-6988-492A-BD65-CEF42B10809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340</TotalTime>
  <Words>342</Words>
  <Application>Microsoft Office PowerPoint</Application>
  <PresentationFormat>Widescreen</PresentationFormat>
  <Paragraphs>41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Arial Narrow</vt:lpstr>
      <vt:lpstr>PF BeauSans Pro</vt:lpstr>
      <vt:lpstr>Aptos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Information &amp; instructions for e-poster</dc:title>
  <dc:creator>Marinela Cvetanoska</dc:creator>
  <cp:lastModifiedBy>Marko</cp:lastModifiedBy>
  <cp:revision>47</cp:revision>
  <dcterms:created xsi:type="dcterms:W3CDTF">2025-07-07T08:04:39Z</dcterms:created>
  <dcterms:modified xsi:type="dcterms:W3CDTF">2026-09-14T20:09:07Z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0x0101005B57862AA191F54AA52D5C0E2D7CEB1F</vt:lpwstr>
  </property>
</Properties>
</file>