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0"/>
  </p:notesMasterIdLst>
  <p:sldIdLst>
    <p:sldId id="288" r:id="rId5"/>
    <p:sldId id="289" r:id="rId6"/>
    <p:sldId id="290" r:id="rId7"/>
    <p:sldId id="291" r:id="rId8"/>
    <p:sldId id="292" r:id="rId9"/>
  </p:sldIdLst>
  <p:sldSz cx="12192000" cy="6858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Arial Narrow" panose="020B0606020202030204" pitchFamily="34" charset="0"/>
      <p:regular r:id="rId15"/>
      <p:bold r:id="rId16"/>
      <p:italic r:id="rId17"/>
      <p:boldItalic r:id="rId18"/>
    </p:embeddedFont>
    <p:embeddedFont>
      <p:font typeface="PF BeauSans Pro" panose="02000800000000020004" charset="0"/>
      <p:bold r:id="rId19"/>
    </p:embeddedFont>
  </p:embeddedFontLst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00CC00"/>
    <a:srgbClr val="F8E4F6"/>
    <a:srgbClr val="E9F8E4"/>
    <a:srgbClr val="FFFFE7"/>
    <a:srgbClr val="FFFF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AB0C13-1EF4-F9AC-C85E-1389668632C0}" v="1" dt="2026-04-13T20:20:36.8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610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Temjanika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HP-5MS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3333CC"/>
              </a:solidFill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А2</c:v>
                </c:pt>
                <c:pt idx="1">
                  <c:v>А3</c:v>
                </c:pt>
                <c:pt idx="2">
                  <c:v>Е1</c:v>
                </c:pt>
                <c:pt idx="3">
                  <c:v>Е2</c:v>
                </c:pt>
                <c:pt idx="4">
                  <c:v>Е4</c:v>
                </c:pt>
                <c:pt idx="5">
                  <c:v>Е5</c:v>
                </c:pt>
                <c:pt idx="6">
                  <c:v>Е6</c:v>
                </c:pt>
                <c:pt idx="7">
                  <c:v>Т1</c:v>
                </c:pt>
                <c:pt idx="8">
                  <c:v>Т3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13.16</c:v>
                </c:pt>
                <c:pt idx="1">
                  <c:v>60.95</c:v>
                </c:pt>
                <c:pt idx="2">
                  <c:v>55.43</c:v>
                </c:pt>
                <c:pt idx="3">
                  <c:v>12.17</c:v>
                </c:pt>
                <c:pt idx="4">
                  <c:v>14.32</c:v>
                </c:pt>
                <c:pt idx="5">
                  <c:v>4.76</c:v>
                </c:pt>
                <c:pt idx="6">
                  <c:v>2.88</c:v>
                </c:pt>
                <c:pt idx="7">
                  <c:v>6.05</c:v>
                </c:pt>
                <c:pt idx="8">
                  <c:v>12.74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E46-44EA-AB1F-401CB37473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DB-1701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А2</c:v>
                </c:pt>
                <c:pt idx="1">
                  <c:v>А3</c:v>
                </c:pt>
                <c:pt idx="2">
                  <c:v>Е1</c:v>
                </c:pt>
                <c:pt idx="3">
                  <c:v>Е2</c:v>
                </c:pt>
                <c:pt idx="4">
                  <c:v>Е4</c:v>
                </c:pt>
                <c:pt idx="5">
                  <c:v>Е5</c:v>
                </c:pt>
                <c:pt idx="6">
                  <c:v>Е6</c:v>
                </c:pt>
                <c:pt idx="7">
                  <c:v>Т1</c:v>
                </c:pt>
                <c:pt idx="8">
                  <c:v>Т3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15.76</c:v>
                </c:pt>
                <c:pt idx="1">
                  <c:v>71.25</c:v>
                </c:pt>
                <c:pt idx="2">
                  <c:v>42.45</c:v>
                </c:pt>
                <c:pt idx="3">
                  <c:v>17.170000000000002</c:v>
                </c:pt>
                <c:pt idx="4">
                  <c:v>19.64</c:v>
                </c:pt>
                <c:pt idx="5">
                  <c:v>4.3600000000000003</c:v>
                </c:pt>
                <c:pt idx="6">
                  <c:v>3.82</c:v>
                </c:pt>
                <c:pt idx="7">
                  <c:v>4.6100000000000003</c:v>
                </c:pt>
                <c:pt idx="8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E46-44EA-AB1F-401CB37473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71431440"/>
        <c:axId val="71439600"/>
      </c:barChart>
      <c:catAx>
        <c:axId val="71431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0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71439600"/>
        <c:crosses val="autoZero"/>
        <c:auto val="1"/>
        <c:lblAlgn val="ctr"/>
        <c:lblOffset val="100"/>
        <c:noMultiLvlLbl val="0"/>
      </c:catAx>
      <c:valAx>
        <c:axId val="71439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431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b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F76FFE-88B3-435E-B377-FDE8E4F5C3EF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ABDAD3A-5D51-41F0-86E2-3DE5F39E57E1}">
      <dgm:prSet phldrT="[Text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kumimoji="0" lang="en-US" altLang="en-US" sz="15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rPr>
            <a:t>10 mL wine</a:t>
          </a:r>
          <a:endParaRPr lang="en-US" sz="1500" dirty="0">
            <a:latin typeface="+mn-lt"/>
          </a:endParaRPr>
        </a:p>
      </dgm:t>
    </dgm:pt>
    <dgm:pt modelId="{FE82023C-C206-445E-89DC-FFB786CE93A3}" type="parTrans" cxnId="{463965CF-CC5F-4BBD-82EF-BD6870F7F072}">
      <dgm:prSet/>
      <dgm:spPr/>
      <dgm:t>
        <a:bodyPr/>
        <a:lstStyle/>
        <a:p>
          <a:endParaRPr lang="en-US"/>
        </a:p>
      </dgm:t>
    </dgm:pt>
    <dgm:pt modelId="{BD3D6A79-0FCF-4F4E-8973-BF16AC16AEEB}" type="sibTrans" cxnId="{463965CF-CC5F-4BBD-82EF-BD6870F7F072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endParaRPr lang="en-US" sz="1500">
            <a:latin typeface="Arial Narrow" panose="020B0606020202030204" pitchFamily="34" charset="0"/>
          </a:endParaRPr>
        </a:p>
      </dgm:t>
    </dgm:pt>
    <dgm:pt modelId="{D71F476F-A02A-4743-8545-DCC7835EF1AE}">
      <dgm:prSet phldrT="[Text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kumimoji="0" lang="en-US" altLang="en-US" sz="15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rPr>
            <a:t>1 mL dichloromethane</a:t>
          </a:r>
          <a:endParaRPr lang="en-US" sz="1500" dirty="0">
            <a:latin typeface="Arial Narrow" panose="020B0606020202030204" pitchFamily="34" charset="0"/>
          </a:endParaRPr>
        </a:p>
      </dgm:t>
    </dgm:pt>
    <dgm:pt modelId="{08083369-0E4F-46C0-B036-B52CCF401F57}" type="parTrans" cxnId="{95CADE9B-F7A6-47B8-ADD2-77A5F27D9865}">
      <dgm:prSet/>
      <dgm:spPr/>
      <dgm:t>
        <a:bodyPr/>
        <a:lstStyle/>
        <a:p>
          <a:endParaRPr lang="en-US"/>
        </a:p>
      </dgm:t>
    </dgm:pt>
    <dgm:pt modelId="{F92AE980-C46B-4C67-ACBE-2BC36ED6378D}" type="sibTrans" cxnId="{95CADE9B-F7A6-47B8-ADD2-77A5F27D9865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endParaRPr lang="en-US" sz="1500">
            <a:latin typeface="Arial Narrow" panose="020B0606020202030204" pitchFamily="34" charset="0"/>
          </a:endParaRPr>
        </a:p>
      </dgm:t>
    </dgm:pt>
    <dgm:pt modelId="{6FCB2C11-7E2F-426A-909D-B77E61B9C75E}">
      <dgm:prSet phldrT="[Text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kumimoji="0" lang="en-US" altLang="en-US" sz="15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rPr>
            <a:t>₄</a:t>
          </a:r>
          <a:r>
            <a:rPr kumimoji="0" lang="en-US" altLang="en-US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rPr>
            <a:t/>
          </a:r>
          <a:br>
            <a:rPr kumimoji="0" lang="en-US" altLang="en-US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rPr>
          </a:br>
          <a:endParaRPr kumimoji="0" lang="en-US" altLang="en-US" sz="1500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</a:endParaRPr>
        </a:p>
        <a:p>
          <a:r>
            <a:rPr kumimoji="0" lang="en-US" altLang="en-US" sz="15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rPr>
            <a:t>1 g (NH₄)₂SO</a:t>
          </a:r>
          <a:endParaRPr lang="en-US" sz="1500" dirty="0">
            <a:latin typeface="Arial Narrow" panose="020B0606020202030204" pitchFamily="34" charset="0"/>
          </a:endParaRPr>
        </a:p>
        <a:p>
          <a:endParaRPr lang="en-US" sz="1500" dirty="0">
            <a:latin typeface="Arial Narrow" panose="020B0606020202030204" pitchFamily="34" charset="0"/>
          </a:endParaRPr>
        </a:p>
        <a:p>
          <a:endParaRPr lang="en-US" sz="1500" dirty="0">
            <a:latin typeface="Arial Narrow" panose="020B0606020202030204" pitchFamily="34" charset="0"/>
          </a:endParaRPr>
        </a:p>
      </dgm:t>
    </dgm:pt>
    <dgm:pt modelId="{68E94C52-4786-433C-9D01-520985325FC0}" type="parTrans" cxnId="{BBFD3217-1549-4ED6-BEED-6BC14CBE8FB7}">
      <dgm:prSet/>
      <dgm:spPr/>
      <dgm:t>
        <a:bodyPr/>
        <a:lstStyle/>
        <a:p>
          <a:endParaRPr lang="en-US"/>
        </a:p>
      </dgm:t>
    </dgm:pt>
    <dgm:pt modelId="{64D75500-5E4F-4623-9209-C89C7FDA8951}" type="sibTrans" cxnId="{BBFD3217-1549-4ED6-BEED-6BC14CBE8FB7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endParaRPr lang="en-US" sz="1500">
            <a:latin typeface="Arial Narrow" panose="020B0606020202030204" pitchFamily="34" charset="0"/>
          </a:endParaRPr>
        </a:p>
      </dgm:t>
    </dgm:pt>
    <dgm:pt modelId="{1282126D-8F29-4645-8C16-5853BE8AD2BF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kumimoji="0" lang="en-US" altLang="en-US" sz="15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rPr>
            <a:t>1-octanol – internal standard</a:t>
          </a:r>
          <a:endParaRPr lang="en-US" sz="1500" dirty="0">
            <a:latin typeface="Arial Narrow" panose="020B0606020202030204" pitchFamily="34" charset="0"/>
          </a:endParaRPr>
        </a:p>
      </dgm:t>
    </dgm:pt>
    <dgm:pt modelId="{EF484C55-6CC7-40E8-BD75-643A5EBFC3E1}" type="parTrans" cxnId="{871FDEE1-B68C-4ACA-A7D9-A8C76D3FBB29}">
      <dgm:prSet/>
      <dgm:spPr/>
      <dgm:t>
        <a:bodyPr/>
        <a:lstStyle/>
        <a:p>
          <a:endParaRPr lang="en-US"/>
        </a:p>
      </dgm:t>
    </dgm:pt>
    <dgm:pt modelId="{21893E32-1601-46CE-AE6A-4E3F18D2E4EE}" type="sibTrans" cxnId="{871FDEE1-B68C-4ACA-A7D9-A8C76D3FBB29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endParaRPr lang="en-US" sz="1500">
            <a:latin typeface="Arial Narrow" panose="020B0606020202030204" pitchFamily="34" charset="0"/>
          </a:endParaRPr>
        </a:p>
      </dgm:t>
    </dgm:pt>
    <dgm:pt modelId="{A7680073-68D6-4A2A-A2D4-B41C6CC1933F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kumimoji="0" lang="en-US" altLang="en-US" sz="15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rPr>
            <a:t>Extraction &amp; phase separation</a:t>
          </a:r>
          <a:endParaRPr lang="en-US" sz="1500">
            <a:latin typeface="Arial Narrow" panose="020B0606020202030204" pitchFamily="34" charset="0"/>
          </a:endParaRPr>
        </a:p>
      </dgm:t>
    </dgm:pt>
    <dgm:pt modelId="{E58C6885-B2D7-4F0F-A92F-359F6DFA28AC}" type="parTrans" cxnId="{7AA77CD5-4224-453E-8002-7A7E315E8E50}">
      <dgm:prSet/>
      <dgm:spPr/>
      <dgm:t>
        <a:bodyPr/>
        <a:lstStyle/>
        <a:p>
          <a:endParaRPr lang="en-US"/>
        </a:p>
      </dgm:t>
    </dgm:pt>
    <dgm:pt modelId="{0F46B6F5-1729-46A9-A0F9-EBC24F82A130}" type="sibTrans" cxnId="{7AA77CD5-4224-453E-8002-7A7E315E8E50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endParaRPr lang="en-US" sz="1500">
            <a:latin typeface="Arial Narrow" panose="020B0606020202030204" pitchFamily="34" charset="0"/>
          </a:endParaRPr>
        </a:p>
      </dgm:t>
    </dgm:pt>
    <dgm:pt modelId="{4A47A7C2-DDD9-4149-A729-2C72D78FDF33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kumimoji="0" lang="en-US" altLang="en-US" sz="15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rPr>
            <a:t>GC-MS analysis</a:t>
          </a:r>
          <a:endParaRPr lang="en-US" sz="1500">
            <a:latin typeface="Arial Narrow" panose="020B0606020202030204" pitchFamily="34" charset="0"/>
          </a:endParaRPr>
        </a:p>
      </dgm:t>
    </dgm:pt>
    <dgm:pt modelId="{FD481A9C-7DC4-4021-88C4-2DC695BB6020}" type="parTrans" cxnId="{B60600EC-8269-47E0-8F5C-C3CADE56275C}">
      <dgm:prSet/>
      <dgm:spPr/>
      <dgm:t>
        <a:bodyPr/>
        <a:lstStyle/>
        <a:p>
          <a:endParaRPr lang="en-US"/>
        </a:p>
      </dgm:t>
    </dgm:pt>
    <dgm:pt modelId="{7F1F31A8-4380-4A26-A28D-14819C238A91}" type="sibTrans" cxnId="{B60600EC-8269-47E0-8F5C-C3CADE56275C}">
      <dgm:prSet/>
      <dgm:spPr/>
      <dgm:t>
        <a:bodyPr/>
        <a:lstStyle/>
        <a:p>
          <a:endParaRPr lang="en-US"/>
        </a:p>
      </dgm:t>
    </dgm:pt>
    <dgm:pt modelId="{74ED3B31-ADBA-4909-ABBB-3C33C5092FDE}" type="pres">
      <dgm:prSet presAssocID="{3DF76FFE-88B3-435E-B377-FDE8E4F5C3EF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479B2BB-0059-4844-A995-65D1F358C0E2}" type="pres">
      <dgm:prSet presAssocID="{0ABDAD3A-5D51-41F0-86E2-3DE5F39E57E1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C29144-1E84-4A11-9DFC-C6BB61A909CE}" type="pres">
      <dgm:prSet presAssocID="{BD3D6A79-0FCF-4F4E-8973-BF16AC16AEEB}" presName="sibTrans" presStyleLbl="sibTrans2D1" presStyleIdx="0" presStyleCnt="5"/>
      <dgm:spPr/>
      <dgm:t>
        <a:bodyPr/>
        <a:lstStyle/>
        <a:p>
          <a:endParaRPr lang="en-US"/>
        </a:p>
      </dgm:t>
    </dgm:pt>
    <dgm:pt modelId="{0CF35A32-0200-430B-AEF5-C5C7261E90D8}" type="pres">
      <dgm:prSet presAssocID="{BD3D6A79-0FCF-4F4E-8973-BF16AC16AEEB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3A93D72E-4397-496B-8A93-BD90ECDF8EC8}" type="pres">
      <dgm:prSet presAssocID="{D71F476F-A02A-4743-8545-DCC7835EF1AE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2C7584-9151-49AD-838B-2A7C1DF37CDA}" type="pres">
      <dgm:prSet presAssocID="{F92AE980-C46B-4C67-ACBE-2BC36ED6378D}" presName="sibTrans" presStyleLbl="sibTrans2D1" presStyleIdx="1" presStyleCnt="5"/>
      <dgm:spPr/>
      <dgm:t>
        <a:bodyPr/>
        <a:lstStyle/>
        <a:p>
          <a:endParaRPr lang="en-US"/>
        </a:p>
      </dgm:t>
    </dgm:pt>
    <dgm:pt modelId="{35AC6782-20F4-434F-9558-2281543E9ACF}" type="pres">
      <dgm:prSet presAssocID="{F92AE980-C46B-4C67-ACBE-2BC36ED6378D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AF04EBEB-C33B-4529-BAE2-BE68C0DBD37D}" type="pres">
      <dgm:prSet presAssocID="{6FCB2C11-7E2F-426A-909D-B77E61B9C75E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AF3EFB-0534-4C4D-8AF9-9AA9492BBE95}" type="pres">
      <dgm:prSet presAssocID="{64D75500-5E4F-4623-9209-C89C7FDA8951}" presName="sibTrans" presStyleLbl="sibTrans2D1" presStyleIdx="2" presStyleCnt="5"/>
      <dgm:spPr/>
      <dgm:t>
        <a:bodyPr/>
        <a:lstStyle/>
        <a:p>
          <a:endParaRPr lang="en-US"/>
        </a:p>
      </dgm:t>
    </dgm:pt>
    <dgm:pt modelId="{A39821D5-5E63-484B-B372-310EEA0203AD}" type="pres">
      <dgm:prSet presAssocID="{64D75500-5E4F-4623-9209-C89C7FDA8951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D71B73D6-B928-4735-AF7F-8FC111CD45B8}" type="pres">
      <dgm:prSet presAssocID="{1282126D-8F29-4645-8C16-5853BE8AD2BF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445508-D043-45A4-9FB7-2DDC0A482D2B}" type="pres">
      <dgm:prSet presAssocID="{21893E32-1601-46CE-AE6A-4E3F18D2E4EE}" presName="sibTrans" presStyleLbl="sibTrans2D1" presStyleIdx="3" presStyleCnt="5"/>
      <dgm:spPr/>
      <dgm:t>
        <a:bodyPr/>
        <a:lstStyle/>
        <a:p>
          <a:endParaRPr lang="en-US"/>
        </a:p>
      </dgm:t>
    </dgm:pt>
    <dgm:pt modelId="{A4C024F8-778B-4A69-A5C6-178FEBFB9D1F}" type="pres">
      <dgm:prSet presAssocID="{21893E32-1601-46CE-AE6A-4E3F18D2E4EE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53FDAF3D-2EB0-4CE2-ACF8-60BF0AD48D5F}" type="pres">
      <dgm:prSet presAssocID="{A7680073-68D6-4A2A-A2D4-B41C6CC1933F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854951-9877-4960-9398-7E8FC0DC6EE7}" type="pres">
      <dgm:prSet presAssocID="{0F46B6F5-1729-46A9-A0F9-EBC24F82A130}" presName="sibTrans" presStyleLbl="sibTrans2D1" presStyleIdx="4" presStyleCnt="5"/>
      <dgm:spPr/>
      <dgm:t>
        <a:bodyPr/>
        <a:lstStyle/>
        <a:p>
          <a:endParaRPr lang="en-US"/>
        </a:p>
      </dgm:t>
    </dgm:pt>
    <dgm:pt modelId="{0C17E0CD-D3E3-4F32-A1C9-4774D27CA2BF}" type="pres">
      <dgm:prSet presAssocID="{0F46B6F5-1729-46A9-A0F9-EBC24F82A130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C43176FF-E586-46E6-9CE7-3330D9C16AA4}" type="pres">
      <dgm:prSet presAssocID="{4A47A7C2-DDD9-4149-A729-2C72D78FDF33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AA77CD5-4224-453E-8002-7A7E315E8E50}" srcId="{3DF76FFE-88B3-435E-B377-FDE8E4F5C3EF}" destId="{A7680073-68D6-4A2A-A2D4-B41C6CC1933F}" srcOrd="4" destOrd="0" parTransId="{E58C6885-B2D7-4F0F-A92F-359F6DFA28AC}" sibTransId="{0F46B6F5-1729-46A9-A0F9-EBC24F82A130}"/>
    <dgm:cxn modelId="{1216036A-08A8-4961-9E30-2315C0A840AE}" type="presOf" srcId="{21893E32-1601-46CE-AE6A-4E3F18D2E4EE}" destId="{A4C024F8-778B-4A69-A5C6-178FEBFB9D1F}" srcOrd="1" destOrd="0" presId="urn:microsoft.com/office/officeart/2005/8/layout/process2"/>
    <dgm:cxn modelId="{284F8A6E-EC9A-4B42-ADA2-734240EF840C}" type="presOf" srcId="{64D75500-5E4F-4623-9209-C89C7FDA8951}" destId="{A39821D5-5E63-484B-B372-310EEA0203AD}" srcOrd="1" destOrd="0" presId="urn:microsoft.com/office/officeart/2005/8/layout/process2"/>
    <dgm:cxn modelId="{9B3276A4-437C-4292-81D7-A461E3023EAC}" type="presOf" srcId="{6FCB2C11-7E2F-426A-909D-B77E61B9C75E}" destId="{AF04EBEB-C33B-4529-BAE2-BE68C0DBD37D}" srcOrd="0" destOrd="0" presId="urn:microsoft.com/office/officeart/2005/8/layout/process2"/>
    <dgm:cxn modelId="{B60600EC-8269-47E0-8F5C-C3CADE56275C}" srcId="{3DF76FFE-88B3-435E-B377-FDE8E4F5C3EF}" destId="{4A47A7C2-DDD9-4149-A729-2C72D78FDF33}" srcOrd="5" destOrd="0" parTransId="{FD481A9C-7DC4-4021-88C4-2DC695BB6020}" sibTransId="{7F1F31A8-4380-4A26-A28D-14819C238A91}"/>
    <dgm:cxn modelId="{315BDFE2-7EB4-4707-A0EC-CC9A0DB9780D}" type="presOf" srcId="{0F46B6F5-1729-46A9-A0F9-EBC24F82A130}" destId="{1B854951-9877-4960-9398-7E8FC0DC6EE7}" srcOrd="0" destOrd="0" presId="urn:microsoft.com/office/officeart/2005/8/layout/process2"/>
    <dgm:cxn modelId="{0919DCD3-AC57-4B73-8E67-3EE781944817}" type="presOf" srcId="{64D75500-5E4F-4623-9209-C89C7FDA8951}" destId="{2FAF3EFB-0534-4C4D-8AF9-9AA9492BBE95}" srcOrd="0" destOrd="0" presId="urn:microsoft.com/office/officeart/2005/8/layout/process2"/>
    <dgm:cxn modelId="{95CADE9B-F7A6-47B8-ADD2-77A5F27D9865}" srcId="{3DF76FFE-88B3-435E-B377-FDE8E4F5C3EF}" destId="{D71F476F-A02A-4743-8545-DCC7835EF1AE}" srcOrd="1" destOrd="0" parTransId="{08083369-0E4F-46C0-B036-B52CCF401F57}" sibTransId="{F92AE980-C46B-4C67-ACBE-2BC36ED6378D}"/>
    <dgm:cxn modelId="{5E7315B2-4668-4432-8BFC-CF5CCDC780E1}" type="presOf" srcId="{4A47A7C2-DDD9-4149-A729-2C72D78FDF33}" destId="{C43176FF-E586-46E6-9CE7-3330D9C16AA4}" srcOrd="0" destOrd="0" presId="urn:microsoft.com/office/officeart/2005/8/layout/process2"/>
    <dgm:cxn modelId="{463965CF-CC5F-4BBD-82EF-BD6870F7F072}" srcId="{3DF76FFE-88B3-435E-B377-FDE8E4F5C3EF}" destId="{0ABDAD3A-5D51-41F0-86E2-3DE5F39E57E1}" srcOrd="0" destOrd="0" parTransId="{FE82023C-C206-445E-89DC-FFB786CE93A3}" sibTransId="{BD3D6A79-0FCF-4F4E-8973-BF16AC16AEEB}"/>
    <dgm:cxn modelId="{BE02352D-A8FD-42D2-8159-ABC02A5C776A}" type="presOf" srcId="{F92AE980-C46B-4C67-ACBE-2BC36ED6378D}" destId="{35AC6782-20F4-434F-9558-2281543E9ACF}" srcOrd="1" destOrd="0" presId="urn:microsoft.com/office/officeart/2005/8/layout/process2"/>
    <dgm:cxn modelId="{A03115C6-EC01-438B-B0CC-7534B20F2210}" type="presOf" srcId="{D71F476F-A02A-4743-8545-DCC7835EF1AE}" destId="{3A93D72E-4397-496B-8A93-BD90ECDF8EC8}" srcOrd="0" destOrd="0" presId="urn:microsoft.com/office/officeart/2005/8/layout/process2"/>
    <dgm:cxn modelId="{216B4D63-A01E-4539-870F-99AA2E61F61A}" type="presOf" srcId="{3DF76FFE-88B3-435E-B377-FDE8E4F5C3EF}" destId="{74ED3B31-ADBA-4909-ABBB-3C33C5092FDE}" srcOrd="0" destOrd="0" presId="urn:microsoft.com/office/officeart/2005/8/layout/process2"/>
    <dgm:cxn modelId="{60333837-4B7A-4FD4-926E-B87E872F6D7E}" type="presOf" srcId="{A7680073-68D6-4A2A-A2D4-B41C6CC1933F}" destId="{53FDAF3D-2EB0-4CE2-ACF8-60BF0AD48D5F}" srcOrd="0" destOrd="0" presId="urn:microsoft.com/office/officeart/2005/8/layout/process2"/>
    <dgm:cxn modelId="{29C6437D-359E-4050-B013-D00A8344D459}" type="presOf" srcId="{BD3D6A79-0FCF-4F4E-8973-BF16AC16AEEB}" destId="{B3C29144-1E84-4A11-9DFC-C6BB61A909CE}" srcOrd="0" destOrd="0" presId="urn:microsoft.com/office/officeart/2005/8/layout/process2"/>
    <dgm:cxn modelId="{FB4B4368-32AD-4F30-BB78-2D79BB3A340E}" type="presOf" srcId="{1282126D-8F29-4645-8C16-5853BE8AD2BF}" destId="{D71B73D6-B928-4735-AF7F-8FC111CD45B8}" srcOrd="0" destOrd="0" presId="urn:microsoft.com/office/officeart/2005/8/layout/process2"/>
    <dgm:cxn modelId="{695335FE-AC07-46DA-8AF6-3EE093163311}" type="presOf" srcId="{F92AE980-C46B-4C67-ACBE-2BC36ED6378D}" destId="{442C7584-9151-49AD-838B-2A7C1DF37CDA}" srcOrd="0" destOrd="0" presId="urn:microsoft.com/office/officeart/2005/8/layout/process2"/>
    <dgm:cxn modelId="{871FDEE1-B68C-4ACA-A7D9-A8C76D3FBB29}" srcId="{3DF76FFE-88B3-435E-B377-FDE8E4F5C3EF}" destId="{1282126D-8F29-4645-8C16-5853BE8AD2BF}" srcOrd="3" destOrd="0" parTransId="{EF484C55-6CC7-40E8-BD75-643A5EBFC3E1}" sibTransId="{21893E32-1601-46CE-AE6A-4E3F18D2E4EE}"/>
    <dgm:cxn modelId="{00504CCE-A846-4C5B-A6EE-611C75454F16}" type="presOf" srcId="{0F46B6F5-1729-46A9-A0F9-EBC24F82A130}" destId="{0C17E0CD-D3E3-4F32-A1C9-4774D27CA2BF}" srcOrd="1" destOrd="0" presId="urn:microsoft.com/office/officeart/2005/8/layout/process2"/>
    <dgm:cxn modelId="{5204A894-314E-4E2C-9511-E9A3D7E5A168}" type="presOf" srcId="{0ABDAD3A-5D51-41F0-86E2-3DE5F39E57E1}" destId="{D479B2BB-0059-4844-A995-65D1F358C0E2}" srcOrd="0" destOrd="0" presId="urn:microsoft.com/office/officeart/2005/8/layout/process2"/>
    <dgm:cxn modelId="{3C288139-9B83-4646-B01D-BB08C93ED32A}" type="presOf" srcId="{21893E32-1601-46CE-AE6A-4E3F18D2E4EE}" destId="{90445508-D043-45A4-9FB7-2DDC0A482D2B}" srcOrd="0" destOrd="0" presId="urn:microsoft.com/office/officeart/2005/8/layout/process2"/>
    <dgm:cxn modelId="{70070030-D0E0-4F31-B4E9-F921092DC25C}" type="presOf" srcId="{BD3D6A79-0FCF-4F4E-8973-BF16AC16AEEB}" destId="{0CF35A32-0200-430B-AEF5-C5C7261E90D8}" srcOrd="1" destOrd="0" presId="urn:microsoft.com/office/officeart/2005/8/layout/process2"/>
    <dgm:cxn modelId="{BBFD3217-1549-4ED6-BEED-6BC14CBE8FB7}" srcId="{3DF76FFE-88B3-435E-B377-FDE8E4F5C3EF}" destId="{6FCB2C11-7E2F-426A-909D-B77E61B9C75E}" srcOrd="2" destOrd="0" parTransId="{68E94C52-4786-433C-9D01-520985325FC0}" sibTransId="{64D75500-5E4F-4623-9209-C89C7FDA8951}"/>
    <dgm:cxn modelId="{BE831679-BD3D-4890-839F-ADBEA0B948DC}" type="presParOf" srcId="{74ED3B31-ADBA-4909-ABBB-3C33C5092FDE}" destId="{D479B2BB-0059-4844-A995-65D1F358C0E2}" srcOrd="0" destOrd="0" presId="urn:microsoft.com/office/officeart/2005/8/layout/process2"/>
    <dgm:cxn modelId="{D2AA4243-9AB3-4E43-AE75-1C82B30D6566}" type="presParOf" srcId="{74ED3B31-ADBA-4909-ABBB-3C33C5092FDE}" destId="{B3C29144-1E84-4A11-9DFC-C6BB61A909CE}" srcOrd="1" destOrd="0" presId="urn:microsoft.com/office/officeart/2005/8/layout/process2"/>
    <dgm:cxn modelId="{AE165BE4-50C6-412A-8312-66EB049A2539}" type="presParOf" srcId="{B3C29144-1E84-4A11-9DFC-C6BB61A909CE}" destId="{0CF35A32-0200-430B-AEF5-C5C7261E90D8}" srcOrd="0" destOrd="0" presId="urn:microsoft.com/office/officeart/2005/8/layout/process2"/>
    <dgm:cxn modelId="{83FDFAEA-4146-434C-BD6D-40E78F575EB1}" type="presParOf" srcId="{74ED3B31-ADBA-4909-ABBB-3C33C5092FDE}" destId="{3A93D72E-4397-496B-8A93-BD90ECDF8EC8}" srcOrd="2" destOrd="0" presId="urn:microsoft.com/office/officeart/2005/8/layout/process2"/>
    <dgm:cxn modelId="{AB014416-A207-424C-B498-73A6F2E8F26C}" type="presParOf" srcId="{74ED3B31-ADBA-4909-ABBB-3C33C5092FDE}" destId="{442C7584-9151-49AD-838B-2A7C1DF37CDA}" srcOrd="3" destOrd="0" presId="urn:microsoft.com/office/officeart/2005/8/layout/process2"/>
    <dgm:cxn modelId="{95253467-EA54-4530-AFA2-5E1DBD64ACBB}" type="presParOf" srcId="{442C7584-9151-49AD-838B-2A7C1DF37CDA}" destId="{35AC6782-20F4-434F-9558-2281543E9ACF}" srcOrd="0" destOrd="0" presId="urn:microsoft.com/office/officeart/2005/8/layout/process2"/>
    <dgm:cxn modelId="{4C14C593-0395-4872-A3B0-44B6931C1A34}" type="presParOf" srcId="{74ED3B31-ADBA-4909-ABBB-3C33C5092FDE}" destId="{AF04EBEB-C33B-4529-BAE2-BE68C0DBD37D}" srcOrd="4" destOrd="0" presId="urn:microsoft.com/office/officeart/2005/8/layout/process2"/>
    <dgm:cxn modelId="{9018F065-72A1-45FF-871B-B516DE54FC64}" type="presParOf" srcId="{74ED3B31-ADBA-4909-ABBB-3C33C5092FDE}" destId="{2FAF3EFB-0534-4C4D-8AF9-9AA9492BBE95}" srcOrd="5" destOrd="0" presId="urn:microsoft.com/office/officeart/2005/8/layout/process2"/>
    <dgm:cxn modelId="{0CBA017E-F3E5-4A96-BE8D-B72DA1AFFFC7}" type="presParOf" srcId="{2FAF3EFB-0534-4C4D-8AF9-9AA9492BBE95}" destId="{A39821D5-5E63-484B-B372-310EEA0203AD}" srcOrd="0" destOrd="0" presId="urn:microsoft.com/office/officeart/2005/8/layout/process2"/>
    <dgm:cxn modelId="{15236B92-F38A-4318-83F3-1E7CD77EC80C}" type="presParOf" srcId="{74ED3B31-ADBA-4909-ABBB-3C33C5092FDE}" destId="{D71B73D6-B928-4735-AF7F-8FC111CD45B8}" srcOrd="6" destOrd="0" presId="urn:microsoft.com/office/officeart/2005/8/layout/process2"/>
    <dgm:cxn modelId="{10056F8C-EB0B-4E7D-9BA8-BD19D41EBDEE}" type="presParOf" srcId="{74ED3B31-ADBA-4909-ABBB-3C33C5092FDE}" destId="{90445508-D043-45A4-9FB7-2DDC0A482D2B}" srcOrd="7" destOrd="0" presId="urn:microsoft.com/office/officeart/2005/8/layout/process2"/>
    <dgm:cxn modelId="{DB132AE9-2B56-45CB-8198-EB94BC2B6BFE}" type="presParOf" srcId="{90445508-D043-45A4-9FB7-2DDC0A482D2B}" destId="{A4C024F8-778B-4A69-A5C6-178FEBFB9D1F}" srcOrd="0" destOrd="0" presId="urn:microsoft.com/office/officeart/2005/8/layout/process2"/>
    <dgm:cxn modelId="{89F012DE-6E0F-4523-BCEA-382E2999CBE5}" type="presParOf" srcId="{74ED3B31-ADBA-4909-ABBB-3C33C5092FDE}" destId="{53FDAF3D-2EB0-4CE2-ACF8-60BF0AD48D5F}" srcOrd="8" destOrd="0" presId="urn:microsoft.com/office/officeart/2005/8/layout/process2"/>
    <dgm:cxn modelId="{40F4DCB7-9C4A-4BBF-8824-F16F1827A303}" type="presParOf" srcId="{74ED3B31-ADBA-4909-ABBB-3C33C5092FDE}" destId="{1B854951-9877-4960-9398-7E8FC0DC6EE7}" srcOrd="9" destOrd="0" presId="urn:microsoft.com/office/officeart/2005/8/layout/process2"/>
    <dgm:cxn modelId="{88F91848-92F0-4AF2-ABD5-6F455DC064BE}" type="presParOf" srcId="{1B854951-9877-4960-9398-7E8FC0DC6EE7}" destId="{0C17E0CD-D3E3-4F32-A1C9-4774D27CA2BF}" srcOrd="0" destOrd="0" presId="urn:microsoft.com/office/officeart/2005/8/layout/process2"/>
    <dgm:cxn modelId="{8D16C8F3-44E1-4508-8484-4F40EAF94F3D}" type="presParOf" srcId="{74ED3B31-ADBA-4909-ABBB-3C33C5092FDE}" destId="{C43176FF-E586-46E6-9CE7-3330D9C16AA4}" srcOrd="1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x-none" smtClean="0"/>
              <a:t>9/21/2026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9/21/2026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9/21/2026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9/21/2026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9/21/2026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9/21/2026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9/21/2026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9/21/2026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9/21/2026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9/21/2026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9/21/2026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9/21/2026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x-none" smtClean="0"/>
              <a:t>9/21/2026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slide" Target="slide5.xml"/><Relationship Id="rId3" Type="http://schemas.openxmlformats.org/officeDocument/2006/relationships/image" Target="../media/image3.png"/><Relationship Id="rId7" Type="http://schemas.openxmlformats.org/officeDocument/2006/relationships/slide" Target="slide3.xml"/><Relationship Id="rId12" Type="http://schemas.openxmlformats.org/officeDocument/2006/relationships/image" Target="../media/image6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openxmlformats.org/officeDocument/2006/relationships/slide" Target="slide4.xml"/><Relationship Id="rId4" Type="http://schemas.openxmlformats.org/officeDocument/2006/relationships/slide" Target="slide2.xml"/><Relationship Id="rId9" Type="http://schemas.openxmlformats.org/officeDocument/2006/relationships/image" Target="../media/image5.png"/><Relationship Id="rId1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DE8F6E7-5BBF-2D5F-55F6-B937B6F0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3439C26-5568-BE06-7EE7-36EA4BC5E645}"/>
              </a:ext>
            </a:extLst>
          </p:cNvPr>
          <p:cNvSpPr/>
          <p:nvPr/>
        </p:nvSpPr>
        <p:spPr>
          <a:xfrm>
            <a:off x="0" y="55366"/>
            <a:ext cx="121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28</a:t>
            </a:r>
            <a:r>
              <a:rPr lang="en-US" sz="1600" baseline="30000" dirty="0">
                <a:solidFill>
                  <a:srgbClr val="00CC00"/>
                </a:solidFill>
                <a:latin typeface="Arial Narrow" panose="020B0606020202030204" pitchFamily="34" charset="0"/>
              </a:rPr>
              <a:t>th</a:t>
            </a:r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 Congress of SCTM, 23-26 September, </a:t>
            </a:r>
            <a:r>
              <a:rPr lang="en-US" sz="1600" dirty="0" err="1">
                <a:solidFill>
                  <a:srgbClr val="00CC00"/>
                </a:solidFill>
                <a:latin typeface="Arial Narrow" panose="020B0606020202030204" pitchFamily="34" charset="0"/>
              </a:rPr>
              <a:t>Ohrid</a:t>
            </a:r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, Macedonia</a:t>
            </a:r>
            <a:endParaRPr lang="mk-MK" sz="1600" dirty="0">
              <a:solidFill>
                <a:srgbClr val="00CC0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xmlns="" id="{9882EDD9-BC4B-8B1B-7397-6287C5B19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483" y="254958"/>
            <a:ext cx="9764955" cy="715089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en-US" b="1" dirty="0"/>
              <a:t>Optimization and Application of a Method for Determining the Aromatic Profile of Macedonian White Wines Using Gas Chromatography Coupled with Mass Spectrometry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805163C-4208-4EF2-A4BC-9554DE181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43019"/>
            <a:ext cx="12192000" cy="73866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 b="1" u="sng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Hristina Trisheska</a:t>
            </a:r>
            <a:r>
              <a:rPr lang="en-US" sz="1400" b="1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1,2</a:t>
            </a:r>
            <a:r>
              <a:rPr lang="en-U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Marina Stefova</a:t>
            </a:r>
            <a:r>
              <a:rPr lang="en-US" sz="1400" b="1" baseline="30000" dirty="0">
                <a:solidFill>
                  <a:srgbClr val="00CC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</a:p>
          <a:p>
            <a:pPr algn="ctr"/>
            <a:r>
              <a:rPr lang="en-US" sz="1400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en-US" sz="14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Institute of Chemistry</a:t>
            </a:r>
            <a:r>
              <a:rPr lang="mk-MK" sz="14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en-US" sz="14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Faculty of Natural Sciences and Mathematics, Ss. Cyril &amp; Methodius, Skopje, Macedonia</a:t>
            </a:r>
            <a:endParaRPr lang="en-US" dirty="0"/>
          </a:p>
          <a:p>
            <a:pPr algn="ctr"/>
            <a:r>
              <a:rPr lang="en-US" sz="1400" baseline="30000" dirty="0">
                <a:solidFill>
                  <a:srgbClr val="33CC33"/>
                </a:solidFill>
                <a:latin typeface="Arial Narrow" panose="020B0606020202030204" pitchFamily="34" charset="0"/>
              </a:rPr>
              <a:t>2</a:t>
            </a:r>
            <a:r>
              <a:rPr lang="en-US" sz="1400" dirty="0">
                <a:solidFill>
                  <a:srgbClr val="33CC33"/>
                </a:solidFill>
                <a:latin typeface="Arial Narrow" panose="020B0606020202030204" pitchFamily="34" charset="0"/>
              </a:rPr>
              <a:t>Farmahem, Skopje, Macedonia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D301CB3-52B0-EFE7-7AFA-FDA4F20AA2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19" y="266683"/>
            <a:ext cx="864245" cy="927582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xmlns="" id="{8101C326-06AB-78CA-A216-7D9AF8F2C16E}"/>
              </a:ext>
            </a:extLst>
          </p:cNvPr>
          <p:cNvSpPr/>
          <p:nvPr/>
        </p:nvSpPr>
        <p:spPr>
          <a:xfrm>
            <a:off x="11250520" y="51001"/>
            <a:ext cx="904904" cy="3692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AEC-P3</a:t>
            </a:r>
            <a:endParaRPr lang="en-US" sz="1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pslz="http://schemas.microsoft.com/office/powerpoint/2016/slidezoom" xmlns="" Requires="pslz">
          <p:graphicFrame>
            <p:nvGraphicFramePr>
              <p:cNvPr id="40" name="Slide Zoom 39"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08278304"/>
                  </p:ext>
                </p:extLst>
              </p:nvPr>
            </p:nvGraphicFramePr>
            <p:xfrm>
              <a:off x="1925319" y="1543642"/>
              <a:ext cx="4196081" cy="2566593"/>
            </p:xfrm>
            <a:graphic>
              <a:graphicData uri="http://schemas.microsoft.com/office/powerpoint/2016/slidezoom">
                <pslz:sldZm>
                  <pslz:sldZmObj sldId="289" cId="3882071417">
                    <pslz:zmPr id="{EFAEB726-D5F6-4857-A45F-2CDF2E5C3BCA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40" name="Slide Zoom 39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xmlns="" id="{87303067-685B-2FAF-B480-F2354A046FD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25319" y="1543642"/>
                <a:ext cx="4196081" cy="256659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xmlns="" Requires="pslz">
          <p:graphicFrame>
            <p:nvGraphicFramePr>
              <p:cNvPr id="44" name="Slide Zoom 43"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75025148"/>
                  </p:ext>
                </p:extLst>
              </p:nvPr>
            </p:nvGraphicFramePr>
            <p:xfrm>
              <a:off x="6410961" y="1557374"/>
              <a:ext cx="4196081" cy="2566592"/>
            </p:xfrm>
            <a:graphic>
              <a:graphicData uri="http://schemas.microsoft.com/office/powerpoint/2016/slidezoom">
                <pslz:sldZm>
                  <pslz:sldZmObj sldId="290" cId="3234179505">
                    <pslz:zmPr id="{761436FE-D293-4227-99A3-50F896C1A346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44" name="Slide Zoom 4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xmlns="" xmlns:pslz="http://schemas.microsoft.com/office/powerpoint/2016/slidezoom" id="{4751F1C8-5F54-9BB8-D928-DF025BF83D1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10961" y="1557374"/>
                <a:ext cx="4196081" cy="256659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xmlns="" Requires="pslz">
          <p:graphicFrame>
            <p:nvGraphicFramePr>
              <p:cNvPr id="46" name="Slide Zoom 45"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25758956"/>
                  </p:ext>
                </p:extLst>
              </p:nvPr>
            </p:nvGraphicFramePr>
            <p:xfrm>
              <a:off x="1939599" y="4236043"/>
              <a:ext cx="4181801" cy="2566591"/>
            </p:xfrm>
            <a:graphic>
              <a:graphicData uri="http://schemas.microsoft.com/office/powerpoint/2016/slidezoom">
                <pslz:sldZm>
                  <pslz:sldZmObj sldId="291" cId="1291298690">
                    <pslz:zmPr id="{85EE4F21-B3C6-4BF8-A7B1-FDBBE89999E8}" returnToParent="0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81801" cy="2566591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46" name="Slide Zoom 45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xmlns="" xmlns:pslz="http://schemas.microsoft.com/office/powerpoint/2016/slidezoom" id="{CA227813-9B45-3F7D-2B2A-B4C6A8C2A0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39599" y="4236043"/>
                <a:ext cx="4181801" cy="2566591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xmlns="" Requires="pslz">
          <p:graphicFrame>
            <p:nvGraphicFramePr>
              <p:cNvPr id="48" name="Slide Zoom 47"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34127994"/>
                  </p:ext>
                </p:extLst>
              </p:nvPr>
            </p:nvGraphicFramePr>
            <p:xfrm>
              <a:off x="6410961" y="4199729"/>
              <a:ext cx="4196081" cy="2552862"/>
            </p:xfrm>
            <a:graphic>
              <a:graphicData uri="http://schemas.microsoft.com/office/powerpoint/2016/slidezoom">
                <pslz:sldZm>
                  <pslz:sldZmObj sldId="292" cId="1890793623">
                    <pslz:zmPr id="{FA31A952-E933-4967-A7D1-DFDE7CDF1E04}" returnToParent="0" transitionDur="1000">
                      <p166:blipFill xmlns:p166="http://schemas.microsoft.com/office/powerpoint/2016/6/main">
                        <a:blip r:embed="rId1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5286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48" name="Slide Zoom 47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xmlns="" xmlns:pslz="http://schemas.microsoft.com/office/powerpoint/2016/slidezoom" id="{AE3981C1-ED72-7A48-D57F-4104B91463D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410961" y="4199729"/>
                <a:ext cx="4196081" cy="255286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5045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xmlns="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Introduction &amp; Aim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888550D-0A02-AE22-373F-B2C8EEE64642}"/>
              </a:ext>
            </a:extLst>
          </p:cNvPr>
          <p:cNvSpPr txBox="1"/>
          <p:nvPr/>
        </p:nvSpPr>
        <p:spPr>
          <a:xfrm>
            <a:off x="67643" y="675353"/>
            <a:ext cx="1205671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b="1" dirty="0"/>
              <a:t>INTRODUCTION</a:t>
            </a:r>
            <a:endParaRPr lang="en-US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Wine aroma is one of the key characteristics determining </a:t>
            </a:r>
            <a:r>
              <a:rPr lang="en-US" b="1" dirty="0"/>
              <a:t>wine quality and sensory properties</a:t>
            </a:r>
            <a:r>
              <a:rPr lang="en-US" dirty="0"/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It is influenced by a complex mixture of </a:t>
            </a:r>
            <a:r>
              <a:rPr lang="en-US" b="1" dirty="0"/>
              <a:t>volatile organic compounds</a:t>
            </a:r>
            <a:r>
              <a:rPr lang="en-US" dirty="0"/>
              <a:t>, including alcohols, esters, terpenes and carboxylic acids.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Gas chromatography coupled with mass spectrometry (</a:t>
            </a:r>
            <a:r>
              <a:rPr lang="en-US" b="1" dirty="0"/>
              <a:t>GC-MS</a:t>
            </a:r>
            <a:r>
              <a:rPr lang="en-US" dirty="0"/>
              <a:t>) is a powerful analytical technique for the identification and determination of volatile compounds in wine.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The use of chromatographic columns with different stationary-phase polarities can provide </a:t>
            </a:r>
            <a:r>
              <a:rPr lang="en-US" b="1" dirty="0"/>
              <a:t>complementary information</a:t>
            </a:r>
            <a:r>
              <a:rPr lang="en-US" dirty="0"/>
              <a:t> about the wine volatile profile.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28BEFE9-6F29-F7BA-A85C-003F9186E737}"/>
              </a:ext>
            </a:extLst>
          </p:cNvPr>
          <p:cNvSpPr txBox="1"/>
          <p:nvPr/>
        </p:nvSpPr>
        <p:spPr>
          <a:xfrm>
            <a:off x="67640" y="2983677"/>
            <a:ext cx="5780709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b="1" dirty="0"/>
              <a:t>AIM</a:t>
            </a:r>
            <a:endParaRPr lang="en-US" dirty="0"/>
          </a:p>
          <a:p>
            <a:pPr algn="just">
              <a:buNone/>
            </a:pPr>
            <a:r>
              <a:rPr lang="en-US" dirty="0"/>
              <a:t>The aim of this study was to </a:t>
            </a:r>
            <a:r>
              <a:rPr lang="en-US" b="1" dirty="0"/>
              <a:t>optimize and apply a GC-MS method for the determination and characterization of volatile aromatic compounds in Macedonian white wines</a:t>
            </a:r>
            <a:r>
              <a:rPr lang="en-US" dirty="0"/>
              <a:t>, using two capillary columns with different polarities: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HP-5MS</a:t>
            </a:r>
            <a:r>
              <a:rPr lang="en-US" dirty="0"/>
              <a:t> – 5% phenyl stationary phase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DB-1701</a:t>
            </a:r>
            <a:r>
              <a:rPr lang="en-US" dirty="0"/>
              <a:t> – 14% cyanopropyl-phenyl stationary phase</a:t>
            </a:r>
          </a:p>
          <a:p>
            <a:pPr algn="just">
              <a:buNone/>
            </a:pPr>
            <a:r>
              <a:rPr lang="en-US" dirty="0"/>
              <a:t>The study also aimed to optimize the </a:t>
            </a:r>
            <a:r>
              <a:rPr lang="en-US" b="1" dirty="0"/>
              <a:t>liquid-liquid extraction procedure</a:t>
            </a:r>
            <a:r>
              <a:rPr lang="en-US" dirty="0"/>
              <a:t> and evaluate the analytical performance of the developed method.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240E7E45-0035-3078-55D7-7BC33EFAEA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71"/>
          <a:stretch>
            <a:fillRect/>
          </a:stretch>
        </p:blipFill>
        <p:spPr>
          <a:xfrm>
            <a:off x="5848349" y="3148061"/>
            <a:ext cx="6276005" cy="297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071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8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xmlns="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Experimental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xmlns="" id="{EEC55254-67CC-734A-9BA2-26A0329D0B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2287" y="799642"/>
            <a:ext cx="742341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Liquid-liquid extraction with dichloromethane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GC-MS analysis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Two capillary columns with different polarities were used: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xmlns="" id="{B9BDAC45-994B-4105-2421-98FDF5CC24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8642811"/>
              </p:ext>
            </p:extLst>
          </p:nvPr>
        </p:nvGraphicFramePr>
        <p:xfrm>
          <a:off x="3400425" y="1570262"/>
          <a:ext cx="8127999" cy="1112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xmlns="" val="3187090577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xmlns="" val="167723075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xmlns="" val="3429760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/>
                        <a:t>Column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/>
                        <a:t>Stationary phase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/>
                        <a:t>Main application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267027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/>
                        <a:t>HP-5MS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/>
                        <a:t>5% phenyl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/>
                        <a:t>Less polar compounds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98672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/>
                        <a:t>DB-1701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/>
                        <a:t>14% cyanopropyl-phenyl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More polar compounds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94865351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B2D2D52-FBF0-C45B-B1C9-7A1B64C3D901}"/>
              </a:ext>
            </a:extLst>
          </p:cNvPr>
          <p:cNvSpPr txBox="1"/>
          <p:nvPr/>
        </p:nvSpPr>
        <p:spPr>
          <a:xfrm>
            <a:off x="3314568" y="3032446"/>
            <a:ext cx="829971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Method validation</a:t>
            </a:r>
          </a:p>
          <a:p>
            <a:pPr>
              <a:buNone/>
            </a:pPr>
            <a:r>
              <a:rPr lang="en-US" dirty="0"/>
              <a:t>The optimized method was evaluated using a standard mixture containing:</a:t>
            </a:r>
          </a:p>
          <a:p>
            <a:pPr>
              <a:buNone/>
            </a:pPr>
            <a:r>
              <a:rPr lang="en-US" b="1" dirty="0"/>
              <a:t>Alcohols • Esters • Carboxylic acids • Terpenes</a:t>
            </a:r>
          </a:p>
          <a:p>
            <a:pPr>
              <a:buNone/>
            </a:pPr>
            <a:endParaRPr lang="en-US" sz="1600" dirty="0"/>
          </a:p>
          <a:p>
            <a:pPr>
              <a:buNone/>
            </a:pPr>
            <a:r>
              <a:rPr lang="en-US" dirty="0"/>
              <a:t>Analytical parameters evaluated: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LOD and LOQ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Repeatability / precision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Reproducibility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Chromatographic performance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Compound identification</a:t>
            </a:r>
            <a:endParaRPr lang="en-US" dirty="0"/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xmlns="" id="{BCD4A661-F375-1078-5161-7A8C73BED3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693240"/>
              </p:ext>
            </p:extLst>
          </p:nvPr>
        </p:nvGraphicFramePr>
        <p:xfrm>
          <a:off x="-466726" y="1220598"/>
          <a:ext cx="4448175" cy="5438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24DD67FE-DEC6-7120-FCB3-73FBF090A588}"/>
              </a:ext>
            </a:extLst>
          </p:cNvPr>
          <p:cNvSpPr txBox="1"/>
          <p:nvPr/>
        </p:nvSpPr>
        <p:spPr>
          <a:xfrm>
            <a:off x="609600" y="780926"/>
            <a:ext cx="62103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Sample preparation</a:t>
            </a:r>
          </a:p>
        </p:txBody>
      </p:sp>
    </p:spTree>
    <p:extLst>
      <p:ext uri="{BB962C8B-B14F-4D97-AF65-F5344CB8AC3E}">
        <p14:creationId xmlns:p14="http://schemas.microsoft.com/office/powerpoint/2010/main" val="323417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xmlns="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Results and discussions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BC25B3A-5329-64C1-3075-F19F613BE90A}"/>
              </a:ext>
            </a:extLst>
          </p:cNvPr>
          <p:cNvSpPr txBox="1"/>
          <p:nvPr/>
        </p:nvSpPr>
        <p:spPr>
          <a:xfrm>
            <a:off x="247649" y="771525"/>
            <a:ext cx="1045845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000" dirty="0"/>
              <a:t>.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0D5E2089-7592-EEFF-EB4C-708990826F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3817" y="779837"/>
            <a:ext cx="324802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Key findings: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LOD: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0.04–0.29 µg/mL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LOQ: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0.41–2.93 µg/mL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RSD: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0.93–17.40 %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5E018D7-A0F4-C8C7-2DE5-211A2879AE86}"/>
              </a:ext>
            </a:extLst>
          </p:cNvPr>
          <p:cNvSpPr txBox="1"/>
          <p:nvPr/>
        </p:nvSpPr>
        <p:spPr>
          <a:xfrm>
            <a:off x="8294437" y="2146752"/>
            <a:ext cx="34671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dirty="0"/>
              <a:t>The developed GC-MS method showed good sensitivity and precision for the determination of volatile aromatic compounds in Macedonian white wines.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xmlns="" id="{7EF24C57-BD0E-E11B-F4E9-02892EE51A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6460367"/>
              </p:ext>
            </p:extLst>
          </p:nvPr>
        </p:nvGraphicFramePr>
        <p:xfrm>
          <a:off x="67645" y="675355"/>
          <a:ext cx="8236172" cy="328843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50360">
                  <a:extLst>
                    <a:ext uri="{9D8B030D-6E8A-4147-A177-3AD203B41FA5}">
                      <a16:colId xmlns:a16="http://schemas.microsoft.com/office/drawing/2014/main" xmlns="" val="620491649"/>
                    </a:ext>
                  </a:extLst>
                </a:gridCol>
                <a:gridCol w="1566968">
                  <a:extLst>
                    <a:ext uri="{9D8B030D-6E8A-4147-A177-3AD203B41FA5}">
                      <a16:colId xmlns:a16="http://schemas.microsoft.com/office/drawing/2014/main" xmlns="" val="2204815932"/>
                    </a:ext>
                  </a:extLst>
                </a:gridCol>
                <a:gridCol w="1672852">
                  <a:extLst>
                    <a:ext uri="{9D8B030D-6E8A-4147-A177-3AD203B41FA5}">
                      <a16:colId xmlns:a16="http://schemas.microsoft.com/office/drawing/2014/main" xmlns="" val="3037652849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xmlns="" val="3242190487"/>
                    </a:ext>
                  </a:extLst>
                </a:gridCol>
                <a:gridCol w="1655367">
                  <a:extLst>
                    <a:ext uri="{9D8B030D-6E8A-4147-A177-3AD203B41FA5}">
                      <a16:colId xmlns:a16="http://schemas.microsoft.com/office/drawing/2014/main" xmlns="" val="2271347038"/>
                    </a:ext>
                  </a:extLst>
                </a:gridCol>
              </a:tblGrid>
              <a:tr h="5650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Compound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LOD [µg/mL]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LOQ [µg/mL]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RSD [%]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Recovery [%]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264789099"/>
                  </a:ext>
                </a:extLst>
              </a:tr>
              <a:tr h="3404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Isoamyl acetate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0.08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0.76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4.03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mk-MK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103,11</a:t>
                      </a:r>
                      <a:endParaRPr lang="en-U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170237969"/>
                  </a:ext>
                </a:extLst>
              </a:tr>
              <a:tr h="3404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Hexan-1-ol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0.11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1.06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3.17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mk-MK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116,56</a:t>
                      </a:r>
                      <a:endParaRPr lang="en-U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289395440"/>
                  </a:ext>
                </a:extLst>
              </a:tr>
              <a:tr h="3404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Ethyl hexanoate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0.10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1.03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17.40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mk-MK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126,17</a:t>
                      </a:r>
                      <a:endParaRPr lang="en-U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596050330"/>
                  </a:ext>
                </a:extLst>
              </a:tr>
              <a:tr h="3404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Vanillin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0.05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0.52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1.63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mk-MK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142,56</a:t>
                      </a:r>
                      <a:endParaRPr lang="en-U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239997584"/>
                  </a:ext>
                </a:extLst>
              </a:tr>
              <a:tr h="3404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Ethyl octanoate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0.04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0.41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6.21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mk-MK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111,79</a:t>
                      </a:r>
                      <a:endParaRPr lang="en-U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379400779"/>
                  </a:ext>
                </a:extLst>
              </a:tr>
              <a:tr h="3404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2-Phenylethanol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0.07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0.69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8.44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mk-MK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128,61</a:t>
                      </a:r>
                      <a:endParaRPr lang="en-U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795314686"/>
                  </a:ext>
                </a:extLst>
              </a:tr>
              <a:tr h="3404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Ethyl decanoate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0.05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0.48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2.31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mk-MK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98,88</a:t>
                      </a:r>
                      <a:endParaRPr lang="en-U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540942404"/>
                  </a:ext>
                </a:extLst>
              </a:tr>
              <a:tr h="3404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Ethyl dodecanoate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0.29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2.93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0.93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mk-MK" sz="1600" b="1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191,44</a:t>
                      </a:r>
                      <a:endParaRPr lang="en-US" sz="1600" b="1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139759560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778292FF-7AF6-DC1F-2702-F5994FD963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44" y="4059964"/>
            <a:ext cx="7133257" cy="2695158"/>
          </a:xfrm>
          <a:prstGeom prst="rect">
            <a:avLst/>
          </a:prstGeom>
        </p:spPr>
      </p:pic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xmlns="" id="{0D7E723A-2DA3-2A5C-6D21-69345F8E40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7972493"/>
              </p:ext>
            </p:extLst>
          </p:nvPr>
        </p:nvGraphicFramePr>
        <p:xfrm>
          <a:off x="7574794" y="3790666"/>
          <a:ext cx="4186743" cy="27827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91298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21D3021-1243-17C1-BD3F-D37B91AE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xmlns="" id="{36A7FFAE-660F-43B8-EC28-059AF3EF2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ECEE992-D00D-FE8E-6675-3EC2C60F6995}"/>
              </a:ext>
            </a:extLst>
          </p:cNvPr>
          <p:cNvSpPr txBox="1"/>
          <p:nvPr/>
        </p:nvSpPr>
        <p:spPr>
          <a:xfrm>
            <a:off x="67644" y="837279"/>
            <a:ext cx="12056712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800" b="1" dirty="0"/>
              <a:t>Complementary performance of the columns</a:t>
            </a:r>
          </a:p>
          <a:p>
            <a:pPr>
              <a:buNone/>
            </a:pPr>
            <a:endParaRPr lang="en-US" sz="1800" b="1" dirty="0" smtClean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sz="1800" b="1" dirty="0" smtClean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sz="1800" b="1" dirty="0" smtClean="0"/>
          </a:p>
          <a:p>
            <a:pPr>
              <a:buNone/>
            </a:pPr>
            <a:endParaRPr lang="en-US" sz="1800" b="1" dirty="0" smtClean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sz="1800" b="1" dirty="0" smtClean="0"/>
          </a:p>
          <a:p>
            <a:pPr>
              <a:buNone/>
            </a:pPr>
            <a:r>
              <a:rPr lang="en-US" sz="1800" b="1" dirty="0" smtClean="0"/>
              <a:t>Key </a:t>
            </a:r>
            <a:r>
              <a:rPr lang="en-US" sz="1800" b="1" dirty="0"/>
              <a:t>finding</a:t>
            </a:r>
          </a:p>
          <a:p>
            <a:pPr algn="just">
              <a:buNone/>
            </a:pPr>
            <a:r>
              <a:rPr lang="en-US" sz="1800" dirty="0"/>
              <a:t>The combined use of </a:t>
            </a:r>
            <a:r>
              <a:rPr lang="en-US" sz="1800" b="1" dirty="0"/>
              <a:t>HP-5MS </a:t>
            </a:r>
            <a:r>
              <a:rPr lang="en-US" sz="1800" b="1" dirty="0" smtClean="0"/>
              <a:t>and </a:t>
            </a:r>
            <a:r>
              <a:rPr lang="en-US" sz="1800" b="1" dirty="0"/>
              <a:t>DB-1701</a:t>
            </a:r>
            <a:r>
              <a:rPr lang="en-US" sz="1800" dirty="0"/>
              <a:t> enabled more reliable identification and a more comprehensive characterization of volatile aromatic compounds in Macedonian white wines.</a:t>
            </a:r>
          </a:p>
          <a:p>
            <a:pPr algn="just">
              <a:buNone/>
            </a:pPr>
            <a:endParaRPr lang="en-US" dirty="0"/>
          </a:p>
          <a:p>
            <a:pPr algn="just">
              <a:buNone/>
            </a:pPr>
            <a:endParaRPr lang="en-US" sz="1800" dirty="0"/>
          </a:p>
          <a:p>
            <a:pPr algn="just">
              <a:buNone/>
            </a:pPr>
            <a:r>
              <a:rPr lang="en-US" sz="1800" b="1" dirty="0" err="1"/>
              <a:t>Conclusion:</a:t>
            </a:r>
            <a:r>
              <a:rPr lang="en-US" sz="1800" dirty="0" err="1"/>
              <a:t>The</a:t>
            </a:r>
            <a:r>
              <a:rPr lang="en-US" sz="1800" dirty="0"/>
              <a:t> developed and optimized GC-MS method is suitable for the </a:t>
            </a:r>
            <a:r>
              <a:rPr lang="en-US" sz="1800" b="1" dirty="0"/>
              <a:t>characterization of the aromatic profile of Macedonian white wines</a:t>
            </a:r>
            <a:r>
              <a:rPr lang="en-US" sz="1800" dirty="0"/>
              <a:t> and provides complementary information through the use of columns with different polarities</a:t>
            </a:r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8065877"/>
              </p:ext>
            </p:extLst>
          </p:nvPr>
        </p:nvGraphicFramePr>
        <p:xfrm>
          <a:off x="184912" y="1167722"/>
          <a:ext cx="11939444" cy="16510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795264"/>
                <a:gridCol w="614418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HP-5MS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DB-1701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Better detection of less polar compounds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Improved detection and peak shape for more polar compounds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Particularly suitable for </a:t>
                      </a:r>
                      <a:r>
                        <a:rPr lang="en-US" sz="1800" dirty="0" err="1" smtClean="0"/>
                        <a:t>terpenes</a:t>
                      </a:r>
                      <a:r>
                        <a:rPr lang="en-US" sz="1800" dirty="0" smtClean="0"/>
                        <a:t> and long-chain ethyl esters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Particularly suitable for carboxylic acids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0793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BDCA87D-57B8-4510-9665-9E75299929F1}">
  <ds:schemaRefs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c9b645eb-e6fe-4b35-9d45-bd7394162d21"/>
    <ds:schemaRef ds:uri="http://purl.org/dc/dcmitype/"/>
    <ds:schemaRef ds:uri="98621ed1-ae24-4a21-b80a-89d572d87e72"/>
    <ds:schemaRef ds:uri="http://purl.org/dc/elements/1.1/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410</TotalTime>
  <Words>495</Words>
  <Application>Microsoft Office PowerPoint</Application>
  <PresentationFormat>Widescreen</PresentationFormat>
  <Paragraphs>121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Calibri</vt:lpstr>
      <vt:lpstr>Times New Roman</vt:lpstr>
      <vt:lpstr>Arial Narrow</vt:lpstr>
      <vt:lpstr>PF BeauSans Pro</vt:lpstr>
      <vt:lpstr>Arial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Evgenija</cp:lastModifiedBy>
  <cp:revision>50</cp:revision>
  <dcterms:created xsi:type="dcterms:W3CDTF">2025-07-07T08:04:39Z</dcterms:created>
  <dcterms:modified xsi:type="dcterms:W3CDTF">2026-09-21T19:46:40Z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  <property fmtid="{D5CDD505-2E9C-101B-9397-08002B2CF9AE}" pid="3" name="_MarkAsFinal">
    <vt:bool>true</vt:bool>
  </property>
</Properties>
</file>