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PF BeauSans Pro" panose="02000800000000020004" charset="0"/>
      <p:bold r:id="rId15"/>
    </p:embeddedFont>
  </p:embeddedFont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CC00"/>
    <a:srgbClr val="F8E4F6"/>
    <a:srgbClr val="E9F8E4"/>
    <a:srgbClr val="FFFFE7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706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Temjanika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HP-5MS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3333CC"/>
              </a:solidFill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А2</c:v>
                </c:pt>
                <c:pt idx="1">
                  <c:v>А3</c:v>
                </c:pt>
                <c:pt idx="2">
                  <c:v>Е1</c:v>
                </c:pt>
                <c:pt idx="3">
                  <c:v>Е2</c:v>
                </c:pt>
                <c:pt idx="4">
                  <c:v>Е4</c:v>
                </c:pt>
                <c:pt idx="5">
                  <c:v>Е5</c:v>
                </c:pt>
                <c:pt idx="6">
                  <c:v>Е6</c:v>
                </c:pt>
                <c:pt idx="7">
                  <c:v>Т1</c:v>
                </c:pt>
                <c:pt idx="8">
                  <c:v>Т3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13.16</c:v>
                </c:pt>
                <c:pt idx="1">
                  <c:v>60.95</c:v>
                </c:pt>
                <c:pt idx="2">
                  <c:v>55.43</c:v>
                </c:pt>
                <c:pt idx="3">
                  <c:v>12.17</c:v>
                </c:pt>
                <c:pt idx="4">
                  <c:v>14.32</c:v>
                </c:pt>
                <c:pt idx="5">
                  <c:v>4.76</c:v>
                </c:pt>
                <c:pt idx="6">
                  <c:v>2.88</c:v>
                </c:pt>
                <c:pt idx="7">
                  <c:v>6.05</c:v>
                </c:pt>
                <c:pt idx="8">
                  <c:v>12.74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46-44EA-AB1F-401CB37473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DB-1701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А2</c:v>
                </c:pt>
                <c:pt idx="1">
                  <c:v>А3</c:v>
                </c:pt>
                <c:pt idx="2">
                  <c:v>Е1</c:v>
                </c:pt>
                <c:pt idx="3">
                  <c:v>Е2</c:v>
                </c:pt>
                <c:pt idx="4">
                  <c:v>Е4</c:v>
                </c:pt>
                <c:pt idx="5">
                  <c:v>Е5</c:v>
                </c:pt>
                <c:pt idx="6">
                  <c:v>Е6</c:v>
                </c:pt>
                <c:pt idx="7">
                  <c:v>Т1</c:v>
                </c:pt>
                <c:pt idx="8">
                  <c:v>Т3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15.76</c:v>
                </c:pt>
                <c:pt idx="1">
                  <c:v>71.25</c:v>
                </c:pt>
                <c:pt idx="2">
                  <c:v>42.45</c:v>
                </c:pt>
                <c:pt idx="3">
                  <c:v>17.170000000000002</c:v>
                </c:pt>
                <c:pt idx="4">
                  <c:v>19.64</c:v>
                </c:pt>
                <c:pt idx="5">
                  <c:v>4.3600000000000003</c:v>
                </c:pt>
                <c:pt idx="6">
                  <c:v>3.82</c:v>
                </c:pt>
                <c:pt idx="7">
                  <c:v>4.6100000000000003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46-44EA-AB1F-401CB3747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71431440"/>
        <c:axId val="71439600"/>
      </c:barChart>
      <c:catAx>
        <c:axId val="7143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0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71439600"/>
        <c:crosses val="autoZero"/>
        <c:auto val="1"/>
        <c:lblAlgn val="ctr"/>
        <c:lblOffset val="100"/>
        <c:noMultiLvlLbl val="0"/>
      </c:catAx>
      <c:valAx>
        <c:axId val="7143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43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b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F76FFE-88B3-435E-B377-FDE8E4F5C3EF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BDAD3A-5D51-41F0-86E2-3DE5F39E57E1}">
      <dgm:prSet phldrT="[Text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rPr>
            <a:t>10 mL wine</a:t>
          </a:r>
          <a:endParaRPr lang="en-US" sz="1500" dirty="0">
            <a:latin typeface="+mn-lt"/>
          </a:endParaRPr>
        </a:p>
      </dgm:t>
    </dgm:pt>
    <dgm:pt modelId="{FE82023C-C206-445E-89DC-FFB786CE93A3}" type="parTrans" cxnId="{463965CF-CC5F-4BBD-82EF-BD6870F7F072}">
      <dgm:prSet/>
      <dgm:spPr/>
      <dgm:t>
        <a:bodyPr/>
        <a:lstStyle/>
        <a:p>
          <a:endParaRPr lang="en-US"/>
        </a:p>
      </dgm:t>
    </dgm:pt>
    <dgm:pt modelId="{BD3D6A79-0FCF-4F4E-8973-BF16AC16AEEB}" type="sibTrans" cxnId="{463965CF-CC5F-4BBD-82EF-BD6870F7F072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endParaRPr lang="en-US" sz="1500">
            <a:latin typeface="Arial Narrow" panose="020B0606020202030204" pitchFamily="34" charset="0"/>
          </a:endParaRPr>
        </a:p>
      </dgm:t>
    </dgm:pt>
    <dgm:pt modelId="{D71F476F-A02A-4743-8545-DCC7835EF1AE}">
      <dgm:prSet phldrT="[Text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1 mL dichloromethane</a:t>
          </a:r>
          <a:endParaRPr lang="en-US" sz="1500" dirty="0">
            <a:latin typeface="Arial Narrow" panose="020B0606020202030204" pitchFamily="34" charset="0"/>
          </a:endParaRPr>
        </a:p>
      </dgm:t>
    </dgm:pt>
    <dgm:pt modelId="{08083369-0E4F-46C0-B036-B52CCF401F57}" type="parTrans" cxnId="{95CADE9B-F7A6-47B8-ADD2-77A5F27D9865}">
      <dgm:prSet/>
      <dgm:spPr/>
      <dgm:t>
        <a:bodyPr/>
        <a:lstStyle/>
        <a:p>
          <a:endParaRPr lang="en-US"/>
        </a:p>
      </dgm:t>
    </dgm:pt>
    <dgm:pt modelId="{F92AE980-C46B-4C67-ACBE-2BC36ED6378D}" type="sibTrans" cxnId="{95CADE9B-F7A6-47B8-ADD2-77A5F27D9865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endParaRPr lang="en-US" sz="1500">
            <a:latin typeface="Arial Narrow" panose="020B0606020202030204" pitchFamily="34" charset="0"/>
          </a:endParaRPr>
        </a:p>
      </dgm:t>
    </dgm:pt>
    <dgm:pt modelId="{6FCB2C11-7E2F-426A-909D-B77E61B9C75E}">
      <dgm:prSet phldrT="[Text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endParaRPr kumimoji="0" lang="en-US" altLang="en-US" sz="15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endParaRPr>
        </a:p>
        <a:p>
          <a:r>
            <a:rPr kumimoji="0" lang="en-US" altLang="en-US" sz="1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1 g (NH₄)₂SO</a:t>
          </a:r>
          <a:endParaRPr lang="en-US" sz="1500" dirty="0">
            <a:latin typeface="Arial Narrow" panose="020B0606020202030204" pitchFamily="34" charset="0"/>
          </a:endParaRPr>
        </a:p>
        <a:p>
          <a:endParaRPr lang="en-US" sz="1500" dirty="0">
            <a:latin typeface="Arial Narrow" panose="020B0606020202030204" pitchFamily="34" charset="0"/>
          </a:endParaRPr>
        </a:p>
      </dgm:t>
    </dgm:pt>
    <dgm:pt modelId="{68E94C52-4786-433C-9D01-520985325FC0}" type="parTrans" cxnId="{BBFD3217-1549-4ED6-BEED-6BC14CBE8FB7}">
      <dgm:prSet/>
      <dgm:spPr/>
      <dgm:t>
        <a:bodyPr/>
        <a:lstStyle/>
        <a:p>
          <a:endParaRPr lang="en-US"/>
        </a:p>
      </dgm:t>
    </dgm:pt>
    <dgm:pt modelId="{64D75500-5E4F-4623-9209-C89C7FDA8951}" type="sibTrans" cxnId="{BBFD3217-1549-4ED6-BEED-6BC14CBE8FB7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endParaRPr lang="en-US" sz="1500">
            <a:latin typeface="Arial Narrow" panose="020B0606020202030204" pitchFamily="34" charset="0"/>
          </a:endParaRPr>
        </a:p>
      </dgm:t>
    </dgm:pt>
    <dgm:pt modelId="{1282126D-8F29-4645-8C16-5853BE8AD2BF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1-octanol – internal standard</a:t>
          </a:r>
          <a:endParaRPr lang="en-US" sz="1500" dirty="0">
            <a:latin typeface="Arial Narrow" panose="020B0606020202030204" pitchFamily="34" charset="0"/>
          </a:endParaRPr>
        </a:p>
      </dgm:t>
    </dgm:pt>
    <dgm:pt modelId="{EF484C55-6CC7-40E8-BD75-643A5EBFC3E1}" type="parTrans" cxnId="{871FDEE1-B68C-4ACA-A7D9-A8C76D3FBB29}">
      <dgm:prSet/>
      <dgm:spPr/>
      <dgm:t>
        <a:bodyPr/>
        <a:lstStyle/>
        <a:p>
          <a:endParaRPr lang="en-US"/>
        </a:p>
      </dgm:t>
    </dgm:pt>
    <dgm:pt modelId="{21893E32-1601-46CE-AE6A-4E3F18D2E4EE}" type="sibTrans" cxnId="{871FDEE1-B68C-4ACA-A7D9-A8C76D3FBB29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endParaRPr lang="en-US" sz="1500">
            <a:latin typeface="Arial Narrow" panose="020B0606020202030204" pitchFamily="34" charset="0"/>
          </a:endParaRPr>
        </a:p>
      </dgm:t>
    </dgm:pt>
    <dgm:pt modelId="{A7680073-68D6-4A2A-A2D4-B41C6CC1933F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Extraction &amp; phase separation</a:t>
          </a:r>
          <a:endParaRPr lang="en-US" sz="1500">
            <a:latin typeface="Arial Narrow" panose="020B0606020202030204" pitchFamily="34" charset="0"/>
          </a:endParaRPr>
        </a:p>
      </dgm:t>
    </dgm:pt>
    <dgm:pt modelId="{E58C6885-B2D7-4F0F-A92F-359F6DFA28AC}" type="parTrans" cxnId="{7AA77CD5-4224-453E-8002-7A7E315E8E50}">
      <dgm:prSet/>
      <dgm:spPr/>
      <dgm:t>
        <a:bodyPr/>
        <a:lstStyle/>
        <a:p>
          <a:endParaRPr lang="en-US"/>
        </a:p>
      </dgm:t>
    </dgm:pt>
    <dgm:pt modelId="{0F46B6F5-1729-46A9-A0F9-EBC24F82A130}" type="sibTrans" cxnId="{7AA77CD5-4224-453E-8002-7A7E315E8E50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endParaRPr lang="en-US" sz="1500">
            <a:latin typeface="Arial Narrow" panose="020B0606020202030204" pitchFamily="34" charset="0"/>
          </a:endParaRPr>
        </a:p>
      </dgm:t>
    </dgm:pt>
    <dgm:pt modelId="{4A47A7C2-DDD9-4149-A729-2C72D78FDF33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GC-MS analysis</a:t>
          </a:r>
          <a:endParaRPr lang="en-US" sz="1500">
            <a:latin typeface="Arial Narrow" panose="020B0606020202030204" pitchFamily="34" charset="0"/>
          </a:endParaRPr>
        </a:p>
      </dgm:t>
    </dgm:pt>
    <dgm:pt modelId="{FD481A9C-7DC4-4021-88C4-2DC695BB6020}" type="parTrans" cxnId="{B60600EC-8269-47E0-8F5C-C3CADE56275C}">
      <dgm:prSet/>
      <dgm:spPr/>
      <dgm:t>
        <a:bodyPr/>
        <a:lstStyle/>
        <a:p>
          <a:endParaRPr lang="en-US"/>
        </a:p>
      </dgm:t>
    </dgm:pt>
    <dgm:pt modelId="{7F1F31A8-4380-4A26-A28D-14819C238A91}" type="sibTrans" cxnId="{B60600EC-8269-47E0-8F5C-C3CADE56275C}">
      <dgm:prSet/>
      <dgm:spPr/>
      <dgm:t>
        <a:bodyPr/>
        <a:lstStyle/>
        <a:p>
          <a:endParaRPr lang="en-US"/>
        </a:p>
      </dgm:t>
    </dgm:pt>
    <dgm:pt modelId="{74ED3B31-ADBA-4909-ABBB-3C33C5092FDE}" type="pres">
      <dgm:prSet presAssocID="{3DF76FFE-88B3-435E-B377-FDE8E4F5C3EF}" presName="linearFlow" presStyleCnt="0">
        <dgm:presLayoutVars>
          <dgm:resizeHandles val="exact"/>
        </dgm:presLayoutVars>
      </dgm:prSet>
      <dgm:spPr/>
    </dgm:pt>
    <dgm:pt modelId="{D479B2BB-0059-4844-A995-65D1F358C0E2}" type="pres">
      <dgm:prSet presAssocID="{0ABDAD3A-5D51-41F0-86E2-3DE5F39E57E1}" presName="node" presStyleLbl="node1" presStyleIdx="0" presStyleCnt="6">
        <dgm:presLayoutVars>
          <dgm:bulletEnabled val="1"/>
        </dgm:presLayoutVars>
      </dgm:prSet>
      <dgm:spPr/>
    </dgm:pt>
    <dgm:pt modelId="{B3C29144-1E84-4A11-9DFC-C6BB61A909CE}" type="pres">
      <dgm:prSet presAssocID="{BD3D6A79-0FCF-4F4E-8973-BF16AC16AEEB}" presName="sibTrans" presStyleLbl="sibTrans2D1" presStyleIdx="0" presStyleCnt="5"/>
      <dgm:spPr/>
    </dgm:pt>
    <dgm:pt modelId="{0CF35A32-0200-430B-AEF5-C5C7261E90D8}" type="pres">
      <dgm:prSet presAssocID="{BD3D6A79-0FCF-4F4E-8973-BF16AC16AEEB}" presName="connectorText" presStyleLbl="sibTrans2D1" presStyleIdx="0" presStyleCnt="5"/>
      <dgm:spPr/>
    </dgm:pt>
    <dgm:pt modelId="{3A93D72E-4397-496B-8A93-BD90ECDF8EC8}" type="pres">
      <dgm:prSet presAssocID="{D71F476F-A02A-4743-8545-DCC7835EF1AE}" presName="node" presStyleLbl="node1" presStyleIdx="1" presStyleCnt="6">
        <dgm:presLayoutVars>
          <dgm:bulletEnabled val="1"/>
        </dgm:presLayoutVars>
      </dgm:prSet>
      <dgm:spPr/>
    </dgm:pt>
    <dgm:pt modelId="{442C7584-9151-49AD-838B-2A7C1DF37CDA}" type="pres">
      <dgm:prSet presAssocID="{F92AE980-C46B-4C67-ACBE-2BC36ED6378D}" presName="sibTrans" presStyleLbl="sibTrans2D1" presStyleIdx="1" presStyleCnt="5"/>
      <dgm:spPr/>
    </dgm:pt>
    <dgm:pt modelId="{35AC6782-20F4-434F-9558-2281543E9ACF}" type="pres">
      <dgm:prSet presAssocID="{F92AE980-C46B-4C67-ACBE-2BC36ED6378D}" presName="connectorText" presStyleLbl="sibTrans2D1" presStyleIdx="1" presStyleCnt="5"/>
      <dgm:spPr/>
    </dgm:pt>
    <dgm:pt modelId="{AF04EBEB-C33B-4529-BAE2-BE68C0DBD37D}" type="pres">
      <dgm:prSet presAssocID="{6FCB2C11-7E2F-426A-909D-B77E61B9C75E}" presName="node" presStyleLbl="node1" presStyleIdx="2" presStyleCnt="6">
        <dgm:presLayoutVars>
          <dgm:bulletEnabled val="1"/>
        </dgm:presLayoutVars>
      </dgm:prSet>
      <dgm:spPr/>
    </dgm:pt>
    <dgm:pt modelId="{2FAF3EFB-0534-4C4D-8AF9-9AA9492BBE95}" type="pres">
      <dgm:prSet presAssocID="{64D75500-5E4F-4623-9209-C89C7FDA8951}" presName="sibTrans" presStyleLbl="sibTrans2D1" presStyleIdx="2" presStyleCnt="5"/>
      <dgm:spPr/>
    </dgm:pt>
    <dgm:pt modelId="{A39821D5-5E63-484B-B372-310EEA0203AD}" type="pres">
      <dgm:prSet presAssocID="{64D75500-5E4F-4623-9209-C89C7FDA8951}" presName="connectorText" presStyleLbl="sibTrans2D1" presStyleIdx="2" presStyleCnt="5"/>
      <dgm:spPr/>
    </dgm:pt>
    <dgm:pt modelId="{D71B73D6-B928-4735-AF7F-8FC111CD45B8}" type="pres">
      <dgm:prSet presAssocID="{1282126D-8F29-4645-8C16-5853BE8AD2BF}" presName="node" presStyleLbl="node1" presStyleIdx="3" presStyleCnt="6">
        <dgm:presLayoutVars>
          <dgm:bulletEnabled val="1"/>
        </dgm:presLayoutVars>
      </dgm:prSet>
      <dgm:spPr/>
    </dgm:pt>
    <dgm:pt modelId="{90445508-D043-45A4-9FB7-2DDC0A482D2B}" type="pres">
      <dgm:prSet presAssocID="{21893E32-1601-46CE-AE6A-4E3F18D2E4EE}" presName="sibTrans" presStyleLbl="sibTrans2D1" presStyleIdx="3" presStyleCnt="5"/>
      <dgm:spPr/>
    </dgm:pt>
    <dgm:pt modelId="{A4C024F8-778B-4A69-A5C6-178FEBFB9D1F}" type="pres">
      <dgm:prSet presAssocID="{21893E32-1601-46CE-AE6A-4E3F18D2E4EE}" presName="connectorText" presStyleLbl="sibTrans2D1" presStyleIdx="3" presStyleCnt="5"/>
      <dgm:spPr/>
    </dgm:pt>
    <dgm:pt modelId="{53FDAF3D-2EB0-4CE2-ACF8-60BF0AD48D5F}" type="pres">
      <dgm:prSet presAssocID="{A7680073-68D6-4A2A-A2D4-B41C6CC1933F}" presName="node" presStyleLbl="node1" presStyleIdx="4" presStyleCnt="6">
        <dgm:presLayoutVars>
          <dgm:bulletEnabled val="1"/>
        </dgm:presLayoutVars>
      </dgm:prSet>
      <dgm:spPr/>
    </dgm:pt>
    <dgm:pt modelId="{1B854951-9877-4960-9398-7E8FC0DC6EE7}" type="pres">
      <dgm:prSet presAssocID="{0F46B6F5-1729-46A9-A0F9-EBC24F82A130}" presName="sibTrans" presStyleLbl="sibTrans2D1" presStyleIdx="4" presStyleCnt="5"/>
      <dgm:spPr/>
    </dgm:pt>
    <dgm:pt modelId="{0C17E0CD-D3E3-4F32-A1C9-4774D27CA2BF}" type="pres">
      <dgm:prSet presAssocID="{0F46B6F5-1729-46A9-A0F9-EBC24F82A130}" presName="connectorText" presStyleLbl="sibTrans2D1" presStyleIdx="4" presStyleCnt="5"/>
      <dgm:spPr/>
    </dgm:pt>
    <dgm:pt modelId="{C43176FF-E586-46E6-9CE7-3330D9C16AA4}" type="pres">
      <dgm:prSet presAssocID="{4A47A7C2-DDD9-4149-A729-2C72D78FDF33}" presName="node" presStyleLbl="node1" presStyleIdx="5" presStyleCnt="6">
        <dgm:presLayoutVars>
          <dgm:bulletEnabled val="1"/>
        </dgm:presLayoutVars>
      </dgm:prSet>
      <dgm:spPr/>
    </dgm:pt>
  </dgm:ptLst>
  <dgm:cxnLst>
    <dgm:cxn modelId="{BBFD3217-1549-4ED6-BEED-6BC14CBE8FB7}" srcId="{3DF76FFE-88B3-435E-B377-FDE8E4F5C3EF}" destId="{6FCB2C11-7E2F-426A-909D-B77E61B9C75E}" srcOrd="2" destOrd="0" parTransId="{68E94C52-4786-433C-9D01-520985325FC0}" sibTransId="{64D75500-5E4F-4623-9209-C89C7FDA8951}"/>
    <dgm:cxn modelId="{BE02352D-A8FD-42D2-8159-ABC02A5C776A}" type="presOf" srcId="{F92AE980-C46B-4C67-ACBE-2BC36ED6378D}" destId="{35AC6782-20F4-434F-9558-2281543E9ACF}" srcOrd="1" destOrd="0" presId="urn:microsoft.com/office/officeart/2005/8/layout/process2"/>
    <dgm:cxn modelId="{70070030-D0E0-4F31-B4E9-F921092DC25C}" type="presOf" srcId="{BD3D6A79-0FCF-4F4E-8973-BF16AC16AEEB}" destId="{0CF35A32-0200-430B-AEF5-C5C7261E90D8}" srcOrd="1" destOrd="0" presId="urn:microsoft.com/office/officeart/2005/8/layout/process2"/>
    <dgm:cxn modelId="{60333837-4B7A-4FD4-926E-B87E872F6D7E}" type="presOf" srcId="{A7680073-68D6-4A2A-A2D4-B41C6CC1933F}" destId="{53FDAF3D-2EB0-4CE2-ACF8-60BF0AD48D5F}" srcOrd="0" destOrd="0" presId="urn:microsoft.com/office/officeart/2005/8/layout/process2"/>
    <dgm:cxn modelId="{3C288139-9B83-4646-B01D-BB08C93ED32A}" type="presOf" srcId="{21893E32-1601-46CE-AE6A-4E3F18D2E4EE}" destId="{90445508-D043-45A4-9FB7-2DDC0A482D2B}" srcOrd="0" destOrd="0" presId="urn:microsoft.com/office/officeart/2005/8/layout/process2"/>
    <dgm:cxn modelId="{216B4D63-A01E-4539-870F-99AA2E61F61A}" type="presOf" srcId="{3DF76FFE-88B3-435E-B377-FDE8E4F5C3EF}" destId="{74ED3B31-ADBA-4909-ABBB-3C33C5092FDE}" srcOrd="0" destOrd="0" presId="urn:microsoft.com/office/officeart/2005/8/layout/process2"/>
    <dgm:cxn modelId="{FB4B4368-32AD-4F30-BB78-2D79BB3A340E}" type="presOf" srcId="{1282126D-8F29-4645-8C16-5853BE8AD2BF}" destId="{D71B73D6-B928-4735-AF7F-8FC111CD45B8}" srcOrd="0" destOrd="0" presId="urn:microsoft.com/office/officeart/2005/8/layout/process2"/>
    <dgm:cxn modelId="{1216036A-08A8-4961-9E30-2315C0A840AE}" type="presOf" srcId="{21893E32-1601-46CE-AE6A-4E3F18D2E4EE}" destId="{A4C024F8-778B-4A69-A5C6-178FEBFB9D1F}" srcOrd="1" destOrd="0" presId="urn:microsoft.com/office/officeart/2005/8/layout/process2"/>
    <dgm:cxn modelId="{284F8A6E-EC9A-4B42-ADA2-734240EF840C}" type="presOf" srcId="{64D75500-5E4F-4623-9209-C89C7FDA8951}" destId="{A39821D5-5E63-484B-B372-310EEA0203AD}" srcOrd="1" destOrd="0" presId="urn:microsoft.com/office/officeart/2005/8/layout/process2"/>
    <dgm:cxn modelId="{29C6437D-359E-4050-B013-D00A8344D459}" type="presOf" srcId="{BD3D6A79-0FCF-4F4E-8973-BF16AC16AEEB}" destId="{B3C29144-1E84-4A11-9DFC-C6BB61A909CE}" srcOrd="0" destOrd="0" presId="urn:microsoft.com/office/officeart/2005/8/layout/process2"/>
    <dgm:cxn modelId="{5204A894-314E-4E2C-9511-E9A3D7E5A168}" type="presOf" srcId="{0ABDAD3A-5D51-41F0-86E2-3DE5F39E57E1}" destId="{D479B2BB-0059-4844-A995-65D1F358C0E2}" srcOrd="0" destOrd="0" presId="urn:microsoft.com/office/officeart/2005/8/layout/process2"/>
    <dgm:cxn modelId="{95CADE9B-F7A6-47B8-ADD2-77A5F27D9865}" srcId="{3DF76FFE-88B3-435E-B377-FDE8E4F5C3EF}" destId="{D71F476F-A02A-4743-8545-DCC7835EF1AE}" srcOrd="1" destOrd="0" parTransId="{08083369-0E4F-46C0-B036-B52CCF401F57}" sibTransId="{F92AE980-C46B-4C67-ACBE-2BC36ED6378D}"/>
    <dgm:cxn modelId="{9B3276A4-437C-4292-81D7-A461E3023EAC}" type="presOf" srcId="{6FCB2C11-7E2F-426A-909D-B77E61B9C75E}" destId="{AF04EBEB-C33B-4529-BAE2-BE68C0DBD37D}" srcOrd="0" destOrd="0" presId="urn:microsoft.com/office/officeart/2005/8/layout/process2"/>
    <dgm:cxn modelId="{5E7315B2-4668-4432-8BFC-CF5CCDC780E1}" type="presOf" srcId="{4A47A7C2-DDD9-4149-A729-2C72D78FDF33}" destId="{C43176FF-E586-46E6-9CE7-3330D9C16AA4}" srcOrd="0" destOrd="0" presId="urn:microsoft.com/office/officeart/2005/8/layout/process2"/>
    <dgm:cxn modelId="{A03115C6-EC01-438B-B0CC-7534B20F2210}" type="presOf" srcId="{D71F476F-A02A-4743-8545-DCC7835EF1AE}" destId="{3A93D72E-4397-496B-8A93-BD90ECDF8EC8}" srcOrd="0" destOrd="0" presId="urn:microsoft.com/office/officeart/2005/8/layout/process2"/>
    <dgm:cxn modelId="{00504CCE-A846-4C5B-A6EE-611C75454F16}" type="presOf" srcId="{0F46B6F5-1729-46A9-A0F9-EBC24F82A130}" destId="{0C17E0CD-D3E3-4F32-A1C9-4774D27CA2BF}" srcOrd="1" destOrd="0" presId="urn:microsoft.com/office/officeart/2005/8/layout/process2"/>
    <dgm:cxn modelId="{463965CF-CC5F-4BBD-82EF-BD6870F7F072}" srcId="{3DF76FFE-88B3-435E-B377-FDE8E4F5C3EF}" destId="{0ABDAD3A-5D51-41F0-86E2-3DE5F39E57E1}" srcOrd="0" destOrd="0" parTransId="{FE82023C-C206-445E-89DC-FFB786CE93A3}" sibTransId="{BD3D6A79-0FCF-4F4E-8973-BF16AC16AEEB}"/>
    <dgm:cxn modelId="{0919DCD3-AC57-4B73-8E67-3EE781944817}" type="presOf" srcId="{64D75500-5E4F-4623-9209-C89C7FDA8951}" destId="{2FAF3EFB-0534-4C4D-8AF9-9AA9492BBE95}" srcOrd="0" destOrd="0" presId="urn:microsoft.com/office/officeart/2005/8/layout/process2"/>
    <dgm:cxn modelId="{7AA77CD5-4224-453E-8002-7A7E315E8E50}" srcId="{3DF76FFE-88B3-435E-B377-FDE8E4F5C3EF}" destId="{A7680073-68D6-4A2A-A2D4-B41C6CC1933F}" srcOrd="4" destOrd="0" parTransId="{E58C6885-B2D7-4F0F-A92F-359F6DFA28AC}" sibTransId="{0F46B6F5-1729-46A9-A0F9-EBC24F82A130}"/>
    <dgm:cxn modelId="{871FDEE1-B68C-4ACA-A7D9-A8C76D3FBB29}" srcId="{3DF76FFE-88B3-435E-B377-FDE8E4F5C3EF}" destId="{1282126D-8F29-4645-8C16-5853BE8AD2BF}" srcOrd="3" destOrd="0" parTransId="{EF484C55-6CC7-40E8-BD75-643A5EBFC3E1}" sibTransId="{21893E32-1601-46CE-AE6A-4E3F18D2E4EE}"/>
    <dgm:cxn modelId="{315BDFE2-7EB4-4707-A0EC-CC9A0DB9780D}" type="presOf" srcId="{0F46B6F5-1729-46A9-A0F9-EBC24F82A130}" destId="{1B854951-9877-4960-9398-7E8FC0DC6EE7}" srcOrd="0" destOrd="0" presId="urn:microsoft.com/office/officeart/2005/8/layout/process2"/>
    <dgm:cxn modelId="{B60600EC-8269-47E0-8F5C-C3CADE56275C}" srcId="{3DF76FFE-88B3-435E-B377-FDE8E4F5C3EF}" destId="{4A47A7C2-DDD9-4149-A729-2C72D78FDF33}" srcOrd="5" destOrd="0" parTransId="{FD481A9C-7DC4-4021-88C4-2DC695BB6020}" sibTransId="{7F1F31A8-4380-4A26-A28D-14819C238A91}"/>
    <dgm:cxn modelId="{695335FE-AC07-46DA-8AF6-3EE093163311}" type="presOf" srcId="{F92AE980-C46B-4C67-ACBE-2BC36ED6378D}" destId="{442C7584-9151-49AD-838B-2A7C1DF37CDA}" srcOrd="0" destOrd="0" presId="urn:microsoft.com/office/officeart/2005/8/layout/process2"/>
    <dgm:cxn modelId="{BE831679-BD3D-4890-839F-ADBEA0B948DC}" type="presParOf" srcId="{74ED3B31-ADBA-4909-ABBB-3C33C5092FDE}" destId="{D479B2BB-0059-4844-A995-65D1F358C0E2}" srcOrd="0" destOrd="0" presId="urn:microsoft.com/office/officeart/2005/8/layout/process2"/>
    <dgm:cxn modelId="{D2AA4243-9AB3-4E43-AE75-1C82B30D6566}" type="presParOf" srcId="{74ED3B31-ADBA-4909-ABBB-3C33C5092FDE}" destId="{B3C29144-1E84-4A11-9DFC-C6BB61A909CE}" srcOrd="1" destOrd="0" presId="urn:microsoft.com/office/officeart/2005/8/layout/process2"/>
    <dgm:cxn modelId="{AE165BE4-50C6-412A-8312-66EB049A2539}" type="presParOf" srcId="{B3C29144-1E84-4A11-9DFC-C6BB61A909CE}" destId="{0CF35A32-0200-430B-AEF5-C5C7261E90D8}" srcOrd="0" destOrd="0" presId="urn:microsoft.com/office/officeart/2005/8/layout/process2"/>
    <dgm:cxn modelId="{83FDFAEA-4146-434C-BD6D-40E78F575EB1}" type="presParOf" srcId="{74ED3B31-ADBA-4909-ABBB-3C33C5092FDE}" destId="{3A93D72E-4397-496B-8A93-BD90ECDF8EC8}" srcOrd="2" destOrd="0" presId="urn:microsoft.com/office/officeart/2005/8/layout/process2"/>
    <dgm:cxn modelId="{AB014416-A207-424C-B498-73A6F2E8F26C}" type="presParOf" srcId="{74ED3B31-ADBA-4909-ABBB-3C33C5092FDE}" destId="{442C7584-9151-49AD-838B-2A7C1DF37CDA}" srcOrd="3" destOrd="0" presId="urn:microsoft.com/office/officeart/2005/8/layout/process2"/>
    <dgm:cxn modelId="{95253467-EA54-4530-AFA2-5E1DBD64ACBB}" type="presParOf" srcId="{442C7584-9151-49AD-838B-2A7C1DF37CDA}" destId="{35AC6782-20F4-434F-9558-2281543E9ACF}" srcOrd="0" destOrd="0" presId="urn:microsoft.com/office/officeart/2005/8/layout/process2"/>
    <dgm:cxn modelId="{4C14C593-0395-4872-A3B0-44B6931C1A34}" type="presParOf" srcId="{74ED3B31-ADBA-4909-ABBB-3C33C5092FDE}" destId="{AF04EBEB-C33B-4529-BAE2-BE68C0DBD37D}" srcOrd="4" destOrd="0" presId="urn:microsoft.com/office/officeart/2005/8/layout/process2"/>
    <dgm:cxn modelId="{9018F065-72A1-45FF-871B-B516DE54FC64}" type="presParOf" srcId="{74ED3B31-ADBA-4909-ABBB-3C33C5092FDE}" destId="{2FAF3EFB-0534-4C4D-8AF9-9AA9492BBE95}" srcOrd="5" destOrd="0" presId="urn:microsoft.com/office/officeart/2005/8/layout/process2"/>
    <dgm:cxn modelId="{0CBA017E-F3E5-4A96-BE8D-B72DA1AFFFC7}" type="presParOf" srcId="{2FAF3EFB-0534-4C4D-8AF9-9AA9492BBE95}" destId="{A39821D5-5E63-484B-B372-310EEA0203AD}" srcOrd="0" destOrd="0" presId="urn:microsoft.com/office/officeart/2005/8/layout/process2"/>
    <dgm:cxn modelId="{15236B92-F38A-4318-83F3-1E7CD77EC80C}" type="presParOf" srcId="{74ED3B31-ADBA-4909-ABBB-3C33C5092FDE}" destId="{D71B73D6-B928-4735-AF7F-8FC111CD45B8}" srcOrd="6" destOrd="0" presId="urn:microsoft.com/office/officeart/2005/8/layout/process2"/>
    <dgm:cxn modelId="{10056F8C-EB0B-4E7D-9BA8-BD19D41EBDEE}" type="presParOf" srcId="{74ED3B31-ADBA-4909-ABBB-3C33C5092FDE}" destId="{90445508-D043-45A4-9FB7-2DDC0A482D2B}" srcOrd="7" destOrd="0" presId="urn:microsoft.com/office/officeart/2005/8/layout/process2"/>
    <dgm:cxn modelId="{DB132AE9-2B56-45CB-8198-EB94BC2B6BFE}" type="presParOf" srcId="{90445508-D043-45A4-9FB7-2DDC0A482D2B}" destId="{A4C024F8-778B-4A69-A5C6-178FEBFB9D1F}" srcOrd="0" destOrd="0" presId="urn:microsoft.com/office/officeart/2005/8/layout/process2"/>
    <dgm:cxn modelId="{89F012DE-6E0F-4523-BCEA-382E2999CBE5}" type="presParOf" srcId="{74ED3B31-ADBA-4909-ABBB-3C33C5092FDE}" destId="{53FDAF3D-2EB0-4CE2-ACF8-60BF0AD48D5F}" srcOrd="8" destOrd="0" presId="urn:microsoft.com/office/officeart/2005/8/layout/process2"/>
    <dgm:cxn modelId="{40F4DCB7-9C4A-4BBF-8824-F16F1827A303}" type="presParOf" srcId="{74ED3B31-ADBA-4909-ABBB-3C33C5092FDE}" destId="{1B854951-9877-4960-9398-7E8FC0DC6EE7}" srcOrd="9" destOrd="0" presId="urn:microsoft.com/office/officeart/2005/8/layout/process2"/>
    <dgm:cxn modelId="{88F91848-92F0-4AF2-ABD5-6F455DC064BE}" type="presParOf" srcId="{1B854951-9877-4960-9398-7E8FC0DC6EE7}" destId="{0C17E0CD-D3E3-4F32-A1C9-4774D27CA2BF}" srcOrd="0" destOrd="0" presId="urn:microsoft.com/office/officeart/2005/8/layout/process2"/>
    <dgm:cxn modelId="{8D16C8F3-44E1-4508-8484-4F40EAF94F3D}" type="presParOf" srcId="{74ED3B31-ADBA-4909-ABBB-3C33C5092FDE}" destId="{C43176FF-E586-46E6-9CE7-3330D9C16AA4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79B2BB-0059-4844-A995-65D1F358C0E2}">
      <dsp:nvSpPr>
        <dsp:cNvPr id="0" name=""/>
        <dsp:cNvSpPr/>
      </dsp:nvSpPr>
      <dsp:spPr>
        <a:xfrm>
          <a:off x="1499659" y="4811"/>
          <a:ext cx="1448855" cy="638723"/>
        </a:xfrm>
        <a:prstGeom prst="roundRect">
          <a:avLst>
            <a:gd name="adj" fmla="val 1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rPr>
            <a:t>10 mL wine</a:t>
          </a:r>
          <a:endParaRPr lang="en-US" sz="1500" kern="1200" dirty="0">
            <a:latin typeface="+mn-lt"/>
          </a:endParaRPr>
        </a:p>
      </dsp:txBody>
      <dsp:txXfrm>
        <a:off x="1518367" y="23519"/>
        <a:ext cx="1411439" cy="601307"/>
      </dsp:txXfrm>
    </dsp:sp>
    <dsp:sp modelId="{B3C29144-1E84-4A11-9DFC-C6BB61A909CE}">
      <dsp:nvSpPr>
        <dsp:cNvPr id="0" name=""/>
        <dsp:cNvSpPr/>
      </dsp:nvSpPr>
      <dsp:spPr>
        <a:xfrm rot="5400000">
          <a:off x="2104326" y="659503"/>
          <a:ext cx="239521" cy="287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>
            <a:latin typeface="Arial Narrow" panose="020B0606020202030204" pitchFamily="34" charset="0"/>
          </a:endParaRPr>
        </a:p>
      </dsp:txBody>
      <dsp:txXfrm rot="-5400000">
        <a:off x="2137859" y="683455"/>
        <a:ext cx="172455" cy="167665"/>
      </dsp:txXfrm>
    </dsp:sp>
    <dsp:sp modelId="{3A93D72E-4397-496B-8A93-BD90ECDF8EC8}">
      <dsp:nvSpPr>
        <dsp:cNvPr id="0" name=""/>
        <dsp:cNvSpPr/>
      </dsp:nvSpPr>
      <dsp:spPr>
        <a:xfrm>
          <a:off x="1499659" y="962896"/>
          <a:ext cx="1448855" cy="638723"/>
        </a:xfrm>
        <a:prstGeom prst="roundRect">
          <a:avLst>
            <a:gd name="adj" fmla="val 1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1 mL dichloromethane</a:t>
          </a:r>
          <a:endParaRPr lang="en-US" sz="1500" kern="1200" dirty="0">
            <a:latin typeface="Arial Narrow" panose="020B0606020202030204" pitchFamily="34" charset="0"/>
          </a:endParaRPr>
        </a:p>
      </dsp:txBody>
      <dsp:txXfrm>
        <a:off x="1518367" y="981604"/>
        <a:ext cx="1411439" cy="601307"/>
      </dsp:txXfrm>
    </dsp:sp>
    <dsp:sp modelId="{442C7584-9151-49AD-838B-2A7C1DF37CDA}">
      <dsp:nvSpPr>
        <dsp:cNvPr id="0" name=""/>
        <dsp:cNvSpPr/>
      </dsp:nvSpPr>
      <dsp:spPr>
        <a:xfrm rot="5400000">
          <a:off x="2104326" y="1617588"/>
          <a:ext cx="239521" cy="287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>
            <a:latin typeface="Arial Narrow" panose="020B0606020202030204" pitchFamily="34" charset="0"/>
          </a:endParaRPr>
        </a:p>
      </dsp:txBody>
      <dsp:txXfrm rot="-5400000">
        <a:off x="2137859" y="1641540"/>
        <a:ext cx="172455" cy="167665"/>
      </dsp:txXfrm>
    </dsp:sp>
    <dsp:sp modelId="{AF04EBEB-C33B-4529-BAE2-BE68C0DBD37D}">
      <dsp:nvSpPr>
        <dsp:cNvPr id="0" name=""/>
        <dsp:cNvSpPr/>
      </dsp:nvSpPr>
      <dsp:spPr>
        <a:xfrm>
          <a:off x="1499659" y="1920982"/>
          <a:ext cx="1448855" cy="638723"/>
        </a:xfrm>
        <a:prstGeom prst="roundRect">
          <a:avLst>
            <a:gd name="adj" fmla="val 1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en-US" altLang="en-US" sz="15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1 g (NH₄)₂SO</a:t>
          </a:r>
          <a:endParaRPr lang="en-US" sz="1500" kern="1200" dirty="0">
            <a:latin typeface="Arial Narrow" panose="020B0606020202030204" pitchFamily="34" charset="0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>
            <a:latin typeface="Arial Narrow" panose="020B0606020202030204" pitchFamily="34" charset="0"/>
          </a:endParaRPr>
        </a:p>
      </dsp:txBody>
      <dsp:txXfrm>
        <a:off x="1518367" y="1939690"/>
        <a:ext cx="1411439" cy="601307"/>
      </dsp:txXfrm>
    </dsp:sp>
    <dsp:sp modelId="{2FAF3EFB-0534-4C4D-8AF9-9AA9492BBE95}">
      <dsp:nvSpPr>
        <dsp:cNvPr id="0" name=""/>
        <dsp:cNvSpPr/>
      </dsp:nvSpPr>
      <dsp:spPr>
        <a:xfrm rot="5400000">
          <a:off x="2104326" y="2575674"/>
          <a:ext cx="239521" cy="287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>
            <a:latin typeface="Arial Narrow" panose="020B0606020202030204" pitchFamily="34" charset="0"/>
          </a:endParaRPr>
        </a:p>
      </dsp:txBody>
      <dsp:txXfrm rot="-5400000">
        <a:off x="2137859" y="2599626"/>
        <a:ext cx="172455" cy="167665"/>
      </dsp:txXfrm>
    </dsp:sp>
    <dsp:sp modelId="{D71B73D6-B928-4735-AF7F-8FC111CD45B8}">
      <dsp:nvSpPr>
        <dsp:cNvPr id="0" name=""/>
        <dsp:cNvSpPr/>
      </dsp:nvSpPr>
      <dsp:spPr>
        <a:xfrm>
          <a:off x="1499659" y="2879068"/>
          <a:ext cx="1448855" cy="638723"/>
        </a:xfrm>
        <a:prstGeom prst="roundRect">
          <a:avLst>
            <a:gd name="adj" fmla="val 1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1-octanol – internal standard</a:t>
          </a:r>
          <a:endParaRPr lang="en-US" sz="1500" kern="1200" dirty="0">
            <a:latin typeface="Arial Narrow" panose="020B0606020202030204" pitchFamily="34" charset="0"/>
          </a:endParaRPr>
        </a:p>
      </dsp:txBody>
      <dsp:txXfrm>
        <a:off x="1518367" y="2897776"/>
        <a:ext cx="1411439" cy="601307"/>
      </dsp:txXfrm>
    </dsp:sp>
    <dsp:sp modelId="{90445508-D043-45A4-9FB7-2DDC0A482D2B}">
      <dsp:nvSpPr>
        <dsp:cNvPr id="0" name=""/>
        <dsp:cNvSpPr/>
      </dsp:nvSpPr>
      <dsp:spPr>
        <a:xfrm rot="5400000">
          <a:off x="2104326" y="3533760"/>
          <a:ext cx="239521" cy="287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>
            <a:latin typeface="Arial Narrow" panose="020B0606020202030204" pitchFamily="34" charset="0"/>
          </a:endParaRPr>
        </a:p>
      </dsp:txBody>
      <dsp:txXfrm rot="-5400000">
        <a:off x="2137859" y="3557712"/>
        <a:ext cx="172455" cy="167665"/>
      </dsp:txXfrm>
    </dsp:sp>
    <dsp:sp modelId="{53FDAF3D-2EB0-4CE2-ACF8-60BF0AD48D5F}">
      <dsp:nvSpPr>
        <dsp:cNvPr id="0" name=""/>
        <dsp:cNvSpPr/>
      </dsp:nvSpPr>
      <dsp:spPr>
        <a:xfrm>
          <a:off x="1499659" y="3837154"/>
          <a:ext cx="1448855" cy="638723"/>
        </a:xfrm>
        <a:prstGeom prst="roundRect">
          <a:avLst>
            <a:gd name="adj" fmla="val 1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Extraction &amp; phase separation</a:t>
          </a:r>
          <a:endParaRPr lang="en-US" sz="1500" kern="1200">
            <a:latin typeface="Arial Narrow" panose="020B0606020202030204" pitchFamily="34" charset="0"/>
          </a:endParaRPr>
        </a:p>
      </dsp:txBody>
      <dsp:txXfrm>
        <a:off x="1518367" y="3855862"/>
        <a:ext cx="1411439" cy="601307"/>
      </dsp:txXfrm>
    </dsp:sp>
    <dsp:sp modelId="{1B854951-9877-4960-9398-7E8FC0DC6EE7}">
      <dsp:nvSpPr>
        <dsp:cNvPr id="0" name=""/>
        <dsp:cNvSpPr/>
      </dsp:nvSpPr>
      <dsp:spPr>
        <a:xfrm rot="5400000">
          <a:off x="2104326" y="4491846"/>
          <a:ext cx="239521" cy="287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>
            <a:latin typeface="Arial Narrow" panose="020B0606020202030204" pitchFamily="34" charset="0"/>
          </a:endParaRPr>
        </a:p>
      </dsp:txBody>
      <dsp:txXfrm rot="-5400000">
        <a:off x="2137859" y="4515798"/>
        <a:ext cx="172455" cy="167665"/>
      </dsp:txXfrm>
    </dsp:sp>
    <dsp:sp modelId="{C43176FF-E586-46E6-9CE7-3330D9C16AA4}">
      <dsp:nvSpPr>
        <dsp:cNvPr id="0" name=""/>
        <dsp:cNvSpPr/>
      </dsp:nvSpPr>
      <dsp:spPr>
        <a:xfrm>
          <a:off x="1499659" y="4795239"/>
          <a:ext cx="1448855" cy="638723"/>
        </a:xfrm>
        <a:prstGeom prst="roundRect">
          <a:avLst>
            <a:gd name="adj" fmla="val 1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GC-MS analysis</a:t>
          </a:r>
          <a:endParaRPr lang="en-US" sz="1500" kern="1200">
            <a:latin typeface="Arial Narrow" panose="020B0606020202030204" pitchFamily="34" charset="0"/>
          </a:endParaRPr>
        </a:p>
      </dsp:txBody>
      <dsp:txXfrm>
        <a:off x="1518367" y="4813947"/>
        <a:ext cx="1411439" cy="6013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Wine aroma is very important for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 and taste of wine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contains many different volatile compounds, such as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alcohols, esters, terpenes and acids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identify and measure these compounds, we used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GC-MS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is a useful technique for the analysis of volatile compounds in wine. The aim of this study was to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 and use a GC-MS method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the analysis of aroma compounds in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Macedonian white wines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used and compared two different GC columns with different polarity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HP-5MS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DB-1701.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also worked 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extraction procedure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checked the performance of the method.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76536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extraction, we used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milliliters of wine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added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dichloromethane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ammonium sulfate,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1-octanol as an internal standard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extraction and separation of the phases, the samples were analyzed by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GC-MS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using both columns.</a:t>
            </a:r>
          </a:p>
          <a:p>
            <a:r>
              <a:rPr lang="en-US" dirty="0"/>
              <a:t>We evaluated the method for sensitivity, precision, reproducibility, chromatographic performance, and compound identification.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50329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analyzed several important aroma compounds, including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isoamyl acetate, hexan-1-ol, ethyl hexanoate, vanillin, ethyl octanoate and 2-phenylethanol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important result was the difference between the two columns.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HP-5MS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more suitable for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 polar compounds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It was especially useful for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terpenes and long-chain ethyl esters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DB-1701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more suitable for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polar compounds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gave better peak shape for some of these compounds, especially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carboxylic acids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the two columns gave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 but complementary information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about the wine aroma. </a:t>
            </a:r>
            <a:r>
              <a:rPr lang="en-US" dirty="0"/>
              <a:t>Here, you can see the main validation parameters: LOD, LOQ, recovery, and RSD. The developed GC-MS method provided good sensitivity and precision.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95828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conclude, the GC-MS method was successfully used for the analysis of volatile aroma compounds in Macedonian white wines.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results provided that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choice of the column is very important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 both columns therefore provides a more comprehensive characterization of the aroma compounds in wine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26647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5.xml"/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5.png"/><Relationship Id="rId14" Type="http://schemas.openxmlformats.org/officeDocument/2006/relationships/image" Target="../media/image7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3.wmf"/><Relationship Id="rId3" Type="http://schemas.openxmlformats.org/officeDocument/2006/relationships/image" Target="../media/image8.png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5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microsoft.com/office/2007/relationships/hdphoto" Target="../media/hdphoto1.wdp"/><Relationship Id="rId4" Type="http://schemas.openxmlformats.org/officeDocument/2006/relationships/diagramLayout" Target="../diagrams/layout1.xml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483" y="254958"/>
            <a:ext cx="9764955" cy="715089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b="1" dirty="0"/>
              <a:t>Optimization and Application of a Method for Determining the Aromatic Profile of Macedonian White Wines Using Gas Chromatography Coupled with Mass Spectrometry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3019"/>
            <a:ext cx="12192000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u="sng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Hristina Trisheska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1,2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Marina Stefova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</a:p>
          <a:p>
            <a:pPr algn="ctr"/>
            <a:r>
              <a:rPr lang="en-US" sz="14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Institute of Chemistry</a:t>
            </a:r>
            <a:r>
              <a:rPr lang="mk-MK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Faculty of Natural Sciences and Mathematics, Ss. Cyril &amp; Methodius, Skopje, Macedonia</a:t>
            </a:r>
            <a:endParaRPr lang="en-US" dirty="0"/>
          </a:p>
          <a:p>
            <a:pPr algn="ctr"/>
            <a:r>
              <a:rPr lang="en-US" sz="1400" baseline="30000" dirty="0">
                <a:solidFill>
                  <a:srgbClr val="33CC33"/>
                </a:solidFill>
                <a:latin typeface="Arial Narrow" panose="020B0606020202030204" pitchFamily="34" charset="0"/>
              </a:rPr>
              <a:t>2</a:t>
            </a:r>
            <a:r>
              <a:rPr lang="en-US" sz="1400" dirty="0">
                <a:solidFill>
                  <a:srgbClr val="33CC33"/>
                </a:solidFill>
                <a:latin typeface="Arial Narrow" panose="020B0606020202030204" pitchFamily="34" charset="0"/>
              </a:rPr>
              <a:t>Farmahem, Skopje, Macedonia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250520" y="51001"/>
            <a:ext cx="904904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AEC-P3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08278304"/>
                  </p:ext>
                </p:extLst>
              </p:nvPr>
            </p:nvGraphicFramePr>
            <p:xfrm>
              <a:off x="1925319" y="1543642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xmlns="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5319" y="1543642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5025148"/>
                  </p:ext>
                </p:extLst>
              </p:nvPr>
            </p:nvGraphicFramePr>
            <p:xfrm>
              <a:off x="6410961" y="1557374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10961" y="1557374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5758956"/>
                  </p:ext>
                </p:extLst>
              </p:nvPr>
            </p:nvGraphicFramePr>
            <p:xfrm>
              <a:off x="1939599" y="4236043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39599" y="4236043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4127994"/>
                  </p:ext>
                </p:extLst>
              </p:nvPr>
            </p:nvGraphicFramePr>
            <p:xfrm>
              <a:off x="6410961" y="4199729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10961" y="4199729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88550D-0A02-AE22-373F-B2C8EEE64642}"/>
              </a:ext>
            </a:extLst>
          </p:cNvPr>
          <p:cNvSpPr txBox="1"/>
          <p:nvPr/>
        </p:nvSpPr>
        <p:spPr>
          <a:xfrm>
            <a:off x="67639" y="822114"/>
            <a:ext cx="6276005" cy="2913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400"/>
              </a:spcAft>
              <a:buNone/>
            </a:pPr>
            <a:r>
              <a:rPr lang="en-US" b="1" dirty="0"/>
              <a:t>INTRODUCTION</a:t>
            </a:r>
            <a:endParaRPr lang="en-U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 Wine aroma is one of the key characteristics determining </a:t>
            </a:r>
            <a:r>
              <a:rPr lang="en-US" b="1" dirty="0"/>
              <a:t>wine quality and sensory properties</a:t>
            </a:r>
            <a:r>
              <a:rPr lang="en-US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 It is influenced by a complex mixture of </a:t>
            </a:r>
            <a:r>
              <a:rPr lang="en-US" b="1" dirty="0"/>
              <a:t>volatile organic compounds</a:t>
            </a:r>
            <a:r>
              <a:rPr lang="en-US" dirty="0"/>
              <a:t>, including alcohols, esters, terpenes and carboxylic acids.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 Gas chromatography coupled with mass spectrometry (</a:t>
            </a:r>
            <a:r>
              <a:rPr lang="en-US" b="1" dirty="0"/>
              <a:t>GC-MS</a:t>
            </a:r>
            <a:r>
              <a:rPr lang="en-US" dirty="0"/>
              <a:t>) is a powerful analytical technique for the identification and determination of volatile compounds in wine.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BEFE9-6F29-F7BA-A85C-003F9186E737}"/>
              </a:ext>
            </a:extLst>
          </p:cNvPr>
          <p:cNvSpPr txBox="1"/>
          <p:nvPr/>
        </p:nvSpPr>
        <p:spPr>
          <a:xfrm>
            <a:off x="6343644" y="3286203"/>
            <a:ext cx="5780709" cy="34676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endParaRPr lang="en-US" b="1" dirty="0"/>
          </a:p>
          <a:p>
            <a:pPr algn="just">
              <a:spcAft>
                <a:spcPts val="400"/>
              </a:spcAft>
              <a:buNone/>
            </a:pPr>
            <a:r>
              <a:rPr lang="en-US" b="1" dirty="0"/>
              <a:t>AIM</a:t>
            </a:r>
            <a:endParaRPr lang="en-US" dirty="0"/>
          </a:p>
          <a:p>
            <a:pPr algn="just">
              <a:buNone/>
            </a:pPr>
            <a:r>
              <a:rPr lang="en-US" dirty="0"/>
              <a:t>The aim of this study was to </a:t>
            </a:r>
            <a:r>
              <a:rPr lang="en-US" b="1" dirty="0"/>
              <a:t>optimize and apply a GC-MS method for the determination and characterization of volatile aromatic compounds in Macedonian white wines</a:t>
            </a:r>
            <a:r>
              <a:rPr lang="en-US" dirty="0"/>
              <a:t>, using two capillary columns with different polarities: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 HP-5MS</a:t>
            </a:r>
            <a:r>
              <a:rPr lang="en-US" dirty="0"/>
              <a:t> – 5% phenyl stationary phase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 DB-1701</a:t>
            </a:r>
            <a:r>
              <a:rPr lang="en-US" dirty="0"/>
              <a:t> – 14% cyanopropyl-phenyl stationary phase</a:t>
            </a:r>
          </a:p>
          <a:p>
            <a:pPr algn="just">
              <a:buNone/>
            </a:pPr>
            <a:r>
              <a:rPr lang="en-US" dirty="0"/>
              <a:t>The study also aimed to optimize the </a:t>
            </a:r>
            <a:r>
              <a:rPr lang="en-US" b="1" dirty="0"/>
              <a:t>liquid-liquid extraction procedure</a:t>
            </a:r>
            <a:r>
              <a:rPr lang="en-US" dirty="0"/>
              <a:t> and evaluate the analytical performance of the developed method.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40E7E45-0035-3078-55D7-7BC33EFAEA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71"/>
          <a:stretch>
            <a:fillRect/>
          </a:stretch>
        </p:blipFill>
        <p:spPr>
          <a:xfrm>
            <a:off x="67640" y="3684437"/>
            <a:ext cx="6276005" cy="2913618"/>
          </a:xfrm>
          <a:prstGeom prst="rect">
            <a:avLst/>
          </a:prstGeom>
        </p:spPr>
      </p:pic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49E36BD8-8541-A5AC-92E7-005F2D0FC7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8761144"/>
              </p:ext>
            </p:extLst>
          </p:nvPr>
        </p:nvGraphicFramePr>
        <p:xfrm>
          <a:off x="7343649" y="2048306"/>
          <a:ext cx="1109041" cy="975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714375" imgH="628650" progId="ChemWindow.Document">
                  <p:embed/>
                </p:oleObj>
              </mc:Choice>
              <mc:Fallback>
                <p:oleObj r:id="rId4" imgW="714375" imgH="628650" progId="ChemWindow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7D605DAB-6865-D529-3C4D-18AAA3D589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649" y="2048306"/>
                        <a:ext cx="1109041" cy="9759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286EB3ED-8A97-34F9-13A9-A10E256BCE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448657"/>
              </p:ext>
            </p:extLst>
          </p:nvPr>
        </p:nvGraphicFramePr>
        <p:xfrm>
          <a:off x="8219572" y="966868"/>
          <a:ext cx="1109041" cy="946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714375" imgH="609600" progId="ChemWindow.Document">
                  <p:embed/>
                </p:oleObj>
              </mc:Choice>
              <mc:Fallback>
                <p:oleObj r:id="rId6" imgW="714375" imgH="609600" progId="ChemWindow.Document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E138C96C-DDD4-A351-0059-F15A9AB2AD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19572" y="966868"/>
                        <a:ext cx="1109041" cy="9463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7F536EAA-75B2-61F6-670F-C7A7965347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4907300"/>
              </p:ext>
            </p:extLst>
          </p:nvPr>
        </p:nvGraphicFramePr>
        <p:xfrm>
          <a:off x="6789129" y="1124441"/>
          <a:ext cx="1109041" cy="428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714375" imgH="276225" progId="ChemWindow.Document">
                  <p:embed/>
                </p:oleObj>
              </mc:Choice>
              <mc:Fallback>
                <p:oleObj r:id="rId8" imgW="714375" imgH="276225" progId="ChemWindow.Document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53174BD9-67F0-2EF7-7A96-0B38DD3DCE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9129" y="1124441"/>
                        <a:ext cx="1109041" cy="4288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76D1D63F-0FFA-ABE6-929E-87DF6AFA9E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565419"/>
              </p:ext>
            </p:extLst>
          </p:nvPr>
        </p:nvGraphicFramePr>
        <p:xfrm>
          <a:off x="9650015" y="923537"/>
          <a:ext cx="1611806" cy="1182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038225" imgH="762000" progId="ChemWindow.Document">
                  <p:embed/>
                </p:oleObj>
              </mc:Choice>
              <mc:Fallback>
                <p:oleObj r:id="rId10" imgW="1038225" imgH="762000" progId="ChemWindow.Document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BCB3912D-14E4-0ADC-6145-D893C6D67F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50015" y="923537"/>
                        <a:ext cx="1611806" cy="11829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F316B84B-4926-5BE2-BE05-2437D5724C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000897"/>
              </p:ext>
            </p:extLst>
          </p:nvPr>
        </p:nvGraphicFramePr>
        <p:xfrm>
          <a:off x="9204530" y="1725419"/>
          <a:ext cx="1804040" cy="1508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162050" imgH="971550" progId="ChemWindow.Document">
                  <p:embed/>
                </p:oleObj>
              </mc:Choice>
              <mc:Fallback>
                <p:oleObj r:id="rId12" imgW="1162050" imgH="971550" progId="ChemWindow.Document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2B2098A6-FBF2-E71E-86BA-E6D6140E5E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4530" y="1725419"/>
                        <a:ext cx="1804040" cy="15082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FB6C924-E8B4-393E-BC43-4CA074BF103D}"/>
              </a:ext>
            </a:extLst>
          </p:cNvPr>
          <p:cNvSpPr txBox="1"/>
          <p:nvPr/>
        </p:nvSpPr>
        <p:spPr>
          <a:xfrm>
            <a:off x="1571394" y="6550223"/>
            <a:ext cx="60944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Figure 2. Sample Preparation Procedures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4A9DCC-B259-BAD7-409E-1BA746DC558E}"/>
              </a:ext>
            </a:extLst>
          </p:cNvPr>
          <p:cNvSpPr txBox="1"/>
          <p:nvPr/>
        </p:nvSpPr>
        <p:spPr>
          <a:xfrm>
            <a:off x="6436660" y="3131917"/>
            <a:ext cx="56876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Figure 1. Structures of the most abundant volatile compounds in wine</a:t>
            </a:r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EC55254-67CC-734A-9BA2-26A0329D0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2717" y="780926"/>
            <a:ext cx="7423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Liquid-liquid extraction with dichloromethane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GC-MS analysis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9BDAC45-994B-4105-2421-98FDF5CC2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466116"/>
              </p:ext>
            </p:extLst>
          </p:nvPr>
        </p:nvGraphicFramePr>
        <p:xfrm>
          <a:off x="3400425" y="1570262"/>
          <a:ext cx="7915275" cy="32969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38425">
                  <a:extLst>
                    <a:ext uri="{9D8B030D-6E8A-4147-A177-3AD203B41FA5}">
                      <a16:colId xmlns:a16="http://schemas.microsoft.com/office/drawing/2014/main" val="3187090577"/>
                    </a:ext>
                  </a:extLst>
                </a:gridCol>
                <a:gridCol w="2638425">
                  <a:extLst>
                    <a:ext uri="{9D8B030D-6E8A-4147-A177-3AD203B41FA5}">
                      <a16:colId xmlns:a16="http://schemas.microsoft.com/office/drawing/2014/main" val="1677230759"/>
                    </a:ext>
                  </a:extLst>
                </a:gridCol>
                <a:gridCol w="2638425">
                  <a:extLst>
                    <a:ext uri="{9D8B030D-6E8A-4147-A177-3AD203B41FA5}">
                      <a16:colId xmlns:a16="http://schemas.microsoft.com/office/drawing/2014/main" val="3429760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Column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Stationary phase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/>
                        <a:t>Main application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7027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/>
                        <a:t>HP-5MS</a:t>
                      </a:r>
                    </a:p>
                    <a:p>
                      <a:pPr algn="ctr">
                        <a:buNone/>
                      </a:pPr>
                      <a:endParaRPr lang="en-US" b="1" dirty="0"/>
                    </a:p>
                    <a:p>
                      <a:pPr algn="ctr">
                        <a:buNone/>
                      </a:pPr>
                      <a:endParaRPr lang="en-US" b="1" dirty="0"/>
                    </a:p>
                    <a:p>
                      <a:pPr algn="ctr">
                        <a:buNone/>
                      </a:pPr>
                      <a:endParaRPr lang="en-US" b="1" dirty="0"/>
                    </a:p>
                    <a:p>
                      <a:pPr algn="ctr">
                        <a:buNone/>
                      </a:pP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5 % phenyl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Less polar compounds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8672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/>
                        <a:t>DB-1701</a:t>
                      </a:r>
                    </a:p>
                    <a:p>
                      <a:pPr algn="ctr">
                        <a:buNone/>
                      </a:pPr>
                      <a:endParaRPr lang="en-US" b="1" dirty="0"/>
                    </a:p>
                    <a:p>
                      <a:pPr algn="ctr">
                        <a:buNone/>
                      </a:pPr>
                      <a:endParaRPr lang="en-US" b="1" dirty="0"/>
                    </a:p>
                    <a:p>
                      <a:pPr algn="ctr">
                        <a:buNone/>
                      </a:pPr>
                      <a:endParaRPr lang="en-US" b="1" dirty="0"/>
                    </a:p>
                    <a:p>
                      <a:pPr algn="ctr">
                        <a:buNone/>
                      </a:pP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14 % cyanopropyl-phenyl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More polar compounds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486535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B2D2D52-FBF0-C45B-B1C9-7A1B64C3D901}"/>
              </a:ext>
            </a:extLst>
          </p:cNvPr>
          <p:cNvSpPr txBox="1"/>
          <p:nvPr/>
        </p:nvSpPr>
        <p:spPr>
          <a:xfrm>
            <a:off x="3297025" y="4969069"/>
            <a:ext cx="4197284" cy="1528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buNone/>
            </a:pPr>
            <a:r>
              <a:rPr lang="en-US" b="1" dirty="0"/>
              <a:t>Method validation</a:t>
            </a:r>
          </a:p>
          <a:p>
            <a:pPr>
              <a:buNone/>
            </a:pPr>
            <a:r>
              <a:rPr lang="en-US" dirty="0"/>
              <a:t>The optimized method was evaluated using a standard mixture containing:</a:t>
            </a:r>
          </a:p>
          <a:p>
            <a:pPr>
              <a:buNone/>
            </a:pPr>
            <a:r>
              <a:rPr lang="en-US" b="1" dirty="0"/>
              <a:t>•  Alcohols • Esters </a:t>
            </a:r>
          </a:p>
          <a:p>
            <a:pPr>
              <a:buNone/>
            </a:pPr>
            <a:r>
              <a:rPr lang="en-US" b="1" dirty="0"/>
              <a:t>• Carboxylic acids • Terpenes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BCD4A661-F375-1078-5161-7A8C73BED3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3568062"/>
              </p:ext>
            </p:extLst>
          </p:nvPr>
        </p:nvGraphicFramePr>
        <p:xfrm>
          <a:off x="-466726" y="1220598"/>
          <a:ext cx="4448175" cy="5438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24DD67FE-DEC6-7120-FCB3-73FBF090A588}"/>
              </a:ext>
            </a:extLst>
          </p:cNvPr>
          <p:cNvSpPr txBox="1"/>
          <p:nvPr/>
        </p:nvSpPr>
        <p:spPr>
          <a:xfrm>
            <a:off x="609600" y="780926"/>
            <a:ext cx="6210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Sample preparation</a:t>
            </a:r>
          </a:p>
        </p:txBody>
      </p:sp>
      <p:pic>
        <p:nvPicPr>
          <p:cNvPr id="2" name="Picture 4" descr="HP-5ms GC Column - Agilent">
            <a:extLst>
              <a:ext uri="{FF2B5EF4-FFF2-40B4-BE49-F238E27FC236}">
                <a16:creationId xmlns:a16="http://schemas.microsoft.com/office/drawing/2014/main" id="{CFBEF7AC-6C20-2048-B983-C67375BA75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6" r="7513"/>
          <a:stretch>
            <a:fillRect/>
          </a:stretch>
        </p:blipFill>
        <p:spPr bwMode="auto">
          <a:xfrm>
            <a:off x="3992629" y="2340882"/>
            <a:ext cx="1621384" cy="90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nertCap 1701 | Products | GL Sciences">
            <a:extLst>
              <a:ext uri="{FF2B5EF4-FFF2-40B4-BE49-F238E27FC236}">
                <a16:creationId xmlns:a16="http://schemas.microsoft.com/office/drawing/2014/main" id="{CBC89D4B-1BC9-D701-8546-B79326E830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98" t="16893" r="11691" b="29743"/>
          <a:stretch>
            <a:fillRect/>
          </a:stretch>
        </p:blipFill>
        <p:spPr bwMode="auto">
          <a:xfrm>
            <a:off x="3992629" y="3828558"/>
            <a:ext cx="1632564" cy="90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93E54F-467F-6691-DAA6-3D8254D0DD6B}"/>
              </a:ext>
            </a:extLst>
          </p:cNvPr>
          <p:cNvSpPr txBox="1"/>
          <p:nvPr/>
        </p:nvSpPr>
        <p:spPr>
          <a:xfrm>
            <a:off x="7745200" y="4934313"/>
            <a:ext cx="371170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Analytical parameters evaluated: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LOD and LOQ;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Repeatability / precision;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Reproducibility;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Chromatographic performance;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Compound identification.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4A932-63A7-AA07-8175-0B70FCAD9D2E}"/>
              </a:ext>
            </a:extLst>
          </p:cNvPr>
          <p:cNvSpPr txBox="1"/>
          <p:nvPr/>
        </p:nvSpPr>
        <p:spPr>
          <a:xfrm>
            <a:off x="3297025" y="1230025"/>
            <a:ext cx="6330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Two capillary columns with different polarities were used:</a:t>
            </a:r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C25B3A-5329-64C1-3075-F19F613BE90A}"/>
              </a:ext>
            </a:extLst>
          </p:cNvPr>
          <p:cNvSpPr txBox="1"/>
          <p:nvPr/>
        </p:nvSpPr>
        <p:spPr>
          <a:xfrm>
            <a:off x="247649" y="771525"/>
            <a:ext cx="1045845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00" dirty="0"/>
              <a:t>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EF24C57-BD0E-E11B-F4E9-02892EE51A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192444"/>
              </p:ext>
            </p:extLst>
          </p:nvPr>
        </p:nvGraphicFramePr>
        <p:xfrm>
          <a:off x="67643" y="723438"/>
          <a:ext cx="6787934" cy="296210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62994">
                  <a:extLst>
                    <a:ext uri="{9D8B030D-6E8A-4147-A177-3AD203B41FA5}">
                      <a16:colId xmlns:a16="http://schemas.microsoft.com/office/drawing/2014/main" val="2123375121"/>
                    </a:ext>
                  </a:extLst>
                </a:gridCol>
                <a:gridCol w="1847665">
                  <a:extLst>
                    <a:ext uri="{9D8B030D-6E8A-4147-A177-3AD203B41FA5}">
                      <a16:colId xmlns:a16="http://schemas.microsoft.com/office/drawing/2014/main" val="620491649"/>
                    </a:ext>
                  </a:extLst>
                </a:gridCol>
                <a:gridCol w="1024063">
                  <a:extLst>
                    <a:ext uri="{9D8B030D-6E8A-4147-A177-3AD203B41FA5}">
                      <a16:colId xmlns:a16="http://schemas.microsoft.com/office/drawing/2014/main" val="2204815932"/>
                    </a:ext>
                  </a:extLst>
                </a:gridCol>
                <a:gridCol w="1093264">
                  <a:extLst>
                    <a:ext uri="{9D8B030D-6E8A-4147-A177-3AD203B41FA5}">
                      <a16:colId xmlns:a16="http://schemas.microsoft.com/office/drawing/2014/main" val="3037652849"/>
                    </a:ext>
                  </a:extLst>
                </a:gridCol>
                <a:gridCol w="698162">
                  <a:extLst>
                    <a:ext uri="{9D8B030D-6E8A-4147-A177-3AD203B41FA5}">
                      <a16:colId xmlns:a16="http://schemas.microsoft.com/office/drawing/2014/main" val="3242190487"/>
                    </a:ext>
                  </a:extLst>
                </a:gridCol>
                <a:gridCol w="1161786">
                  <a:extLst>
                    <a:ext uri="{9D8B030D-6E8A-4147-A177-3AD203B41FA5}">
                      <a16:colId xmlns:a16="http://schemas.microsoft.com/office/drawing/2014/main" val="2271347038"/>
                    </a:ext>
                  </a:extLst>
                </a:gridCol>
              </a:tblGrid>
              <a:tr h="56503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Label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Compound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LOD [µg/mL]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LOQ [µg/mL]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RSD [%]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Recovery [%]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4789099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mk-MK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Е1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Isoamyl acetate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4.03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103</a:t>
                      </a:r>
                      <a:r>
                        <a:rPr lang="en-US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70237969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mk-MK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А2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Hexan-1-ol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1.06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3.17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116</a:t>
                      </a:r>
                      <a:r>
                        <a:rPr lang="en-US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56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9395440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mk-MK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Е2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Ethyl hexanoate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1.03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17.40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126</a:t>
                      </a:r>
                      <a:r>
                        <a:rPr lang="en-US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17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6050330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mk-MK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Т3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Vanillin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1.63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142</a:t>
                      </a:r>
                      <a:r>
                        <a:rPr lang="en-US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56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9997584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mk-MK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Е4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Ethyl octanoate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6.21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en-US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79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79400779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mk-MK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А3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2-Phenylethanol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0.07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8.44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128</a:t>
                      </a:r>
                      <a:r>
                        <a:rPr lang="en-US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61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5314686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mk-MK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Е5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Ethyl decanoate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0.48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2.31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98</a:t>
                      </a:r>
                      <a:r>
                        <a:rPr lang="en-US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88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40942404"/>
                  </a:ext>
                </a:extLst>
              </a:tr>
            </a:tbl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0D7E723A-2DA3-2A5C-6D21-69345F8E40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0744876"/>
              </p:ext>
            </p:extLst>
          </p:nvPr>
        </p:nvGraphicFramePr>
        <p:xfrm>
          <a:off x="6930762" y="723439"/>
          <a:ext cx="5116694" cy="2962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8" name="Picture 177">
            <a:extLst>
              <a:ext uri="{FF2B5EF4-FFF2-40B4-BE49-F238E27FC236}">
                <a16:creationId xmlns:a16="http://schemas.microsoft.com/office/drawing/2014/main" id="{1DDA7B5C-7C03-37C8-0BB0-EFEB58028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44" y="3742021"/>
            <a:ext cx="5927803" cy="2751299"/>
          </a:xfrm>
          <a:prstGeom prst="rect">
            <a:avLst/>
          </a:prstGeom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DE4A13A2-785E-5379-FF21-C84A5E730A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0633" y="3767623"/>
            <a:ext cx="6053724" cy="2725697"/>
          </a:xfrm>
          <a:prstGeom prst="rect">
            <a:avLst/>
          </a:prstGeom>
        </p:spPr>
      </p:pic>
      <p:sp>
        <p:nvSpPr>
          <p:cNvPr id="184" name="TextBox 183">
            <a:extLst>
              <a:ext uri="{FF2B5EF4-FFF2-40B4-BE49-F238E27FC236}">
                <a16:creationId xmlns:a16="http://schemas.microsoft.com/office/drawing/2014/main" id="{627F258A-4A04-EF62-A2EC-2BE62156EF09}"/>
              </a:ext>
            </a:extLst>
          </p:cNvPr>
          <p:cNvSpPr txBox="1"/>
          <p:nvPr/>
        </p:nvSpPr>
        <p:spPr>
          <a:xfrm>
            <a:off x="1372188" y="6493320"/>
            <a:ext cx="82093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dirty="0"/>
              <a:t>Figure 3. GC-MS chromatograms of </a:t>
            </a:r>
            <a:r>
              <a:rPr lang="en-US" sz="1400" dirty="0" err="1"/>
              <a:t>Temjanika</a:t>
            </a:r>
            <a:r>
              <a:rPr lang="en-US" sz="1400" dirty="0"/>
              <a:t> obtained using HP-5MS (A) and DB-1701 (B) columns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5E158DF-87D2-2691-2679-DB528C065EC1}"/>
              </a:ext>
            </a:extLst>
          </p:cNvPr>
          <p:cNvSpPr txBox="1"/>
          <p:nvPr/>
        </p:nvSpPr>
        <p:spPr>
          <a:xfrm>
            <a:off x="2692991" y="3899931"/>
            <a:ext cx="4235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(A)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5E791E40-9F06-66EF-57BB-59661C571DE3}"/>
              </a:ext>
            </a:extLst>
          </p:cNvPr>
          <p:cNvSpPr txBox="1"/>
          <p:nvPr/>
        </p:nvSpPr>
        <p:spPr>
          <a:xfrm>
            <a:off x="8953576" y="3872374"/>
            <a:ext cx="4235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(B)</a:t>
            </a:r>
          </a:p>
        </p:txBody>
      </p:sp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CEE992-D00D-FE8E-6675-3EC2C60F6995}"/>
              </a:ext>
            </a:extLst>
          </p:cNvPr>
          <p:cNvSpPr txBox="1"/>
          <p:nvPr/>
        </p:nvSpPr>
        <p:spPr>
          <a:xfrm>
            <a:off x="60109" y="752438"/>
            <a:ext cx="1205671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dirty="0"/>
              <a:t>Complementary performance of the columns</a:t>
            </a:r>
          </a:p>
          <a:p>
            <a:pPr>
              <a:buNone/>
            </a:pPr>
            <a:endParaRPr lang="en-US" sz="1800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sz="1800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sz="1800" b="1" dirty="0"/>
          </a:p>
          <a:p>
            <a:pPr>
              <a:buNone/>
            </a:pPr>
            <a:endParaRPr lang="en-US" sz="1800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sz="1800" b="1" dirty="0"/>
          </a:p>
          <a:p>
            <a:pPr>
              <a:buNone/>
            </a:pPr>
            <a:endParaRPr lang="en-US" sz="1800" b="1" dirty="0"/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endParaRPr lang="en-US" sz="1800" dirty="0"/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endParaRPr lang="en-US" sz="1800" dirty="0"/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endParaRPr lang="en-US" sz="18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941773"/>
              </p:ext>
            </p:extLst>
          </p:nvPr>
        </p:nvGraphicFramePr>
        <p:xfrm>
          <a:off x="118743" y="1082881"/>
          <a:ext cx="11939444" cy="1651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795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4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HP-5MS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DB-1701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Better detection of less polar compounds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Improved detection and peak shape for more polar compounds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Particularly suitable for </a:t>
                      </a:r>
                      <a:r>
                        <a:rPr lang="en-US" sz="1800" dirty="0" err="1"/>
                        <a:t>terpenes</a:t>
                      </a:r>
                      <a:r>
                        <a:rPr lang="en-US" sz="1800" dirty="0"/>
                        <a:t> and long-chain ethyl esters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Particularly suitable for carboxylic acids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FEC9DBB-2E4C-6D39-FA07-AFE15FC39FC4}"/>
              </a:ext>
            </a:extLst>
          </p:cNvPr>
          <p:cNvSpPr txBox="1"/>
          <p:nvPr/>
        </p:nvSpPr>
        <p:spPr>
          <a:xfrm>
            <a:off x="3421688" y="2754109"/>
            <a:ext cx="5333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1800" dirty="0"/>
              <a:t>The combined use of </a:t>
            </a:r>
            <a:r>
              <a:rPr lang="en-US" sz="1800" b="1" dirty="0"/>
              <a:t>HP-5MS and DB-1701</a:t>
            </a:r>
            <a:r>
              <a:rPr lang="en-US" sz="1800" dirty="0"/>
              <a:t> enabled more reliable identification and a more comprehensive characterization of volatile aromatic compounds in Macedonian white wines.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BFBD3C-9422-0516-E2F8-D06AE8716E96}"/>
              </a:ext>
            </a:extLst>
          </p:cNvPr>
          <p:cNvSpPr txBox="1"/>
          <p:nvPr/>
        </p:nvSpPr>
        <p:spPr>
          <a:xfrm>
            <a:off x="118743" y="5849829"/>
            <a:ext cx="11939444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US" b="1" dirty="0"/>
              <a:t>Conclusion: </a:t>
            </a:r>
            <a:r>
              <a:rPr lang="en-US" dirty="0"/>
              <a:t>The developed and optimized GC-MS method is suitable for the </a:t>
            </a:r>
            <a:r>
              <a:rPr lang="en-US" b="1" dirty="0"/>
              <a:t>characterization of the aromatic profile of Macedonian white wines</a:t>
            </a:r>
            <a:r>
              <a:rPr lang="en-US" dirty="0"/>
              <a:t> and provides complementary information through the use of columns with different polarities.</a:t>
            </a:r>
          </a:p>
        </p:txBody>
      </p:sp>
      <p:pic>
        <p:nvPicPr>
          <p:cNvPr id="11" name="Picture 2" descr="White Wine Toast Images – Browse 120,186 Stock Photos, Vectors, and Video |  Adobe Stock">
            <a:extLst>
              <a:ext uri="{FF2B5EF4-FFF2-40B4-BE49-F238E27FC236}">
                <a16:creationId xmlns:a16="http://schemas.microsoft.com/office/drawing/2014/main" id="{BFD3AEDD-7CA1-BAC8-4740-EAC78F388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716" y="3921405"/>
            <a:ext cx="5181498" cy="177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P-5ms GC Column - Agilent">
            <a:extLst>
              <a:ext uri="{FF2B5EF4-FFF2-40B4-BE49-F238E27FC236}">
                <a16:creationId xmlns:a16="http://schemas.microsoft.com/office/drawing/2014/main" id="{315B42E5-71C7-7C53-3BDB-68E15EA9FC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6" r="7513"/>
          <a:stretch>
            <a:fillRect/>
          </a:stretch>
        </p:blipFill>
        <p:spPr bwMode="auto">
          <a:xfrm>
            <a:off x="118743" y="4264141"/>
            <a:ext cx="3197760" cy="140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nertCap 1701 | Products | GL Sciences">
            <a:extLst>
              <a:ext uri="{FF2B5EF4-FFF2-40B4-BE49-F238E27FC236}">
                <a16:creationId xmlns:a16="http://schemas.microsoft.com/office/drawing/2014/main" id="{1624E3E1-85FB-F9C9-DCA6-45A7BB800D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98" t="16893" r="11691" b="29743"/>
          <a:stretch>
            <a:fillRect/>
          </a:stretch>
        </p:blipFill>
        <p:spPr bwMode="auto">
          <a:xfrm>
            <a:off x="8860427" y="4260855"/>
            <a:ext cx="3197760" cy="141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2553BF-9C54-26C1-0DC2-FBAA30503AC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694"/>
          <a:stretch>
            <a:fillRect/>
          </a:stretch>
        </p:blipFill>
        <p:spPr>
          <a:xfrm>
            <a:off x="118743" y="2834807"/>
            <a:ext cx="3197760" cy="14070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AAE3DE-2CA2-6B2E-13F9-4C7B337FA4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0427" y="2830190"/>
            <a:ext cx="3197760" cy="141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DCA87D-57B8-4510-9665-9E75299929F1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c9b645eb-e6fe-4b35-9d45-bd7394162d21"/>
    <ds:schemaRef ds:uri="http://purl.org/dc/dcmitype/"/>
    <ds:schemaRef ds:uri="98621ed1-ae24-4a21-b80a-89d572d87e72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522</TotalTime>
  <Words>876</Words>
  <Application>Microsoft Office PowerPoint</Application>
  <PresentationFormat>Widescreen</PresentationFormat>
  <Paragraphs>149</Paragraphs>
  <Slides>5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 Narrow</vt:lpstr>
      <vt:lpstr>Times New Roman</vt:lpstr>
      <vt:lpstr>PF BeauSans Pro</vt:lpstr>
      <vt:lpstr>Arial</vt:lpstr>
      <vt:lpstr>Aptos</vt:lpstr>
      <vt:lpstr>Office Theme</vt:lpstr>
      <vt:lpstr>ChemWindow.Document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Hristina Trisheska</cp:lastModifiedBy>
  <cp:revision>59</cp:revision>
  <dcterms:created xsi:type="dcterms:W3CDTF">2025-07-07T08:04:39Z</dcterms:created>
  <dcterms:modified xsi:type="dcterms:W3CDTF">2026-09-23T12:45:27Z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