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9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F BeauSans Pro" panose="02000800000000020004" charset="0"/>
      <p:bold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4A1C3A"/>
    <a:srgbClr val="0000FF"/>
    <a:srgbClr val="F8E4F6"/>
    <a:srgbClr val="E9F8E4"/>
    <a:srgbClr val="FFFFE7"/>
    <a:srgbClr val="33CC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39" y="67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76237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81504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5745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6861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4174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4983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93102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253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7566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7805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2910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514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10" Type="http://schemas.openxmlformats.org/officeDocument/2006/relationships/image" Target="../media/image50.png"/><Relationship Id="rId4" Type="http://schemas.openxmlformats.org/officeDocument/2006/relationships/image" Target="../media/image20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289811"/>
            <a:ext cx="8677275" cy="78319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sz="2000" b="1" dirty="0">
                <a:latin typeface="Calibri"/>
              </a:rPr>
              <a:t>SYNTHESIS, COMPARISON OF SPECTROSCOPIC PROPERTIES AND IN SILICO ANALYSIS OF SOME ACYCLIC DERIVATIVES OF C5-CURCUMINOIDS</a:t>
            </a:r>
            <a:endParaRPr lang="en-US" sz="2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83" y="934717"/>
            <a:ext cx="933501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Arjan </a:t>
            </a:r>
            <a:r>
              <a:rPr lang="en-US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Ganiji</a:t>
            </a:r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Milena </a:t>
            </a:r>
            <a:r>
              <a:rPr lang="en-US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Kolevska</a:t>
            </a:r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Jane Bogdanov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37432913"/>
                  </p:ext>
                </p:extLst>
              </p:nvPr>
            </p:nvGraphicFramePr>
            <p:xfrm>
              <a:off x="1139301" y="1543642"/>
              <a:ext cx="4982099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82099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39301" y="1543642"/>
                <a:ext cx="4982099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5862037"/>
                  </p:ext>
                </p:extLst>
              </p:nvPr>
            </p:nvGraphicFramePr>
            <p:xfrm>
              <a:off x="6410961" y="1557374"/>
              <a:ext cx="4982099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82099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10961" y="1557374"/>
                <a:ext cx="4982099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076277"/>
                  </p:ext>
                </p:extLst>
              </p:nvPr>
            </p:nvGraphicFramePr>
            <p:xfrm>
              <a:off x="1139301" y="4236043"/>
              <a:ext cx="4982099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82099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9301" y="4236043"/>
                <a:ext cx="4982099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1805663"/>
                  </p:ext>
                </p:extLst>
              </p:nvPr>
            </p:nvGraphicFramePr>
            <p:xfrm>
              <a:off x="6410961" y="4199729"/>
              <a:ext cx="4982099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82099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10961" y="4199729"/>
                <a:ext cx="4982099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D395392-E152-4179-B33E-39DDA4CF11B8}"/>
              </a:ext>
            </a:extLst>
          </p:cNvPr>
          <p:cNvSpPr txBox="1"/>
          <p:nvPr/>
        </p:nvSpPr>
        <p:spPr>
          <a:xfrm>
            <a:off x="3201513" y="1184902"/>
            <a:ext cx="6129336" cy="477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Institute of Chemistry, Faculty of Natural Sciences and Mathematics, Ss. Cyril and Methodius University,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Arhimedova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5, 1000 Skopje, R. N. Macedonia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3F830-D742-4C8E-92D3-AE554373AD7F}"/>
              </a:ext>
            </a:extLst>
          </p:cNvPr>
          <p:cNvSpPr txBox="1"/>
          <p:nvPr/>
        </p:nvSpPr>
        <p:spPr>
          <a:xfrm>
            <a:off x="446354" y="1163709"/>
            <a:ext cx="11470741" cy="525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latin typeface="PF BeauSans Pro"/>
              </a:rPr>
              <a:t>Curcumin is a widely studied natural product with antioxidant, anticancer, anti-inflammatory and neuroprotective activities. However, its therapeutic application is limited by poor bioavailability, chemical instability under physiological conditions and rapid metabolism. The β-diketone moiety is an important contributor to these limitations.</a:t>
            </a:r>
            <a:br>
              <a:rPr dirty="0"/>
            </a:br>
            <a:br>
              <a:rPr dirty="0"/>
            </a:br>
            <a:r>
              <a:rPr dirty="0" err="1"/>
              <a:t>Monocarbonyl</a:t>
            </a:r>
            <a:r>
              <a:rPr dirty="0"/>
              <a:t> analogues of curcumin (MACs), also known as C5-curcuminoids, lack the β-diketone group and contain a 1,5-diaryl-3-oxo-1,4-pentadienyl system. Their cross-conjugated α,β-unsaturated carbonyl group is an electrophilic site that can react with biologically relevant thiols through Michael addition.</a:t>
            </a:r>
            <a:br>
              <a:rPr dirty="0"/>
            </a:br>
            <a:br>
              <a:rPr dirty="0"/>
            </a:br>
            <a:r>
              <a:rPr dirty="0"/>
              <a:t>Aim: to synthesize six acyclic C5-curcuminoids with different aromatic substituents, characterize their spectroscopic properties and solubility, and evaluate their predicted drug-likeness, pharmacokinetic properties and toxicity using </a:t>
            </a:r>
            <a:r>
              <a:rPr dirty="0" err="1"/>
              <a:t>SwissADME</a:t>
            </a:r>
            <a:r>
              <a:rPr dirty="0"/>
              <a:t> and ProTox-3.0. The compounds were also considered as candidates for subsequent studies of thiol reactivity.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DF034F-841C-49E3-8710-35E64868BC76}"/>
              </a:ext>
            </a:extLst>
          </p:cNvPr>
          <p:cNvSpPr txBox="1"/>
          <p:nvPr/>
        </p:nvSpPr>
        <p:spPr>
          <a:xfrm>
            <a:off x="200326" y="897009"/>
            <a:ext cx="11686874" cy="585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latin typeface="+mj-lt"/>
              </a:rPr>
              <a:t>Six acyclic C5-curcuminoids were synthesized by Claisen–Schmidt condensation of acetone with the corresponding aromatic aldehydes under basic conditions (NaOH/MeOH). The products were isolated by vacuum filtration, washed and purified by recrystallization.</a:t>
            </a:r>
            <a:br>
              <a:rPr dirty="0"/>
            </a:b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br>
              <a:rPr dirty="0"/>
            </a:b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dirty="0"/>
              <a:t>The synthesized series comprised </a:t>
            </a:r>
            <a:r>
              <a:rPr dirty="0" err="1"/>
              <a:t>Ia</a:t>
            </a:r>
            <a:r>
              <a:rPr dirty="0"/>
              <a:t> (2-Br), </a:t>
            </a:r>
            <a:r>
              <a:rPr dirty="0" err="1"/>
              <a:t>Ib</a:t>
            </a:r>
            <a:r>
              <a:rPr dirty="0"/>
              <a:t> (2-OCH₃), </a:t>
            </a:r>
            <a:r>
              <a:rPr dirty="0" err="1"/>
              <a:t>Ic</a:t>
            </a:r>
            <a:r>
              <a:rPr dirty="0"/>
              <a:t> (4-OCH₃), Id (2-CF₃), </a:t>
            </a:r>
            <a:r>
              <a:rPr dirty="0" err="1"/>
              <a:t>Ie</a:t>
            </a:r>
            <a:r>
              <a:rPr dirty="0"/>
              <a:t> (2,5-(CH₃)₂) and I-H (unsubstituted).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dirty="0"/>
              <a:t>Characterization: melting point, FTIR</a:t>
            </a:r>
            <a:r>
              <a:rPr lang="en-US" dirty="0"/>
              <a:t>-ATR</a:t>
            </a:r>
            <a:r>
              <a:rPr dirty="0"/>
              <a:t> and UV–Vis spectroscopy. UV–Vis spectra were recorded in acetonitrile or acetonitrile/water mixtures.</a:t>
            </a:r>
            <a:br>
              <a:rPr dirty="0"/>
            </a:br>
            <a:r>
              <a:rPr dirty="0"/>
              <a:t>In silico analysis: </a:t>
            </a:r>
            <a:r>
              <a:rPr dirty="0" err="1"/>
              <a:t>SwissADME</a:t>
            </a:r>
            <a:r>
              <a:rPr dirty="0"/>
              <a:t> was used for physicochemical properties, drug-likeness, BOILED-Egg predictions and bioavailability radar plots; ProTox-3.0 was used to predict toxicological endpoints.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A2842-DDD5-4CBE-8F20-FEFC0900AD89}"/>
              </a:ext>
            </a:extLst>
          </p:cNvPr>
          <p:cNvSpPr txBox="1"/>
          <p:nvPr/>
        </p:nvSpPr>
        <p:spPr>
          <a:xfrm>
            <a:off x="8289921" y="97840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0B716-4928-476B-B042-2A6D9BD2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75" y="2276475"/>
            <a:ext cx="8067676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A8DDB-BA5D-475F-BFC7-BC867DCE438B}"/>
              </a:ext>
            </a:extLst>
          </p:cNvPr>
          <p:cNvSpPr txBox="1"/>
          <p:nvPr/>
        </p:nvSpPr>
        <p:spPr>
          <a:xfrm>
            <a:off x="68063" y="720559"/>
            <a:ext cx="7209038" cy="585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+mj-lt"/>
              </a:rPr>
              <a:t>All compounds showed C=O absorptions at 1650–1677 cm⁻¹, with the frequency increasing according to the electronic effects of the substituents.</a:t>
            </a:r>
          </a:p>
          <a:p>
            <a:pPr>
              <a:lnSpc>
                <a:spcPct val="150000"/>
              </a:lnSpc>
            </a:pPr>
            <a:br>
              <a:rPr dirty="0"/>
            </a:br>
            <a:r>
              <a:rPr lang="en-US" dirty="0"/>
              <a:t>UV–Vis </a:t>
            </a:r>
            <a:r>
              <a:rPr lang="en-US" dirty="0" err="1"/>
              <a:t>λmax</a:t>
            </a:r>
            <a:r>
              <a:rPr lang="en-US" dirty="0"/>
              <a:t> values ranged from 312–363 nm, with methoxy causing bathochromic and CF₃ </a:t>
            </a:r>
            <a:r>
              <a:rPr lang="en-US" dirty="0" err="1"/>
              <a:t>hypsochromic</a:t>
            </a:r>
            <a:r>
              <a:rPr lang="en-US" dirty="0"/>
              <a:t> shifts, while acetonitrile provided the best solubility.</a:t>
            </a:r>
          </a:p>
          <a:p>
            <a:pPr>
              <a:lnSpc>
                <a:spcPct val="150000"/>
              </a:lnSpc>
            </a:pPr>
            <a:br>
              <a:rPr dirty="0"/>
            </a:br>
            <a:r>
              <a:rPr lang="en-US" dirty="0" err="1"/>
              <a:t>SwissADME</a:t>
            </a:r>
            <a:r>
              <a:rPr lang="en-US" dirty="0"/>
              <a:t> identified </a:t>
            </a:r>
            <a:r>
              <a:rPr lang="en-US" b="1" dirty="0" err="1"/>
              <a:t>Ib</a:t>
            </a:r>
            <a:r>
              <a:rPr lang="en-US" dirty="0"/>
              <a:t> and </a:t>
            </a:r>
            <a:r>
              <a:rPr lang="en-US" b="1" dirty="0" err="1"/>
              <a:t>Ic</a:t>
            </a:r>
            <a:r>
              <a:rPr lang="en-US" dirty="0"/>
              <a:t> as having the most balanced physicochemical profiles, while Id showed excessive lipophilicity and </a:t>
            </a:r>
            <a:r>
              <a:rPr lang="en-US" b="1" dirty="0" err="1"/>
              <a:t>Ib</a:t>
            </a:r>
            <a:r>
              <a:rPr lang="en-US" b="1" dirty="0"/>
              <a:t>, </a:t>
            </a:r>
            <a:r>
              <a:rPr lang="en-US" b="1" dirty="0" err="1"/>
              <a:t>Ic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/>
              <a:t>I-H</a:t>
            </a:r>
            <a:r>
              <a:rPr lang="en-US" dirty="0"/>
              <a:t> favorable absorption properties.</a:t>
            </a:r>
            <a:br>
              <a:rPr dirty="0"/>
            </a:br>
            <a:br>
              <a:rPr dirty="0"/>
            </a:br>
            <a:r>
              <a:rPr lang="en-US" dirty="0"/>
              <a:t>ProTox-3.0 predicted neurotoxicity and ecotoxicity for all derivatives, with additional toxicity alerts for </a:t>
            </a:r>
            <a:r>
              <a:rPr lang="en-US" b="1" dirty="0" err="1"/>
              <a:t>Ia</a:t>
            </a:r>
            <a:r>
              <a:rPr lang="en-US" dirty="0"/>
              <a:t> and </a:t>
            </a:r>
            <a:r>
              <a:rPr lang="en-US" b="1" dirty="0" err="1"/>
              <a:t>Ic</a:t>
            </a:r>
            <a:r>
              <a:rPr lang="en-US" dirty="0"/>
              <a:t>, highlighting the need for experimental confirmation.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38C015-7607-4193-A13A-57D6DC570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803" y="720560"/>
            <a:ext cx="4847133" cy="2832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BB7254-A141-4D43-9AD7-B526BFECA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312" y="3649566"/>
            <a:ext cx="3886412" cy="30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CC300-B3D1-4E30-B53B-F62736CF7EA4}"/>
              </a:ext>
            </a:extLst>
          </p:cNvPr>
          <p:cNvSpPr txBox="1"/>
          <p:nvPr/>
        </p:nvSpPr>
        <p:spPr>
          <a:xfrm>
            <a:off x="171474" y="1028340"/>
            <a:ext cx="11849052" cy="5770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/>
              <a:t>1. Six acyclic C5-curcuminoids with different aromatic substituents were successfully synthesized and characterized by FTIR and UV–Vis spectroscopy.</a:t>
            </a:r>
            <a:br>
              <a:rPr dirty="0"/>
            </a:br>
            <a:br>
              <a:rPr dirty="0"/>
            </a:br>
            <a:r>
              <a:rPr dirty="0"/>
              <a:t>2. Aromatic substitution influenced the electronic properties of the conjugated </a:t>
            </a:r>
            <a:r>
              <a:rPr dirty="0" err="1"/>
              <a:t>dienone</a:t>
            </a:r>
            <a:r>
              <a:rPr dirty="0"/>
              <a:t> system, producing measurable changes in C=O stretching frequencies and UV–Vis absorption maxima.</a:t>
            </a:r>
            <a:br>
              <a:rPr dirty="0"/>
            </a:br>
            <a:br>
              <a:rPr dirty="0"/>
            </a:br>
            <a:r>
              <a:rPr dirty="0"/>
              <a:t>3. </a:t>
            </a:r>
            <a:r>
              <a:rPr dirty="0" err="1"/>
              <a:t>Ib</a:t>
            </a:r>
            <a:r>
              <a:rPr dirty="0"/>
              <a:t> and </a:t>
            </a:r>
            <a:r>
              <a:rPr dirty="0" err="1"/>
              <a:t>Ic</a:t>
            </a:r>
            <a:r>
              <a:rPr dirty="0"/>
              <a:t> showed the most balanced predicted physicochemical profiles, whereas excessive lipophilicity was the main limitation of Id.</a:t>
            </a:r>
            <a:br>
              <a:rPr dirty="0"/>
            </a:br>
            <a:br>
              <a:rPr dirty="0"/>
            </a:br>
            <a:r>
              <a:rPr dirty="0"/>
              <a:t>4. Most derivatives showed a relatively limited number of predicted toxicity alerts, although neurotoxicity and ecotoxicity were common to the series.</a:t>
            </a:r>
            <a:br>
              <a:rPr dirty="0"/>
            </a:br>
            <a:br>
              <a:rPr dirty="0"/>
            </a:br>
            <a:r>
              <a:rPr dirty="0"/>
              <a:t>5. The synthesized compounds provide a useful series for further experimental studies of thiol reactivity, biological activity and toxicity.</a:t>
            </a:r>
            <a:endParaRPr lang="sr-Latn-RS" sz="1400" dirty="0">
              <a:solidFill>
                <a:schemeClr val="accent5">
                  <a:lumMod val="75000"/>
                </a:schemeClr>
              </a:solidFill>
              <a:latin typeface="PF BeauSans Pro" panose="020008000000000200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98621ed1-ae24-4a21-b80a-89d572d87e72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c9b645eb-e6fe-4b35-9d45-bd7394162d21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4639</TotalTime>
  <Words>589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Calibri</vt:lpstr>
      <vt:lpstr>Times New Roman</vt:lpstr>
      <vt:lpstr>PF BeauSans Pro</vt:lpstr>
      <vt:lpstr>Aptos</vt:lpstr>
      <vt:lpstr>Calibri Light</vt:lpstr>
      <vt:lpstr>Arial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User</cp:lastModifiedBy>
  <cp:revision>81</cp:revision>
  <dcterms:created xsi:type="dcterms:W3CDTF">2025-07-07T08:04:39Z</dcterms:created>
  <dcterms:modified xsi:type="dcterms:W3CDTF">2026-09-18T07:57:23Z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