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7"/>
  </p:notesMasterIdLst>
  <p:sldIdLst>
    <p:sldId id="287" r:id="rId5"/>
    <p:sldId id="292" r:id="rId6"/>
  </p:sldIdLst>
  <p:sldSz cx="12192000" cy="6858000"/>
  <p:notesSz cx="6858000" cy="9144000"/>
  <p:embeddedFontLst>
    <p:embeddedFont>
      <p:font typeface="Arial Narrow" panose="020B0606020202030204" pitchFamily="34" charset="0"/>
      <p:regular r:id="rId8"/>
      <p:bold r:id="rId9"/>
      <p:italic r:id="rId10"/>
      <p:boldItalic r:id="rId11"/>
    </p:embeddedFont>
    <p:embeddedFont>
      <p:font typeface="PF BeauSans Pro" panose="02000800000000020004" charset="0"/>
      <p:bold r:id="rId12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99FF"/>
    <a:srgbClr val="909008"/>
    <a:srgbClr val="D6F878"/>
    <a:srgbClr val="B4E5A2"/>
    <a:srgbClr val="EEF2A6"/>
    <a:srgbClr val="FFE885"/>
    <a:srgbClr val="FFCC00"/>
    <a:srgbClr val="990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291" y="7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5.fntdata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4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2.fntdata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1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082786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5F0BC0F-45C1-49E1-AA7C-ADC7CFB2B8EC}" type="slidenum">
              <a:rPr lang="LID4096" smtClean="0"/>
              <a:t>2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12674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3.png"/><Relationship Id="rId3" Type="http://schemas.openxmlformats.org/officeDocument/2006/relationships/image" Target="../media/image1.png"/><Relationship Id="rId21" Type="http://schemas.openxmlformats.org/officeDocument/2006/relationships/image" Target="../media/image16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20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slide" Target="slide2.xml"/><Relationship Id="rId10" Type="http://schemas.openxmlformats.org/officeDocument/2006/relationships/image" Target="../media/image8.png"/><Relationship Id="rId19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26" Type="http://schemas.openxmlformats.org/officeDocument/2006/relationships/image" Target="../media/image40.png"/><Relationship Id="rId3" Type="http://schemas.openxmlformats.org/officeDocument/2006/relationships/image" Target="../media/image17.png"/><Relationship Id="rId21" Type="http://schemas.openxmlformats.org/officeDocument/2006/relationships/image" Target="../media/image35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5" Type="http://schemas.openxmlformats.org/officeDocument/2006/relationships/image" Target="../media/image3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png"/><Relationship Id="rId20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24" Type="http://schemas.openxmlformats.org/officeDocument/2006/relationships/image" Target="../media/image38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23" Type="http://schemas.openxmlformats.org/officeDocument/2006/relationships/image" Target="../media/image37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Relationship Id="rId22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EF2A6">
            <a:alpha val="58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Picture 66">
            <a:extLst>
              <a:ext uri="{FF2B5EF4-FFF2-40B4-BE49-F238E27FC236}">
                <a16:creationId xmlns:a16="http://schemas.microsoft.com/office/drawing/2014/main" id="{853CA1A0-4E9E-9B44-608B-EEBC2526EF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4188" y="2314972"/>
            <a:ext cx="905193" cy="96816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5AD7EB60-778B-DAF4-0EDC-90B8DE964D74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162" y="1943389"/>
            <a:ext cx="6675642" cy="488256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C727D41-1BA7-4CD9-FDD5-7F39DFA23E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807699">
            <a:off x="8980725" y="-1818438"/>
            <a:ext cx="3333333" cy="462857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CC624DC-31BD-7165-7272-ECD7E54B2563}"/>
              </a:ext>
            </a:extLst>
          </p:cNvPr>
          <p:cNvSpPr/>
          <p:nvPr/>
        </p:nvSpPr>
        <p:spPr>
          <a:xfrm>
            <a:off x="0" y="55366"/>
            <a:ext cx="1212088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28</a:t>
            </a:r>
            <a:r>
              <a:rPr lang="en-US" sz="1200" baseline="300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th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 Congress of SCTM, 23-26 September, Ohrid, Macedonia</a:t>
            </a:r>
            <a:endParaRPr lang="mk-MK" sz="1200" dirty="0">
              <a:solidFill>
                <a:schemeClr val="accent6">
                  <a:lumMod val="50000"/>
                </a:schemeClr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4664E66D-9ECA-4D2D-99A5-82BB6DAE0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021" y="235084"/>
            <a:ext cx="12191576" cy="476726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cene3d>
            <a:camera prst="orthographicFront"/>
            <a:lightRig rig="threePt" dir="t"/>
          </a:scene3d>
          <a:sp3d>
            <a:bevelT w="139700" prst="cross"/>
          </a:sp3d>
        </p:spPr>
        <p:txBody>
          <a:bodyPr wrap="square" anchor="ctr">
            <a:spAutoFit/>
            <a:sp3d extrusionH="57150">
              <a:bevelT w="57150" h="38100" prst="hardEdge"/>
            </a:sp3d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GB" sz="2200" b="1" dirty="0">
                <a:solidFill>
                  <a:schemeClr val="accent6">
                    <a:lumMod val="75000"/>
                  </a:schemeClr>
                </a:solidFill>
                <a:latin typeface="PF BeauSans Pro" panose="02000800000000020004" pitchFamily="2" charset="0"/>
                <a:cs typeface="Arial" panose="020B0604020202020204" pitchFamily="34" charset="0"/>
              </a:rPr>
              <a:t>PCR-HRM Discrimination of Gluten-Containing and Gluten-Free Cereals</a:t>
            </a:r>
            <a:endParaRPr lang="en-US" sz="2200" b="1" cap="all" dirty="0">
              <a:solidFill>
                <a:schemeClr val="accent6">
                  <a:lumMod val="75000"/>
                </a:schemeClr>
              </a:solidFill>
              <a:latin typeface="PF BeauSans Pro" panose="02000800000000020004" pitchFamily="2" charset="0"/>
              <a:cs typeface="Arial" panose="020B0604020202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DB8E13-B0D6-0155-E563-7BA002842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2" y="562637"/>
            <a:ext cx="12192000" cy="677108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Mihaela Nedelkovska</a:t>
            </a:r>
            <a:r>
              <a:rPr lang="en-US" sz="1400" b="1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Teona Spaseska, Marinela Cvetanoska, Pece Sherovski</a:t>
            </a:r>
            <a:endParaRPr lang="en-US" sz="1400" b="1" baseline="3000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200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en-GB" sz="1200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Institute of Chemistry, Faculty of Natural Sciences and Mathematics, Ss. Cyril and Methodius University in Skopje,</a:t>
            </a:r>
          </a:p>
          <a:p>
            <a:pPr algn="ctr"/>
            <a:r>
              <a:rPr lang="en-GB" sz="1200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Skopje, North Macedonia</a:t>
            </a:r>
            <a:endParaRPr lang="en-US" sz="120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F983C78-825F-D2EE-6074-02B63FBBE150}"/>
              </a:ext>
            </a:extLst>
          </p:cNvPr>
          <p:cNvSpPr/>
          <p:nvPr/>
        </p:nvSpPr>
        <p:spPr>
          <a:xfrm>
            <a:off x="116544" y="1732931"/>
            <a:ext cx="11948749" cy="711126"/>
          </a:xfrm>
          <a:prstGeom prst="rect">
            <a:avLst/>
          </a:prstGeom>
          <a:solidFill>
            <a:schemeClr val="accent4">
              <a:lumMod val="20000"/>
              <a:lumOff val="80000"/>
              <a:alpha val="20000"/>
            </a:schemeClr>
          </a:solidFill>
          <a:ln>
            <a:solidFill>
              <a:schemeClr val="accent3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GB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n-GB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The growing demand for gluten-free foods highlights the need for reliable methods to ensure their safety and authenticity, as accidental cross-contamination with gluten-containing cereals can occur during food production and distribution. This study aimed to develop and evaluate PCR-HRM</a:t>
            </a:r>
            <a:r>
              <a:rPr lang="mk-MK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(</a:t>
            </a:r>
            <a:r>
              <a:rPr lang="en-GB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Polymerase Chain Reaction-High Resolution Melting</a:t>
            </a:r>
            <a:r>
              <a:rPr lang="mk-MK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)</a:t>
            </a:r>
            <a:r>
              <a:rPr lang="en-GB" sz="1400" dirty="0">
                <a:solidFill>
                  <a:schemeClr val="tx2">
                    <a:lumMod val="75000"/>
                    <a:lumOff val="25000"/>
                  </a:schemeClr>
                </a:solidFill>
                <a:latin typeface="Arial Narrow" panose="020B0606020202030204" pitchFamily="34" charset="0"/>
              </a:rPr>
              <a:t> primers targeting the internal transcribed spacer (ITS) region for the discrimination of gluten-containing and gluten-free cereals.</a:t>
            </a:r>
          </a:p>
          <a:p>
            <a:pPr algn="ctr"/>
            <a:endParaRPr lang="en-US" sz="1400" dirty="0">
              <a:solidFill>
                <a:schemeClr val="tx1"/>
              </a:solidFill>
              <a:latin typeface="Arial Narrow" panose="020B0606020202030204" pitchFamily="34" charset="0"/>
            </a:endParaRP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88E02A52-A596-E72A-8F10-72B0EF92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535" y="1253230"/>
            <a:ext cx="12036940" cy="408623"/>
          </a:xfrm>
          <a:prstGeom prst="roundRect">
            <a:avLst>
              <a:gd name="adj" fmla="val 16667"/>
            </a:avLst>
          </a:prstGeom>
          <a:solidFill>
            <a:srgbClr val="FFFFFF">
              <a:alpha val="62000"/>
            </a:srgb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F BeauSans Pro" panose="02000800000000020004" pitchFamily="2" charset="0"/>
                <a:cs typeface="Arial" panose="020B0604020202020204" pitchFamily="34" charset="0"/>
              </a:rPr>
              <a:t>Introduction &amp; Aim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84F0C9A7-8345-AF2F-FA4B-C524DC2F0A88}"/>
              </a:ext>
            </a:extLst>
          </p:cNvPr>
          <p:cNvCxnSpPr>
            <a:cxnSpLocks/>
          </p:cNvCxnSpPr>
          <p:nvPr/>
        </p:nvCxnSpPr>
        <p:spPr>
          <a:xfrm>
            <a:off x="6075470" y="2552700"/>
            <a:ext cx="20530" cy="3831590"/>
          </a:xfrm>
          <a:prstGeom prst="line">
            <a:avLst/>
          </a:prstGeom>
          <a:ln>
            <a:solidFill>
              <a:schemeClr val="accent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F6E72ACA-5BF0-C5B7-0DF2-AEAF1C81FF9D}"/>
              </a:ext>
            </a:extLst>
          </p:cNvPr>
          <p:cNvSpPr/>
          <p:nvPr/>
        </p:nvSpPr>
        <p:spPr>
          <a:xfrm>
            <a:off x="116544" y="2548436"/>
            <a:ext cx="5011262" cy="2427742"/>
          </a:xfrm>
          <a:prstGeom prst="rect">
            <a:avLst/>
          </a:prstGeom>
          <a:solidFill>
            <a:srgbClr val="D6F878">
              <a:alpha val="65098"/>
            </a:srgbClr>
          </a:solidFill>
          <a:ln cmpd="thickThin">
            <a:solidFill>
              <a:schemeClr val="accent3">
                <a:lumMod val="60000"/>
                <a:lumOff val="40000"/>
              </a:schemeClr>
            </a:solidFill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sX0" fmla="*/ 0 w 5900656"/>
                      <a:gd name="csY0" fmla="*/ 0 h 2002319"/>
                      <a:gd name="csX1" fmla="*/ 478609 w 5900656"/>
                      <a:gd name="csY1" fmla="*/ 0 h 2002319"/>
                      <a:gd name="csX2" fmla="*/ 1252250 w 5900656"/>
                      <a:gd name="csY2" fmla="*/ 0 h 2002319"/>
                      <a:gd name="csX3" fmla="*/ 1966885 w 5900656"/>
                      <a:gd name="csY3" fmla="*/ 0 h 2002319"/>
                      <a:gd name="csX4" fmla="*/ 2445494 w 5900656"/>
                      <a:gd name="csY4" fmla="*/ 0 h 2002319"/>
                      <a:gd name="csX5" fmla="*/ 3042116 w 5900656"/>
                      <a:gd name="csY5" fmla="*/ 0 h 2002319"/>
                      <a:gd name="csX6" fmla="*/ 3815758 w 5900656"/>
                      <a:gd name="csY6" fmla="*/ 0 h 2002319"/>
                      <a:gd name="csX7" fmla="*/ 4471386 w 5900656"/>
                      <a:gd name="csY7" fmla="*/ 0 h 2002319"/>
                      <a:gd name="csX8" fmla="*/ 5186021 w 5900656"/>
                      <a:gd name="csY8" fmla="*/ 0 h 2002319"/>
                      <a:gd name="csX9" fmla="*/ 5900656 w 5900656"/>
                      <a:gd name="csY9" fmla="*/ 0 h 2002319"/>
                      <a:gd name="csX10" fmla="*/ 5900656 w 5900656"/>
                      <a:gd name="csY10" fmla="*/ 667440 h 2002319"/>
                      <a:gd name="csX11" fmla="*/ 5900656 w 5900656"/>
                      <a:gd name="csY11" fmla="*/ 1354903 h 2002319"/>
                      <a:gd name="csX12" fmla="*/ 5900656 w 5900656"/>
                      <a:gd name="csY12" fmla="*/ 2002319 h 2002319"/>
                      <a:gd name="csX13" fmla="*/ 5422047 w 5900656"/>
                      <a:gd name="csY13" fmla="*/ 2002319 h 2002319"/>
                      <a:gd name="csX14" fmla="*/ 4943438 w 5900656"/>
                      <a:gd name="csY14" fmla="*/ 2002319 h 2002319"/>
                      <a:gd name="csX15" fmla="*/ 4228803 w 5900656"/>
                      <a:gd name="csY15" fmla="*/ 2002319 h 2002319"/>
                      <a:gd name="csX16" fmla="*/ 3750195 w 5900656"/>
                      <a:gd name="csY16" fmla="*/ 2002319 h 2002319"/>
                      <a:gd name="csX17" fmla="*/ 3094566 w 5900656"/>
                      <a:gd name="csY17" fmla="*/ 2002319 h 2002319"/>
                      <a:gd name="csX18" fmla="*/ 2556951 w 5900656"/>
                      <a:gd name="csY18" fmla="*/ 2002319 h 2002319"/>
                      <a:gd name="csX19" fmla="*/ 1901322 w 5900656"/>
                      <a:gd name="csY19" fmla="*/ 2002319 h 2002319"/>
                      <a:gd name="csX20" fmla="*/ 1245694 w 5900656"/>
                      <a:gd name="csY20" fmla="*/ 2002319 h 2002319"/>
                      <a:gd name="csX21" fmla="*/ 590066 w 5900656"/>
                      <a:gd name="csY21" fmla="*/ 2002319 h 2002319"/>
                      <a:gd name="csX22" fmla="*/ 0 w 5900656"/>
                      <a:gd name="csY22" fmla="*/ 2002319 h 2002319"/>
                      <a:gd name="csX23" fmla="*/ 0 w 5900656"/>
                      <a:gd name="csY23" fmla="*/ 1354903 h 2002319"/>
                      <a:gd name="csX24" fmla="*/ 0 w 5900656"/>
                      <a:gd name="csY24" fmla="*/ 687463 h 2002319"/>
                      <a:gd name="csX25" fmla="*/ 0 w 5900656"/>
                      <a:gd name="csY25" fmla="*/ 0 h 2002319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</a:cxnLst>
                    <a:rect l="l" t="t" r="r" b="b"/>
                    <a:pathLst>
                      <a:path w="5900656" h="2002319" fill="none" extrusionOk="0">
                        <a:moveTo>
                          <a:pt x="0" y="0"/>
                        </a:moveTo>
                        <a:cubicBezTo>
                          <a:pt x="229288" y="-17159"/>
                          <a:pt x="280560" y="-4165"/>
                          <a:pt x="478609" y="0"/>
                        </a:cubicBezTo>
                        <a:cubicBezTo>
                          <a:pt x="676658" y="4165"/>
                          <a:pt x="1016996" y="-21567"/>
                          <a:pt x="1252250" y="0"/>
                        </a:cubicBezTo>
                        <a:cubicBezTo>
                          <a:pt x="1487504" y="21567"/>
                          <a:pt x="1717134" y="3620"/>
                          <a:pt x="1966885" y="0"/>
                        </a:cubicBezTo>
                        <a:cubicBezTo>
                          <a:pt x="2216636" y="-3620"/>
                          <a:pt x="2229784" y="-15616"/>
                          <a:pt x="2445494" y="0"/>
                        </a:cubicBezTo>
                        <a:cubicBezTo>
                          <a:pt x="2661204" y="15616"/>
                          <a:pt x="2815875" y="20115"/>
                          <a:pt x="3042116" y="0"/>
                        </a:cubicBezTo>
                        <a:cubicBezTo>
                          <a:pt x="3268357" y="-20115"/>
                          <a:pt x="3616801" y="-14190"/>
                          <a:pt x="3815758" y="0"/>
                        </a:cubicBezTo>
                        <a:cubicBezTo>
                          <a:pt x="4014715" y="14190"/>
                          <a:pt x="4336855" y="6615"/>
                          <a:pt x="4471386" y="0"/>
                        </a:cubicBezTo>
                        <a:cubicBezTo>
                          <a:pt x="4605917" y="-6615"/>
                          <a:pt x="4891730" y="-14756"/>
                          <a:pt x="5186021" y="0"/>
                        </a:cubicBezTo>
                        <a:cubicBezTo>
                          <a:pt x="5480312" y="14756"/>
                          <a:pt x="5612955" y="-27675"/>
                          <a:pt x="5900656" y="0"/>
                        </a:cubicBezTo>
                        <a:cubicBezTo>
                          <a:pt x="5872821" y="179127"/>
                          <a:pt x="5912684" y="466357"/>
                          <a:pt x="5900656" y="667440"/>
                        </a:cubicBezTo>
                        <a:cubicBezTo>
                          <a:pt x="5888628" y="868523"/>
                          <a:pt x="5906162" y="1177484"/>
                          <a:pt x="5900656" y="1354903"/>
                        </a:cubicBezTo>
                        <a:cubicBezTo>
                          <a:pt x="5895150" y="1532322"/>
                          <a:pt x="5890567" y="1720589"/>
                          <a:pt x="5900656" y="2002319"/>
                        </a:cubicBezTo>
                        <a:cubicBezTo>
                          <a:pt x="5676633" y="2002962"/>
                          <a:pt x="5595594" y="1997274"/>
                          <a:pt x="5422047" y="2002319"/>
                        </a:cubicBezTo>
                        <a:cubicBezTo>
                          <a:pt x="5248500" y="2007364"/>
                          <a:pt x="5118274" y="2006177"/>
                          <a:pt x="4943438" y="2002319"/>
                        </a:cubicBezTo>
                        <a:cubicBezTo>
                          <a:pt x="4768602" y="1998461"/>
                          <a:pt x="4381744" y="1986192"/>
                          <a:pt x="4228803" y="2002319"/>
                        </a:cubicBezTo>
                        <a:cubicBezTo>
                          <a:pt x="4075862" y="2018446"/>
                          <a:pt x="3893315" y="2024946"/>
                          <a:pt x="3750195" y="2002319"/>
                        </a:cubicBezTo>
                        <a:cubicBezTo>
                          <a:pt x="3607075" y="1979692"/>
                          <a:pt x="3333162" y="2031624"/>
                          <a:pt x="3094566" y="2002319"/>
                        </a:cubicBezTo>
                        <a:cubicBezTo>
                          <a:pt x="2855970" y="1973014"/>
                          <a:pt x="2682181" y="1999891"/>
                          <a:pt x="2556951" y="2002319"/>
                        </a:cubicBezTo>
                        <a:cubicBezTo>
                          <a:pt x="2431722" y="2004747"/>
                          <a:pt x="2084272" y="2013939"/>
                          <a:pt x="1901322" y="2002319"/>
                        </a:cubicBezTo>
                        <a:cubicBezTo>
                          <a:pt x="1718372" y="1990699"/>
                          <a:pt x="1506083" y="1971398"/>
                          <a:pt x="1245694" y="2002319"/>
                        </a:cubicBezTo>
                        <a:cubicBezTo>
                          <a:pt x="985305" y="2033240"/>
                          <a:pt x="726651" y="1976521"/>
                          <a:pt x="590066" y="2002319"/>
                        </a:cubicBezTo>
                        <a:cubicBezTo>
                          <a:pt x="453481" y="2028117"/>
                          <a:pt x="215605" y="2025084"/>
                          <a:pt x="0" y="2002319"/>
                        </a:cubicBezTo>
                        <a:cubicBezTo>
                          <a:pt x="-24084" y="1868375"/>
                          <a:pt x="-6835" y="1586095"/>
                          <a:pt x="0" y="1354903"/>
                        </a:cubicBezTo>
                        <a:cubicBezTo>
                          <a:pt x="6835" y="1123711"/>
                          <a:pt x="-19332" y="995495"/>
                          <a:pt x="0" y="687463"/>
                        </a:cubicBezTo>
                        <a:cubicBezTo>
                          <a:pt x="19332" y="379431"/>
                          <a:pt x="16064" y="275479"/>
                          <a:pt x="0" y="0"/>
                        </a:cubicBezTo>
                        <a:close/>
                      </a:path>
                      <a:path w="5900656" h="2002319" stroke="0" extrusionOk="0">
                        <a:moveTo>
                          <a:pt x="0" y="0"/>
                        </a:moveTo>
                        <a:cubicBezTo>
                          <a:pt x="145410" y="-7596"/>
                          <a:pt x="417431" y="2998"/>
                          <a:pt x="596622" y="0"/>
                        </a:cubicBezTo>
                        <a:cubicBezTo>
                          <a:pt x="775813" y="-2998"/>
                          <a:pt x="931629" y="22992"/>
                          <a:pt x="1075231" y="0"/>
                        </a:cubicBezTo>
                        <a:cubicBezTo>
                          <a:pt x="1218833" y="-22992"/>
                          <a:pt x="1522138" y="30303"/>
                          <a:pt x="1848872" y="0"/>
                        </a:cubicBezTo>
                        <a:cubicBezTo>
                          <a:pt x="2175606" y="-30303"/>
                          <a:pt x="2170644" y="-19552"/>
                          <a:pt x="2445494" y="0"/>
                        </a:cubicBezTo>
                        <a:cubicBezTo>
                          <a:pt x="2720344" y="19552"/>
                          <a:pt x="2818079" y="-7762"/>
                          <a:pt x="3042116" y="0"/>
                        </a:cubicBezTo>
                        <a:cubicBezTo>
                          <a:pt x="3266153" y="7762"/>
                          <a:pt x="3453821" y="-22183"/>
                          <a:pt x="3815758" y="0"/>
                        </a:cubicBezTo>
                        <a:cubicBezTo>
                          <a:pt x="4177695" y="22183"/>
                          <a:pt x="4180895" y="22759"/>
                          <a:pt x="4353373" y="0"/>
                        </a:cubicBezTo>
                        <a:cubicBezTo>
                          <a:pt x="4525851" y="-22759"/>
                          <a:pt x="4792383" y="27417"/>
                          <a:pt x="5127014" y="0"/>
                        </a:cubicBezTo>
                        <a:cubicBezTo>
                          <a:pt x="5461645" y="-27417"/>
                          <a:pt x="5552855" y="-30285"/>
                          <a:pt x="5900656" y="0"/>
                        </a:cubicBezTo>
                        <a:cubicBezTo>
                          <a:pt x="5921919" y="285094"/>
                          <a:pt x="5875345" y="357028"/>
                          <a:pt x="5900656" y="667440"/>
                        </a:cubicBezTo>
                        <a:cubicBezTo>
                          <a:pt x="5925967" y="977852"/>
                          <a:pt x="5923291" y="1080157"/>
                          <a:pt x="5900656" y="1334879"/>
                        </a:cubicBezTo>
                        <a:cubicBezTo>
                          <a:pt x="5878021" y="1589601"/>
                          <a:pt x="5884982" y="1686059"/>
                          <a:pt x="5900656" y="2002319"/>
                        </a:cubicBezTo>
                        <a:cubicBezTo>
                          <a:pt x="5804714" y="2023100"/>
                          <a:pt x="5570551" y="2021278"/>
                          <a:pt x="5422047" y="2002319"/>
                        </a:cubicBezTo>
                        <a:cubicBezTo>
                          <a:pt x="5273543" y="1983360"/>
                          <a:pt x="4973089" y="2023445"/>
                          <a:pt x="4648406" y="2002319"/>
                        </a:cubicBezTo>
                        <a:cubicBezTo>
                          <a:pt x="4323723" y="1981193"/>
                          <a:pt x="4360124" y="1976886"/>
                          <a:pt x="4110790" y="2002319"/>
                        </a:cubicBezTo>
                        <a:cubicBezTo>
                          <a:pt x="3861456" y="2027752"/>
                          <a:pt x="3624354" y="2000683"/>
                          <a:pt x="3455162" y="2002319"/>
                        </a:cubicBezTo>
                        <a:cubicBezTo>
                          <a:pt x="3285970" y="2003955"/>
                          <a:pt x="2944287" y="2006563"/>
                          <a:pt x="2681520" y="2002319"/>
                        </a:cubicBezTo>
                        <a:cubicBezTo>
                          <a:pt x="2418753" y="1998075"/>
                          <a:pt x="2266404" y="2005713"/>
                          <a:pt x="2025892" y="2002319"/>
                        </a:cubicBezTo>
                        <a:cubicBezTo>
                          <a:pt x="1785380" y="1998925"/>
                          <a:pt x="1738184" y="2005909"/>
                          <a:pt x="1547283" y="2002319"/>
                        </a:cubicBezTo>
                        <a:cubicBezTo>
                          <a:pt x="1356382" y="1998729"/>
                          <a:pt x="1140225" y="1976154"/>
                          <a:pt x="1009668" y="2002319"/>
                        </a:cubicBezTo>
                        <a:cubicBezTo>
                          <a:pt x="879111" y="2028484"/>
                          <a:pt x="296313" y="2007592"/>
                          <a:pt x="0" y="2002319"/>
                        </a:cubicBezTo>
                        <a:cubicBezTo>
                          <a:pt x="-2089" y="1763967"/>
                          <a:pt x="18349" y="1470215"/>
                          <a:pt x="0" y="1334879"/>
                        </a:cubicBezTo>
                        <a:cubicBezTo>
                          <a:pt x="-18349" y="1199543"/>
                          <a:pt x="23004" y="985677"/>
                          <a:pt x="0" y="667440"/>
                        </a:cubicBezTo>
                        <a:cubicBezTo>
                          <a:pt x="-23004" y="349203"/>
                          <a:pt x="23823" y="180167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B52389-C1B3-9B2F-0B80-EBC5AFE3640A}"/>
              </a:ext>
            </a:extLst>
          </p:cNvPr>
          <p:cNvSpPr/>
          <p:nvPr/>
        </p:nvSpPr>
        <p:spPr>
          <a:xfrm>
            <a:off x="2241655" y="2529117"/>
            <a:ext cx="1691489" cy="369332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3"/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Experimental</a:t>
            </a:r>
            <a:endParaRPr lang="en-US" dirty="0">
              <a:solidFill>
                <a:schemeClr val="accent3"/>
              </a:solidFill>
              <a:latin typeface="PF BeauSans Pro" panose="02000800000000020004" pitchFamily="2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BD0ABDC-93B8-7986-7BC0-EF311A146136}"/>
              </a:ext>
            </a:extLst>
          </p:cNvPr>
          <p:cNvSpPr/>
          <p:nvPr/>
        </p:nvSpPr>
        <p:spPr>
          <a:xfrm>
            <a:off x="11268636" y="87808"/>
            <a:ext cx="855956" cy="403751"/>
          </a:xfrm>
          <a:prstGeom prst="roundRect">
            <a:avLst/>
          </a:prstGeom>
          <a:solidFill>
            <a:srgbClr val="FFC000"/>
          </a:solidFill>
          <a:ln>
            <a:solidFill>
              <a:schemeClr val="accent5">
                <a:lumMod val="75000"/>
              </a:schemeClr>
            </a:solidFill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accent2">
                    <a:lumMod val="50000"/>
                  </a:schemeClr>
                </a:solidFill>
              </a:rPr>
              <a:t>OBPC-P7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40AC0292-0164-C30C-AB47-A7C80BA408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2414" y="20870"/>
            <a:ext cx="280524" cy="307241"/>
          </a:xfrm>
          <a:prstGeom prst="rect">
            <a:avLst/>
          </a:prstGeom>
        </p:spPr>
      </p:pic>
      <p:pic>
        <p:nvPicPr>
          <p:cNvPr id="31" name="Picture 30" descr="Institutsko logo">
            <a:extLst>
              <a:ext uri="{FF2B5EF4-FFF2-40B4-BE49-F238E27FC236}">
                <a16:creationId xmlns:a16="http://schemas.microsoft.com/office/drawing/2014/main" id="{D8FAD6EC-CB62-5DC6-EE67-C58B976A5E3F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923797" y="17848"/>
            <a:ext cx="401780" cy="317195"/>
          </a:xfrm>
          <a:prstGeom prst="rect">
            <a:avLst/>
          </a:prstGeom>
        </p:spPr>
      </p:pic>
      <p:pic>
        <p:nvPicPr>
          <p:cNvPr id="32" name="Picture 31" descr="SS. Cyril and Methodius University in Skopje, North ...">
            <a:extLst>
              <a:ext uri="{FF2B5EF4-FFF2-40B4-BE49-F238E27FC236}">
                <a16:creationId xmlns:a16="http://schemas.microsoft.com/office/drawing/2014/main" id="{3194E51E-C8E8-B91F-277A-C52B3FB69E3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3191" y="-20124"/>
            <a:ext cx="345163" cy="389227"/>
          </a:xfrm>
          <a:prstGeom prst="rect">
            <a:avLst/>
          </a:prstGeom>
        </p:spPr>
      </p:pic>
      <p:pic>
        <p:nvPicPr>
          <p:cNvPr id="33" name="Picture 32" descr="Природно - математички факултет - Скопје">
            <a:extLst>
              <a:ext uri="{FF2B5EF4-FFF2-40B4-BE49-F238E27FC236}">
                <a16:creationId xmlns:a16="http://schemas.microsoft.com/office/drawing/2014/main" id="{F6070F2D-5F75-FB28-2268-B4D8756F8DA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8183294" y="10818"/>
            <a:ext cx="321168" cy="327345"/>
          </a:xfrm>
          <a:prstGeom prst="rect">
            <a:avLst/>
          </a:prstGeom>
        </p:spPr>
      </p:pic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7041477F-3997-00ED-4AD7-B8D0A5592B54}"/>
              </a:ext>
            </a:extLst>
          </p:cNvPr>
          <p:cNvCxnSpPr>
            <a:cxnSpLocks/>
          </p:cNvCxnSpPr>
          <p:nvPr/>
        </p:nvCxnSpPr>
        <p:spPr>
          <a:xfrm flipH="1" flipV="1">
            <a:off x="74535" y="6410445"/>
            <a:ext cx="12124295" cy="20427"/>
          </a:xfrm>
          <a:prstGeom prst="line">
            <a:avLst/>
          </a:prstGeom>
          <a:ln>
            <a:solidFill>
              <a:schemeClr val="accent3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B3F63539-B749-9946-A805-7B270057252F}"/>
              </a:ext>
            </a:extLst>
          </p:cNvPr>
          <p:cNvSpPr txBox="1"/>
          <p:nvPr/>
        </p:nvSpPr>
        <p:spPr>
          <a:xfrm>
            <a:off x="0" y="6424654"/>
            <a:ext cx="12181838" cy="438582"/>
          </a:xfrm>
          <a:prstGeom prst="rect">
            <a:avLst/>
          </a:prstGeom>
          <a:solidFill>
            <a:schemeClr val="bg1">
              <a:alpha val="68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1200" b="1" dirty="0">
                <a:solidFill>
                  <a:schemeClr val="accent3"/>
                </a:solidFill>
                <a:latin typeface="PF BeauSans Pro" panose="02000800000000020004" charset="0"/>
              </a:rPr>
              <a:t>Acknowledgement</a:t>
            </a:r>
          </a:p>
          <a:p>
            <a:r>
              <a:rPr lang="en-GB" sz="1050" dirty="0">
                <a:solidFill>
                  <a:schemeClr val="accent3"/>
                </a:solidFill>
                <a:latin typeface="Arial Narrow" panose="020B0606020202030204" pitchFamily="34" charset="0"/>
              </a:rPr>
              <a:t>This work was supported by the University Students' Assembly of the Ss. Cyril and Methodius University in Skopje through the project "Gluten detection using PCR methods: A new approach for monitoring commercial food products“.</a:t>
            </a:r>
          </a:p>
        </p:txBody>
      </p:sp>
      <p:pic>
        <p:nvPicPr>
          <p:cNvPr id="63" name="Picture 62">
            <a:extLst>
              <a:ext uri="{FF2B5EF4-FFF2-40B4-BE49-F238E27FC236}">
                <a16:creationId xmlns:a16="http://schemas.microsoft.com/office/drawing/2014/main" id="{887CD1E8-808F-66BD-4BC1-2F8B6A7004A6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71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38466" flipH="1">
            <a:off x="49734" y="-268809"/>
            <a:ext cx="1256579" cy="218304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EA361EE1-0BF7-726A-36FD-1C9C823408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499563" flipV="1">
            <a:off x="7140034" y="997442"/>
            <a:ext cx="788844" cy="80451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1EF043BB-B5C1-7517-E856-B724224B0EF8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4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20121049" flipH="1">
            <a:off x="10411428" y="5255414"/>
            <a:ext cx="2114884" cy="2310062"/>
          </a:xfrm>
          <a:prstGeom prst="rect">
            <a:avLst/>
          </a:prstGeom>
        </p:spPr>
      </p:pic>
      <mc:AlternateContent xmlns:mc="http://schemas.openxmlformats.org/markup-compatibility/2006" xmlns:pslz="http://schemas.microsoft.com/office/powerpoint/2016/slidezoom">
        <mc:Choice Requires="pslz">
          <p:graphicFrame>
            <p:nvGraphicFramePr>
              <p:cNvPr id="73" name="Slide Zoom 72">
                <a:extLst>
                  <a:ext uri="{FF2B5EF4-FFF2-40B4-BE49-F238E27FC236}">
                    <a16:creationId xmlns:a16="http://schemas.microsoft.com/office/drawing/2014/main" id="{601E76A9-B4E7-7E8A-092C-0BEEBD49DBA1}"/>
                  </a:ext>
                </a:extLst>
              </p:cNvPr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49704786"/>
                  </p:ext>
                </p:extLst>
              </p:nvPr>
            </p:nvGraphicFramePr>
            <p:xfrm>
              <a:off x="6164636" y="2529118"/>
              <a:ext cx="5900073" cy="3853144"/>
            </p:xfrm>
            <a:graphic>
              <a:graphicData uri="http://schemas.microsoft.com/office/powerpoint/2016/slidezoom">
                <pslz:sldZm>
                  <pslz:sldZmObj sldId="292" cId="4248484501">
                    <pslz:zmPr id="{8A7E3C36-47BD-4757-99BF-41EE71D16B6F}" returnToParent="0" transitionDur="1000">
                      <p166:blipFill xmlns:p166="http://schemas.microsoft.com/office/powerpoint/2016/6/main">
                        <a:blip r:embed="rId13"/>
                        <a:stretch>
                          <a:fillRect/>
                        </a:stretch>
                      </p166:blipFill>
                      <p166:spPr xmlns:p166="http://schemas.microsoft.com/office/powerpoint/2016/6/main">
                        <a:xfrm>
                          <a:off x="0" y="0"/>
                          <a:ext cx="5900073" cy="3853144"/>
                        </a:xfrm>
                        <a:prstGeom prst="rect">
                          <a:avLst/>
                        </a:prstGeom>
                      </p166:spPr>
                    </pslz:zmPr>
                  </pslz:sldZmObj>
                </pslz:sldZm>
              </a:graphicData>
            </a:graphic>
          </p:graphicFrame>
        </mc:Choice>
        <mc:Fallback xmlns="">
          <p:pic>
            <p:nvPicPr>
              <p:cNvPr id="73" name="Slide Zoom 72">
                <a:hlinkClick r:id="rId15" action="ppaction://hlinksldjump"/>
                <a:extLst>
                  <a:ext uri="{FF2B5EF4-FFF2-40B4-BE49-F238E27FC236}">
                    <a16:creationId xmlns:a16="http://schemas.microsoft.com/office/drawing/2014/main" id="{601E76A9-B4E7-7E8A-092C-0BEEBD49DBA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6164636" y="2529118"/>
                <a:ext cx="5900073" cy="3853144"/>
              </a:xfrm>
              <a:prstGeom prst="rect">
                <a:avLst/>
              </a:prstGeom>
            </p:spPr>
          </p:pic>
        </mc:Fallback>
      </mc:AlternateContent>
      <p:pic>
        <p:nvPicPr>
          <p:cNvPr id="61" name="Picture 60">
            <a:extLst>
              <a:ext uri="{FF2B5EF4-FFF2-40B4-BE49-F238E27FC236}">
                <a16:creationId xmlns:a16="http://schemas.microsoft.com/office/drawing/2014/main" id="{2ED028A4-6CFA-65DC-7E88-536AF65A9AB3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955" y="3423903"/>
            <a:ext cx="1389169" cy="1755543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952BC59B-207E-AF3C-59E7-965C6F4DF48C}"/>
              </a:ext>
            </a:extLst>
          </p:cNvPr>
          <p:cNvSpPr/>
          <p:nvPr/>
        </p:nvSpPr>
        <p:spPr>
          <a:xfrm>
            <a:off x="116544" y="5031428"/>
            <a:ext cx="5890289" cy="1341735"/>
          </a:xfrm>
          <a:prstGeom prst="rect">
            <a:avLst/>
          </a:prstGeom>
          <a:solidFill>
            <a:srgbClr val="FFE885">
              <a:alpha val="74902"/>
            </a:srgbClr>
          </a:solidFill>
          <a:ln w="1905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GB" sz="1600" dirty="0">
              <a:solidFill>
                <a:schemeClr val="tx1"/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Careful primer selection in the ITS region enables specific PCR-HRM differentiation between gluten-containing and gluten-free cereals.</a:t>
            </a:r>
            <a:endParaRPr lang="en-GB" sz="100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endParaRPr lang="en-GB" sz="800" dirty="0">
              <a:solidFill>
                <a:schemeClr val="accent2">
                  <a:lumMod val="50000"/>
                </a:schemeClr>
              </a:solidFill>
              <a:latin typeface="Arial Narrow" panose="020B0606020202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>
                <a:solidFill>
                  <a:schemeClr val="accent2">
                    <a:lumMod val="50000"/>
                  </a:schemeClr>
                </a:solidFill>
                <a:latin typeface="Arial Narrow" panose="020B0606020202030204" pitchFamily="34" charset="0"/>
              </a:rPr>
              <a:t>Future optimization will test broader reference materials and food matrices to establish sensitivity and detection limits.</a:t>
            </a:r>
          </a:p>
          <a:p>
            <a:pPr marL="285750" indent="-285750" algn="ctr">
              <a:buFont typeface="Arial" panose="020B0604020202020204" pitchFamily="34" charset="0"/>
              <a:buChar char="•"/>
            </a:pPr>
            <a:endParaRPr lang="en-US" sz="1600" dirty="0">
              <a:solidFill>
                <a:schemeClr val="accent3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024CFC-F363-B55E-6E5F-FB1CD77B41F7}"/>
              </a:ext>
            </a:extLst>
          </p:cNvPr>
          <p:cNvSpPr/>
          <p:nvPr/>
        </p:nvSpPr>
        <p:spPr>
          <a:xfrm>
            <a:off x="2297697" y="4780023"/>
            <a:ext cx="1527982" cy="369332"/>
          </a:xfrm>
          <a:prstGeom prst="rect">
            <a:avLst/>
          </a:prstGeom>
          <a:solidFill>
            <a:srgbClr val="FFC000"/>
          </a:solidFill>
          <a:ln>
            <a:solidFill>
              <a:srgbClr val="000000">
                <a:alpha val="18824"/>
              </a:srgb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txBody>
          <a:bodyPr wrap="none">
            <a:spAutoFit/>
          </a:bodyPr>
          <a:lstStyle/>
          <a:p>
            <a:r>
              <a:rPr lang="en-US" dirty="0">
                <a:solidFill>
                  <a:schemeClr val="accent2">
                    <a:lumMod val="75000"/>
                  </a:schemeClr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Conclusions</a:t>
            </a:r>
            <a:endParaRPr lang="en-US" dirty="0">
              <a:solidFill>
                <a:schemeClr val="accent2">
                  <a:lumMod val="75000"/>
                </a:schemeClr>
              </a:solidFill>
              <a:latin typeface="PF BeauSans Pro" panose="02000800000000020004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867E35F-A9D9-59A2-2B93-BD24C283C371}"/>
              </a:ext>
            </a:extLst>
          </p:cNvPr>
          <p:cNvPicPr>
            <a:picLocks noChangeAspect="1"/>
          </p:cNvPicPr>
          <p:nvPr/>
        </p:nvPicPr>
        <p:blipFill>
          <a:blip r:embed="rId18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 r="43162"/>
          <a:stretch>
            <a:fillRect/>
          </a:stretch>
        </p:blipFill>
        <p:spPr>
          <a:xfrm>
            <a:off x="9646356" y="1116582"/>
            <a:ext cx="2618804" cy="55721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C69C49F-1312-702E-CDE5-1B23476ACE39}"/>
              </a:ext>
            </a:extLst>
          </p:cNvPr>
          <p:cNvPicPr>
            <a:picLocks noChangeAspect="1"/>
          </p:cNvPicPr>
          <p:nvPr/>
        </p:nvPicPr>
        <p:blipFill>
          <a:blip r:embed="rId19">
            <a:alphaModFix amt="85000"/>
          </a:blip>
          <a:stretch>
            <a:fillRect/>
          </a:stretch>
        </p:blipFill>
        <p:spPr>
          <a:xfrm rot="10800000">
            <a:off x="-84003" y="1240840"/>
            <a:ext cx="2621507" cy="56088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A2197C7-7A10-B114-A684-118B717625C3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68" y="2856501"/>
            <a:ext cx="4013283" cy="174256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81D2DB4-84D5-CAFE-748E-1010A3DFF8F3}"/>
              </a:ext>
            </a:extLst>
          </p:cNvPr>
          <p:cNvSpPr txBox="1"/>
          <p:nvPr/>
        </p:nvSpPr>
        <p:spPr>
          <a:xfrm>
            <a:off x="443951" y="3452969"/>
            <a:ext cx="1213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i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Target selection and primer design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FD4EBA-CBFC-4177-6AEE-A289BD4A8D20}"/>
              </a:ext>
            </a:extLst>
          </p:cNvPr>
          <p:cNvSpPr txBox="1"/>
          <p:nvPr/>
        </p:nvSpPr>
        <p:spPr>
          <a:xfrm>
            <a:off x="2638808" y="3433179"/>
            <a:ext cx="1213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i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Sample preparation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DA9DC50-D573-88D8-9B40-2393B731130F}"/>
              </a:ext>
            </a:extLst>
          </p:cNvPr>
          <p:cNvSpPr txBox="1"/>
          <p:nvPr/>
        </p:nvSpPr>
        <p:spPr>
          <a:xfrm>
            <a:off x="408868" y="4479614"/>
            <a:ext cx="128372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i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PCR Amplification &amp; High-Resolution Melting (HRM)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69A62DD-74E4-756B-252A-DC9576F7C281}"/>
              </a:ext>
            </a:extLst>
          </p:cNvPr>
          <p:cNvSpPr txBox="1"/>
          <p:nvPr/>
        </p:nvSpPr>
        <p:spPr>
          <a:xfrm>
            <a:off x="1848132" y="4584414"/>
            <a:ext cx="1213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i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Data analysis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8AC2744-D056-1C40-D1BB-8609EB33D925}"/>
              </a:ext>
            </a:extLst>
          </p:cNvPr>
          <p:cNvSpPr txBox="1"/>
          <p:nvPr/>
        </p:nvSpPr>
        <p:spPr>
          <a:xfrm>
            <a:off x="3071850" y="4559378"/>
            <a:ext cx="121355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900" b="1" i="1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</a:rPr>
              <a:t>Primer evaluation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216A70A5-AC99-8D03-270B-476838313EC1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61759">
            <a:off x="5656194" y="4747378"/>
            <a:ext cx="291019" cy="18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662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000">
            <a:alpha val="44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" name="Picture 79">
            <a:extLst>
              <a:ext uri="{FF2B5EF4-FFF2-40B4-BE49-F238E27FC236}">
                <a16:creationId xmlns:a16="http://schemas.microsoft.com/office/drawing/2014/main" id="{A4F7942A-A46A-BFE3-00AE-7A3B5029B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2" y="6403756"/>
            <a:ext cx="11996382" cy="36606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A0B6778-684E-22BB-D628-A77ACC105B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54469" y="1544007"/>
            <a:ext cx="1947048" cy="2580624"/>
          </a:xfrm>
          <a:prstGeom prst="rect">
            <a:avLst/>
          </a:prstGeom>
        </p:spPr>
      </p:pic>
      <p:sp>
        <p:nvSpPr>
          <p:cNvPr id="35" name="Rectangle 34">
            <a:extLst>
              <a:ext uri="{FF2B5EF4-FFF2-40B4-BE49-F238E27FC236}">
                <a16:creationId xmlns:a16="http://schemas.microsoft.com/office/drawing/2014/main" id="{37381A75-FCB5-7A01-A4BB-9B0A363D7BCE}"/>
              </a:ext>
            </a:extLst>
          </p:cNvPr>
          <p:cNvSpPr/>
          <p:nvPr/>
        </p:nvSpPr>
        <p:spPr>
          <a:xfrm>
            <a:off x="179707" y="663483"/>
            <a:ext cx="7337104" cy="1820344"/>
          </a:xfrm>
          <a:prstGeom prst="rect">
            <a:avLst/>
          </a:prstGeom>
          <a:solidFill>
            <a:srgbClr val="EEF2A6">
              <a:alpha val="69804"/>
            </a:srgbClr>
          </a:solidFill>
          <a:ln w="28575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4F87FC2-F9E7-1CFD-8AC8-3A78368C53D1}"/>
              </a:ext>
            </a:extLst>
          </p:cNvPr>
          <p:cNvSpPr/>
          <p:nvPr/>
        </p:nvSpPr>
        <p:spPr>
          <a:xfrm>
            <a:off x="201763" y="2792771"/>
            <a:ext cx="7337105" cy="1820345"/>
          </a:xfrm>
          <a:prstGeom prst="rect">
            <a:avLst/>
          </a:prstGeom>
          <a:solidFill>
            <a:srgbClr val="B4E5A2">
              <a:alpha val="69804"/>
            </a:srgbClr>
          </a:solidFill>
          <a:ln w="28575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EEFA225-9C43-E576-D47E-69F05306CAD4}"/>
              </a:ext>
            </a:extLst>
          </p:cNvPr>
          <p:cNvSpPr/>
          <p:nvPr/>
        </p:nvSpPr>
        <p:spPr>
          <a:xfrm>
            <a:off x="201765" y="4912967"/>
            <a:ext cx="7337104" cy="1820344"/>
          </a:xfrm>
          <a:prstGeom prst="rect">
            <a:avLst/>
          </a:prstGeom>
          <a:solidFill>
            <a:srgbClr val="D6F878">
              <a:alpha val="69804"/>
            </a:srgbClr>
          </a:solidFill>
          <a:ln w="28575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DBA23B1E-8257-9B47-CC28-68FEB7168AA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8581" y="171756"/>
            <a:ext cx="3354662" cy="1008873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B07E1748-FEDE-C85F-61CB-ECD93994836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080802" flipH="1">
            <a:off x="7364078" y="-108883"/>
            <a:ext cx="822688" cy="967406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2CF014DB-0E04-80E7-10C3-BE9CF462ABC5}"/>
              </a:ext>
            </a:extLst>
          </p:cNvPr>
          <p:cNvSpPr/>
          <p:nvPr/>
        </p:nvSpPr>
        <p:spPr>
          <a:xfrm>
            <a:off x="7428827" y="448778"/>
            <a:ext cx="5164058" cy="400110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5">
                <a:satMod val="175000"/>
                <a:alpha val="40000"/>
              </a:schemeClr>
            </a:glo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wrap="square">
            <a:spAutoFit/>
          </a:bodyPr>
          <a:lstStyle/>
          <a:p>
            <a:pPr algn="ctr"/>
            <a:r>
              <a:rPr lang="en-US" sz="2000" b="1" dirty="0">
                <a:solidFill>
                  <a:schemeClr val="accent6">
                    <a:lumMod val="75000"/>
                  </a:schemeClr>
                </a:solidFill>
                <a:latin typeface="PF BeauSans Pro" panose="02000800000000020004" pitchFamily="2" charset="0"/>
                <a:ea typeface="Calibri" panose="020F0502020204030204" pitchFamily="34" charset="0"/>
              </a:rPr>
              <a:t>Results and discussion</a:t>
            </a:r>
            <a:endParaRPr lang="en-US" sz="2000" b="1" dirty="0">
              <a:solidFill>
                <a:schemeClr val="accent6">
                  <a:lumMod val="75000"/>
                </a:schemeClr>
              </a:solidFill>
              <a:latin typeface="PF BeauSans Pro" panose="02000800000000020004" pitchFamily="2" charset="0"/>
            </a:endParaRP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id="{635878C8-B5F2-D091-C071-BCE9934375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654" y="1195092"/>
            <a:ext cx="2115889" cy="3550323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A6837CAD-7023-9540-D197-80DDE83A428B}"/>
              </a:ext>
            </a:extLst>
          </p:cNvPr>
          <p:cNvSpPr txBox="1"/>
          <p:nvPr/>
        </p:nvSpPr>
        <p:spPr>
          <a:xfrm>
            <a:off x="7169679" y="3827683"/>
            <a:ext cx="2452127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en-GB" sz="1600" dirty="0">
              <a:solidFill>
                <a:srgbClr val="7030A0"/>
              </a:solidFill>
              <a:latin typeface="Arial Narrow" panose="020B0606020202030204" pitchFamily="34" charset="0"/>
            </a:endParaRPr>
          </a:p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b="1" u="sng" dirty="0">
                <a:solidFill>
                  <a:srgbClr val="909008"/>
                </a:solidFill>
                <a:latin typeface="Arial Narrow" panose="020B0606020202030204" pitchFamily="34" charset="0"/>
              </a:rPr>
              <a:t>P3</a:t>
            </a:r>
            <a:r>
              <a:rPr lang="en-GB" sz="1600" b="1" dirty="0">
                <a:solidFill>
                  <a:srgbClr val="909008"/>
                </a:solidFill>
                <a:latin typeface="Arial Narrow" panose="020B0606020202030204" pitchFamily="34" charset="0"/>
              </a:rPr>
              <a:t> demonstrated high specificity, with clear discrimination between gluten-containing and gluten-free cereal samples.</a:t>
            </a:r>
          </a:p>
          <a:p>
            <a:endParaRPr lang="en-GB" dirty="0"/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05E8D27A-95F9-FCCD-75EF-9342AA49096C}"/>
              </a:ext>
            </a:extLst>
          </p:cNvPr>
          <p:cNvSpPr txBox="1"/>
          <p:nvPr/>
        </p:nvSpPr>
        <p:spPr>
          <a:xfrm>
            <a:off x="-897513" y="38033"/>
            <a:ext cx="930760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b="1" u="sng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P1</a:t>
            </a:r>
            <a:r>
              <a:rPr lang="en-GB" sz="16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 showed poor discrimination, with amplification detected across both target and </a:t>
            </a:r>
          </a:p>
          <a:p>
            <a:pPr algn="ctr"/>
            <a:r>
              <a:rPr lang="en-GB" sz="1600" b="1" dirty="0">
                <a:solidFill>
                  <a:schemeClr val="accent2">
                    <a:lumMod val="75000"/>
                  </a:schemeClr>
                </a:solidFill>
                <a:latin typeface="Arial Narrow" panose="020B0606020202030204" pitchFamily="34" charset="0"/>
              </a:rPr>
              <a:t>non-target cereals.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2DAD5F1-15F3-8CD5-E22E-2355F903C554}"/>
              </a:ext>
            </a:extLst>
          </p:cNvPr>
          <p:cNvSpPr txBox="1"/>
          <p:nvPr/>
        </p:nvSpPr>
        <p:spPr>
          <a:xfrm>
            <a:off x="7513286" y="1420567"/>
            <a:ext cx="189433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ctr">
              <a:buFont typeface="Arial" panose="020B0604020202020204" pitchFamily="34" charset="0"/>
              <a:buChar char="•"/>
            </a:pPr>
            <a:r>
              <a:rPr lang="en-GB" sz="1600" b="1" u="sng" dirty="0">
                <a:solidFill>
                  <a:srgbClr val="7030A0"/>
                </a:solidFill>
                <a:latin typeface="Arial Narrow" panose="020B0606020202030204" pitchFamily="34" charset="0"/>
              </a:rPr>
              <a:t>P2</a:t>
            </a:r>
            <a:r>
              <a:rPr lang="en-GB" sz="1600" b="1" dirty="0">
                <a:solidFill>
                  <a:srgbClr val="7030A0"/>
                </a:solidFill>
                <a:latin typeface="Arial Narrow" panose="020B0606020202030204" pitchFamily="34" charset="0"/>
              </a:rPr>
              <a:t> improved discrimination but showed interference from oats.</a:t>
            </a:r>
          </a:p>
        </p:txBody>
      </p:sp>
      <p:pic>
        <p:nvPicPr>
          <p:cNvPr id="78" name="Picture 77">
            <a:extLst>
              <a:ext uri="{FF2B5EF4-FFF2-40B4-BE49-F238E27FC236}">
                <a16:creationId xmlns:a16="http://schemas.microsoft.com/office/drawing/2014/main" id="{0258197B-652F-DE11-AF42-60F7B4C014CD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10130654" y="4001878"/>
            <a:ext cx="1362810" cy="732428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64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CC427C3-FA9A-68ED-3CE3-0364A9D23068}"/>
              </a:ext>
            </a:extLst>
          </p:cNvPr>
          <p:cNvSpPr txBox="1"/>
          <p:nvPr/>
        </p:nvSpPr>
        <p:spPr>
          <a:xfrm rot="16200000">
            <a:off x="9535517" y="1802630"/>
            <a:ext cx="9207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i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DNA ladder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7EA8C01-3300-AF6E-A835-46C79178C7C1}"/>
              </a:ext>
            </a:extLst>
          </p:cNvPr>
          <p:cNvSpPr txBox="1"/>
          <p:nvPr/>
        </p:nvSpPr>
        <p:spPr>
          <a:xfrm rot="16200000">
            <a:off x="9782848" y="1802629"/>
            <a:ext cx="92079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i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barley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F3FEEC0-84CB-9E49-E068-6C6A106BB0C6}"/>
              </a:ext>
            </a:extLst>
          </p:cNvPr>
          <p:cNvSpPr txBox="1"/>
          <p:nvPr/>
        </p:nvSpPr>
        <p:spPr>
          <a:xfrm rot="16200000">
            <a:off x="10237693" y="2040407"/>
            <a:ext cx="475555" cy="230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i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wheat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DFDFB15-2B9B-1F6E-1C95-4486E835160C}"/>
              </a:ext>
            </a:extLst>
          </p:cNvPr>
          <p:cNvSpPr txBox="1"/>
          <p:nvPr/>
        </p:nvSpPr>
        <p:spPr>
          <a:xfrm rot="16200000">
            <a:off x="10468526" y="2025247"/>
            <a:ext cx="475555" cy="230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i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rye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4DF5791-D73C-7901-28E5-6D1992D5E5F6}"/>
              </a:ext>
            </a:extLst>
          </p:cNvPr>
          <p:cNvSpPr txBox="1"/>
          <p:nvPr/>
        </p:nvSpPr>
        <p:spPr>
          <a:xfrm rot="16200000">
            <a:off x="10647569" y="1988560"/>
            <a:ext cx="54893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i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triticale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41D4A64-4EE1-33B7-0E06-5F1E65B5674E}"/>
              </a:ext>
            </a:extLst>
          </p:cNvPr>
          <p:cNvSpPr txBox="1"/>
          <p:nvPr/>
        </p:nvSpPr>
        <p:spPr>
          <a:xfrm rot="16200000">
            <a:off x="10928336" y="2025248"/>
            <a:ext cx="475555" cy="230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i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rice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07378BA-0C23-8986-B599-7056325FFF0B}"/>
              </a:ext>
            </a:extLst>
          </p:cNvPr>
          <p:cNvSpPr txBox="1"/>
          <p:nvPr/>
        </p:nvSpPr>
        <p:spPr>
          <a:xfrm rot="16200000">
            <a:off x="11181706" y="2020311"/>
            <a:ext cx="475555" cy="230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i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corn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570FE0-2398-6A5B-F155-AABC907E39A0}"/>
              </a:ext>
            </a:extLst>
          </p:cNvPr>
          <p:cNvSpPr txBox="1"/>
          <p:nvPr/>
        </p:nvSpPr>
        <p:spPr>
          <a:xfrm rot="16200000">
            <a:off x="11407433" y="2020310"/>
            <a:ext cx="475555" cy="2308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i="1" u="sng" dirty="0">
                <a:solidFill>
                  <a:schemeClr val="bg1"/>
                </a:solidFill>
                <a:latin typeface="Arial Narrow" panose="020B0606020202030204" pitchFamily="34" charset="0"/>
              </a:rPr>
              <a:t>oats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9E410E1-ED82-C3FC-4FF8-B0FD29F8426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13311" y="2964405"/>
            <a:ext cx="1913293" cy="595508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12B5A411-55E7-7BA2-913F-A2869A64BF2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85886">
            <a:off x="11125222" y="199955"/>
            <a:ext cx="1155059" cy="536277"/>
          </a:xfrm>
          <a:prstGeom prst="rect">
            <a:avLst/>
          </a:prstGeom>
        </p:spPr>
      </p:pic>
      <p:sp>
        <p:nvSpPr>
          <p:cNvPr id="61" name="TextBox 60">
            <a:extLst>
              <a:ext uri="{FF2B5EF4-FFF2-40B4-BE49-F238E27FC236}">
                <a16:creationId xmlns:a16="http://schemas.microsoft.com/office/drawing/2014/main" id="{50A4784B-C95C-C8FA-F4BF-8E01584DE571}"/>
              </a:ext>
            </a:extLst>
          </p:cNvPr>
          <p:cNvSpPr txBox="1"/>
          <p:nvPr/>
        </p:nvSpPr>
        <p:spPr>
          <a:xfrm>
            <a:off x="9913199" y="4874123"/>
            <a:ext cx="1901291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400" b="1" dirty="0">
                <a:solidFill>
                  <a:srgbClr val="7030A0"/>
                </a:solidFill>
                <a:latin typeface="Arial Narrow" panose="020B0606020202030204" pitchFamily="34" charset="0"/>
              </a:rPr>
              <a:t>Primer performance was assessed using Ct values, amplification and melting curves, and gel electrophoresis.</a:t>
            </a: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56DBB12B-7C21-5841-7FAD-15A1D135CFAE}"/>
              </a:ext>
            </a:extLst>
          </p:cNvPr>
          <p:cNvSpPr/>
          <p:nvPr/>
        </p:nvSpPr>
        <p:spPr>
          <a:xfrm>
            <a:off x="9971931" y="4844955"/>
            <a:ext cx="1783829" cy="1296538"/>
          </a:xfrm>
          <a:prstGeom prst="rect">
            <a:avLst/>
          </a:prstGeom>
          <a:solidFill>
            <a:srgbClr val="FF99FF">
              <a:alpha val="41000"/>
            </a:srgbClr>
          </a:solidFill>
          <a:ln w="28575"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2" name="Picture 71">
            <a:extLst>
              <a:ext uri="{FF2B5EF4-FFF2-40B4-BE49-F238E27FC236}">
                <a16:creationId xmlns:a16="http://schemas.microsoft.com/office/drawing/2014/main" id="{86FC58FF-C418-6DCD-FB7B-67E76113A32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5825" y="3957279"/>
            <a:ext cx="1849001" cy="2592426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018CA4DC-7FE4-9773-11BA-ADE83D53102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9751" y="2173495"/>
            <a:ext cx="190190" cy="264034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AF16DCE4-1CD3-76E0-16F8-1B71772745FD}"/>
              </a:ext>
            </a:extLst>
          </p:cNvPr>
          <p:cNvSpPr txBox="1"/>
          <p:nvPr/>
        </p:nvSpPr>
        <p:spPr>
          <a:xfrm>
            <a:off x="9314834" y="2433134"/>
            <a:ext cx="5374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800" b="1" i="1" dirty="0">
                <a:latin typeface="Arial Narrow" panose="020B0606020202030204" pitchFamily="34" charset="0"/>
              </a:rPr>
              <a:t>700 bp</a:t>
            </a:r>
          </a:p>
          <a:p>
            <a:pPr algn="r"/>
            <a:endParaRPr lang="en-GB" sz="800" b="1" i="1" dirty="0">
              <a:latin typeface="Arial Narrow" panose="020B0606020202030204" pitchFamily="34" charset="0"/>
            </a:endParaRPr>
          </a:p>
          <a:p>
            <a:pPr algn="r"/>
            <a:r>
              <a:rPr lang="en-GB" sz="800" b="1" i="1" dirty="0">
                <a:latin typeface="Arial Narrow" panose="020B0606020202030204" pitchFamily="34" charset="0"/>
              </a:rPr>
              <a:t>500 bp</a:t>
            </a:r>
          </a:p>
          <a:p>
            <a:pPr algn="r"/>
            <a:r>
              <a:rPr lang="en-GB" sz="800" b="1" i="1" dirty="0">
                <a:latin typeface="Arial Narrow" panose="020B0606020202030204" pitchFamily="34" charset="0"/>
              </a:rPr>
              <a:t>400 bp</a:t>
            </a:r>
          </a:p>
          <a:p>
            <a:pPr algn="r"/>
            <a:r>
              <a:rPr lang="en-GB" sz="800" b="1" i="1" dirty="0">
                <a:latin typeface="Arial Narrow" panose="020B0606020202030204" pitchFamily="34" charset="0"/>
              </a:rPr>
              <a:t>300 bp</a:t>
            </a:r>
          </a:p>
          <a:p>
            <a:pPr algn="r"/>
            <a:endParaRPr lang="en-GB" sz="800" b="1" i="1" dirty="0">
              <a:latin typeface="Arial Narrow" panose="020B0606020202030204" pitchFamily="34" charset="0"/>
            </a:endParaRPr>
          </a:p>
          <a:p>
            <a:pPr algn="r"/>
            <a:r>
              <a:rPr lang="en-GB" sz="800" b="1" i="1" dirty="0">
                <a:latin typeface="Arial Narrow" panose="020B0606020202030204" pitchFamily="34" charset="0"/>
              </a:rPr>
              <a:t>200 bp</a:t>
            </a:r>
          </a:p>
          <a:p>
            <a:pPr algn="r"/>
            <a:r>
              <a:rPr lang="en-GB" sz="800" b="1" i="1" dirty="0">
                <a:latin typeface="Arial Narrow" panose="020B0606020202030204" pitchFamily="34" charset="0"/>
              </a:rPr>
              <a:t>150 bp</a:t>
            </a:r>
          </a:p>
          <a:p>
            <a:pPr algn="r"/>
            <a:r>
              <a:rPr lang="en-GB" sz="800" b="1" i="1" dirty="0">
                <a:latin typeface="Arial Narrow" panose="020B0606020202030204" pitchFamily="34" charset="0"/>
              </a:rPr>
              <a:t>100 bp</a:t>
            </a:r>
          </a:p>
          <a:p>
            <a:pPr algn="r"/>
            <a:r>
              <a:rPr lang="en-GB" sz="800" b="1" i="1" dirty="0">
                <a:latin typeface="Arial Narrow" panose="020B0606020202030204" pitchFamily="34" charset="0"/>
              </a:rPr>
              <a:t>75 bp</a:t>
            </a:r>
          </a:p>
          <a:p>
            <a:pPr algn="r"/>
            <a:r>
              <a:rPr lang="en-GB" sz="800" b="1" i="1" dirty="0">
                <a:latin typeface="Arial Narrow" panose="020B0606020202030204" pitchFamily="34" charset="0"/>
              </a:rPr>
              <a:t>50 bp</a:t>
            </a:r>
          </a:p>
          <a:p>
            <a:pPr algn="r"/>
            <a:r>
              <a:rPr lang="en-GB" sz="800" b="1" i="1" dirty="0">
                <a:latin typeface="Arial Narrow" panose="020B0606020202030204" pitchFamily="34" charset="0"/>
              </a:rPr>
              <a:t>25 bp</a:t>
            </a: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DA097B55-BDEC-1D99-718A-D435189911D6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905253" y="2864324"/>
            <a:ext cx="3556217" cy="1652112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527912A1-AF76-10D6-68C9-02EC7749C2A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2017" y="4972314"/>
            <a:ext cx="3499623" cy="1685043"/>
          </a:xfrm>
          <a:prstGeom prst="rect">
            <a:avLst/>
          </a:prstGeom>
        </p:spPr>
      </p:pic>
      <p:pic>
        <p:nvPicPr>
          <p:cNvPr id="58" name="Picture 57">
            <a:extLst>
              <a:ext uri="{FF2B5EF4-FFF2-40B4-BE49-F238E27FC236}">
                <a16:creationId xmlns:a16="http://schemas.microsoft.com/office/drawing/2014/main" id="{013C2835-012C-B324-81BD-9915D69B5FDF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902684" y="4971468"/>
            <a:ext cx="3558786" cy="1685043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18B0C674-0203-7DBE-029C-ACA5557EB82A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910414" y="728407"/>
            <a:ext cx="3541598" cy="1663062"/>
          </a:xfrm>
          <a:prstGeom prst="rect">
            <a:avLst/>
          </a:prstGeom>
        </p:spPr>
      </p:pic>
      <p:sp>
        <p:nvSpPr>
          <p:cNvPr id="73" name="Left Bracket 72">
            <a:extLst>
              <a:ext uri="{FF2B5EF4-FFF2-40B4-BE49-F238E27FC236}">
                <a16:creationId xmlns:a16="http://schemas.microsoft.com/office/drawing/2014/main" id="{894FE040-5BC2-E27B-B52B-9043897DFED1}"/>
              </a:ext>
            </a:extLst>
          </p:cNvPr>
          <p:cNvSpPr/>
          <p:nvPr/>
        </p:nvSpPr>
        <p:spPr>
          <a:xfrm rot="5400000">
            <a:off x="5514790" y="4904737"/>
            <a:ext cx="172034" cy="729964"/>
          </a:xfrm>
          <a:prstGeom prst="leftBracke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Left Bracket 75">
            <a:extLst>
              <a:ext uri="{FF2B5EF4-FFF2-40B4-BE49-F238E27FC236}">
                <a16:creationId xmlns:a16="http://schemas.microsoft.com/office/drawing/2014/main" id="{4F6ADFE8-11D4-BA1E-8F88-1996725DC1A6}"/>
              </a:ext>
            </a:extLst>
          </p:cNvPr>
          <p:cNvSpPr/>
          <p:nvPr/>
        </p:nvSpPr>
        <p:spPr>
          <a:xfrm rot="5400000">
            <a:off x="6230779" y="5146739"/>
            <a:ext cx="141251" cy="470338"/>
          </a:xfrm>
          <a:prstGeom prst="leftBracket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36E96B43-FC52-9CB5-84DA-5CC6AF6A8BF1}"/>
              </a:ext>
            </a:extLst>
          </p:cNvPr>
          <p:cNvSpPr txBox="1"/>
          <p:nvPr/>
        </p:nvSpPr>
        <p:spPr>
          <a:xfrm>
            <a:off x="4497469" y="5010874"/>
            <a:ext cx="843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>
                <a:latin typeface="Arial Narrow" panose="020B0606020202030204" pitchFamily="34" charset="0"/>
              </a:rPr>
              <a:t>Gluten free</a:t>
            </a:r>
          </a:p>
          <a:p>
            <a:r>
              <a:rPr lang="en-GB" sz="800" i="1" dirty="0">
                <a:latin typeface="Arial Narrow" panose="020B0606020202030204" pitchFamily="34" charset="0"/>
              </a:rPr>
              <a:t>77.9 – 81.6 </a:t>
            </a:r>
            <a:r>
              <a:rPr lang="en-GB" sz="800" i="1" baseline="30000" dirty="0">
                <a:latin typeface="Arial Narrow" panose="020B0606020202030204" pitchFamily="34" charset="0"/>
              </a:rPr>
              <a:t>o</a:t>
            </a:r>
            <a:r>
              <a:rPr lang="en-GB" sz="800" i="1" dirty="0">
                <a:latin typeface="Arial Narrow" panose="020B0606020202030204" pitchFamily="34" charset="0"/>
              </a:rPr>
              <a:t>C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A04E4C13-420F-6687-4662-B893964D7FA0}"/>
              </a:ext>
            </a:extLst>
          </p:cNvPr>
          <p:cNvSpPr txBox="1"/>
          <p:nvPr/>
        </p:nvSpPr>
        <p:spPr>
          <a:xfrm>
            <a:off x="6496341" y="5010874"/>
            <a:ext cx="90605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>
                <a:latin typeface="Arial Narrow" panose="020B0606020202030204" pitchFamily="34" charset="0"/>
              </a:rPr>
              <a:t>Gluten containing</a:t>
            </a:r>
          </a:p>
          <a:p>
            <a:r>
              <a:rPr lang="en-GB" sz="800" i="1" dirty="0">
                <a:latin typeface="Arial Narrow" panose="020B0606020202030204" pitchFamily="34" charset="0"/>
              </a:rPr>
              <a:t>87.8  – 89.1  </a:t>
            </a:r>
            <a:r>
              <a:rPr lang="en-GB" sz="800" i="1" baseline="30000" dirty="0">
                <a:latin typeface="Arial Narrow" panose="020B0606020202030204" pitchFamily="34" charset="0"/>
              </a:rPr>
              <a:t>o</a:t>
            </a:r>
            <a:r>
              <a:rPr lang="en-GB" sz="800" i="1" dirty="0">
                <a:latin typeface="Arial Narrow" panose="020B0606020202030204" pitchFamily="34" charset="0"/>
              </a:rPr>
              <a:t>C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E110121-A702-B062-BBFB-74E97AA8422D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252016" y="728407"/>
            <a:ext cx="3494121" cy="164509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62A24C6-F0D6-AE43-CAC9-CA9C443C4A3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279287" y="2864324"/>
            <a:ext cx="3466850" cy="16521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CB8FC0C-3904-AE07-9B3D-125AA609198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 rot="590730">
            <a:off x="9032479" y="6281796"/>
            <a:ext cx="60972" cy="6245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A4DF2BBC-621F-F376-25AC-2D5A8EB473A2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769313">
            <a:off x="8599267" y="5986710"/>
            <a:ext cx="174893" cy="15546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584A7A2-5232-E36E-08DD-29594067BB85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96102">
            <a:off x="10151289" y="1057334"/>
            <a:ext cx="1340860" cy="817597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0E8A4623-E7E7-867C-77DC-41BC7C0A3E73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707" y="2494709"/>
            <a:ext cx="7333580" cy="79540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C4D734DC-BEAD-D9F4-9EB5-7C58E5274A55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9706" y="572067"/>
            <a:ext cx="7333580" cy="79540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08DA8BE-5EAE-DC6E-CA51-B441AD081CF7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63" y="4611323"/>
            <a:ext cx="7333580" cy="79540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09A59587-AF9D-8A02-985F-027A42814D52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88979" y="2720632"/>
            <a:ext cx="7333580" cy="7954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DA96F931-BC84-64F6-EA8E-106FC9DA08FB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63" y="6740427"/>
            <a:ext cx="7333580" cy="7954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3A2B3B58-0EF5-894A-FFA2-E40ABAF691C9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9706" y="4824196"/>
            <a:ext cx="7333580" cy="7954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A7C2765C-9466-3FFD-520C-D6C41AA49D1D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6" t="9930" r="54626" b="-647"/>
          <a:stretch>
            <a:fillRect/>
          </a:stretch>
        </p:blipFill>
        <p:spPr>
          <a:xfrm rot="16200000">
            <a:off x="6656474" y="3603162"/>
            <a:ext cx="1785316" cy="172792"/>
          </a:xfrm>
          <a:prstGeom prst="rect">
            <a:avLst/>
          </a:prstGeom>
        </p:spPr>
      </p:pic>
      <p:pic>
        <p:nvPicPr>
          <p:cNvPr id="60" name="Picture 59">
            <a:extLst>
              <a:ext uri="{FF2B5EF4-FFF2-40B4-BE49-F238E27FC236}">
                <a16:creationId xmlns:a16="http://schemas.microsoft.com/office/drawing/2014/main" id="{D783E51E-AA5B-F0D4-1F67-55077435C30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6" t="9930" r="54626" b="-647"/>
          <a:stretch>
            <a:fillRect/>
          </a:stretch>
        </p:blipFill>
        <p:spPr>
          <a:xfrm rot="16200000">
            <a:off x="6644598" y="1473017"/>
            <a:ext cx="1785316" cy="172792"/>
          </a:xfrm>
          <a:prstGeom prst="rect">
            <a:avLst/>
          </a:prstGeom>
        </p:spPr>
      </p:pic>
      <p:pic>
        <p:nvPicPr>
          <p:cNvPr id="67" name="Picture 66">
            <a:extLst>
              <a:ext uri="{FF2B5EF4-FFF2-40B4-BE49-F238E27FC236}">
                <a16:creationId xmlns:a16="http://schemas.microsoft.com/office/drawing/2014/main" id="{9DDF0427-9169-11E0-7666-E2173B91FF34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7968" y="1369695"/>
            <a:ext cx="2003887" cy="1820345"/>
          </a:xfrm>
          <a:prstGeom prst="rect">
            <a:avLst/>
          </a:prstGeom>
        </p:spPr>
      </p:pic>
      <p:pic>
        <p:nvPicPr>
          <p:cNvPr id="64" name="Picture 63">
            <a:extLst>
              <a:ext uri="{FF2B5EF4-FFF2-40B4-BE49-F238E27FC236}">
                <a16:creationId xmlns:a16="http://schemas.microsoft.com/office/drawing/2014/main" id="{FB5B7665-3814-2025-A867-C53B96F2E7C6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6" t="9930" r="54626" b="-647"/>
          <a:stretch>
            <a:fillRect/>
          </a:stretch>
        </p:blipFill>
        <p:spPr>
          <a:xfrm rot="16200000">
            <a:off x="6672166" y="5725150"/>
            <a:ext cx="1785316" cy="172792"/>
          </a:xfrm>
          <a:prstGeom prst="rect">
            <a:avLst/>
          </a:prstGeom>
        </p:spPr>
      </p:pic>
      <p:pic>
        <p:nvPicPr>
          <p:cNvPr id="68" name="Picture 67">
            <a:extLst>
              <a:ext uri="{FF2B5EF4-FFF2-40B4-BE49-F238E27FC236}">
                <a16:creationId xmlns:a16="http://schemas.microsoft.com/office/drawing/2014/main" id="{EC93572A-D4A5-E2C2-0216-86C383AA643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6" t="9930" r="54626" b="-647"/>
          <a:stretch>
            <a:fillRect/>
          </a:stretch>
        </p:blipFill>
        <p:spPr>
          <a:xfrm rot="5400000">
            <a:off x="-711903" y="3622548"/>
            <a:ext cx="1785316" cy="172792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BFA172CB-57A4-5114-64DC-23D7BBE11C90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6" t="9930" r="54626" b="-647"/>
          <a:stretch>
            <a:fillRect/>
          </a:stretch>
        </p:blipFill>
        <p:spPr>
          <a:xfrm rot="5400000">
            <a:off x="-711903" y="5725150"/>
            <a:ext cx="1785316" cy="172792"/>
          </a:xfrm>
          <a:prstGeom prst="rect">
            <a:avLst/>
          </a:prstGeom>
        </p:spPr>
      </p:pic>
      <p:pic>
        <p:nvPicPr>
          <p:cNvPr id="77" name="Picture 76">
            <a:extLst>
              <a:ext uri="{FF2B5EF4-FFF2-40B4-BE49-F238E27FC236}">
                <a16:creationId xmlns:a16="http://schemas.microsoft.com/office/drawing/2014/main" id="{C6BC6608-4B5C-9851-E9EE-5D2DD6DBFB19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6" t="9930" r="54626" b="-647"/>
          <a:stretch>
            <a:fillRect/>
          </a:stretch>
        </p:blipFill>
        <p:spPr>
          <a:xfrm rot="5400000">
            <a:off x="-733661" y="1479432"/>
            <a:ext cx="1785316" cy="172792"/>
          </a:xfrm>
          <a:prstGeom prst="rect">
            <a:avLst/>
          </a:prstGeom>
        </p:spPr>
      </p:pic>
      <p:pic>
        <p:nvPicPr>
          <p:cNvPr id="84" name="Picture 83">
            <a:extLst>
              <a:ext uri="{FF2B5EF4-FFF2-40B4-BE49-F238E27FC236}">
                <a16:creationId xmlns:a16="http://schemas.microsoft.com/office/drawing/2014/main" id="{39C5C351-F98B-9DF8-FF48-0A36A1254912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0309" y="5618633"/>
            <a:ext cx="294555" cy="32700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2F43F6F1-DB78-D0CB-071C-CA85A003EF09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 rot="183953">
            <a:off x="9316646" y="5841638"/>
            <a:ext cx="577471" cy="320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84845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DCA87D-57B8-4510-9665-9E75299929F1}">
  <ds:schemaRefs>
    <ds:schemaRef ds:uri="c9b645eb-e6fe-4b35-9d45-bd7394162d21"/>
    <ds:schemaRef ds:uri="http://schemas.microsoft.com/office/2006/metadata/properties"/>
    <ds:schemaRef ds:uri="http://www.w3.org/XML/1998/namespace"/>
    <ds:schemaRef ds:uri="http://purl.org/dc/dcmitype/"/>
    <ds:schemaRef ds:uri="http://schemas.microsoft.com/office/2006/documentManagement/types"/>
    <ds:schemaRef ds:uri="http://purl.org/dc/elements/1.1/"/>
    <ds:schemaRef ds:uri="98621ed1-ae24-4a21-b80a-89d572d87e72"/>
    <ds:schemaRef ds:uri="http://schemas.microsoft.com/office/infopath/2007/PartnerControls"/>
    <ds:schemaRef ds:uri="http://schemas.openxmlformats.org/package/2006/metadata/core-properties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980</TotalTime>
  <Words>322</Words>
  <Application>Microsoft Office PowerPoint</Application>
  <PresentationFormat>Widescreen</PresentationFormat>
  <Paragraphs>55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PF BeauSans Pro</vt:lpstr>
      <vt:lpstr>Arial</vt:lpstr>
      <vt:lpstr>Arial Narrow</vt:lpstr>
      <vt:lpstr>Aptos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Mihaela Nedelkovska</cp:lastModifiedBy>
  <cp:revision>52</cp:revision>
  <dcterms:created xsi:type="dcterms:W3CDTF">2025-07-07T08:04:39Z</dcterms:created>
  <dcterms:modified xsi:type="dcterms:W3CDTF">2026-09-18T15:52:27Z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</Properties>
</file>