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6576000" cy="205819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681"/>
    <a:srgbClr val="FFFFFF"/>
    <a:srgbClr val="000099"/>
    <a:srgbClr val="E6F5FC"/>
    <a:srgbClr val="003986"/>
    <a:srgbClr val="04881E"/>
    <a:srgbClr val="33CC33"/>
    <a:srgbClr val="0A3E8A"/>
    <a:srgbClr val="4C84BC"/>
    <a:srgbClr val="DBF1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89847" autoAdjust="0"/>
  </p:normalViewPr>
  <p:slideViewPr>
    <p:cSldViewPr snapToGrid="0">
      <p:cViewPr>
        <p:scale>
          <a:sx n="50" d="100"/>
          <a:sy n="50" d="100"/>
        </p:scale>
        <p:origin x="84" y="-10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vbezhovska\Desktop\Dokumentacija\VIktorija\Trud\Post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vbezhovska\Desktop\Dokumentacija\VIktorija\Trud\Poster.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647223468788653"/>
          <c:y val="5.2746575865454379E-2"/>
          <c:w val="0.59751696272228216"/>
          <c:h val="0.60961112160565845"/>
        </c:manualLayout>
      </c:layout>
      <c:barChart>
        <c:barDir val="bar"/>
        <c:grouping val="clustered"/>
        <c:varyColors val="0"/>
        <c:ser>
          <c:idx val="0"/>
          <c:order val="0"/>
          <c:tx>
            <c:strRef>
              <c:f>Sheet1!$B$29</c:f>
              <c:strCache>
                <c:ptCount val="1"/>
                <c:pt idx="0">
                  <c:v>Drying Time Reduction (%)</c:v>
                </c:pt>
              </c:strCache>
            </c:strRef>
          </c:tx>
          <c:spPr>
            <a:solidFill>
              <a:schemeClr val="accent1"/>
            </a:solidFill>
            <a:ln>
              <a:noFill/>
            </a:ln>
            <a:effectLst/>
          </c:spPr>
          <c:invertIfNegative val="0"/>
          <c:dPt>
            <c:idx val="0"/>
            <c:invertIfNegative val="0"/>
            <c:bubble3D val="0"/>
            <c:spPr>
              <a:solidFill>
                <a:srgbClr val="0A3E8A"/>
              </a:solidFill>
              <a:ln>
                <a:noFill/>
              </a:ln>
              <a:effectLst/>
            </c:spPr>
            <c:extLst>
              <c:ext xmlns:c16="http://schemas.microsoft.com/office/drawing/2014/chart" uri="{C3380CC4-5D6E-409C-BE32-E72D297353CC}">
                <c16:uniqueId val="{00000000-B4C1-4E9D-8470-6F7F70FB55F9}"/>
              </c:ext>
            </c:extLst>
          </c:dPt>
          <c:dPt>
            <c:idx val="1"/>
            <c:invertIfNegative val="0"/>
            <c:bubble3D val="0"/>
            <c:spPr>
              <a:solidFill>
                <a:srgbClr val="04881E"/>
              </a:solidFill>
              <a:ln>
                <a:noFill/>
              </a:ln>
              <a:effectLst/>
            </c:spPr>
            <c:extLst>
              <c:ext xmlns:c16="http://schemas.microsoft.com/office/drawing/2014/chart" uri="{C3380CC4-5D6E-409C-BE32-E72D297353CC}">
                <c16:uniqueId val="{00000001-B4C1-4E9D-8470-6F7F70FB55F9}"/>
              </c:ext>
            </c:extLst>
          </c:dPt>
          <c:dLbls>
            <c:dLbl>
              <c:idx val="0"/>
              <c:tx>
                <c:rich>
                  <a:bodyPr/>
                  <a:lstStyle/>
                  <a:p>
                    <a:fld id="{F64D1DBC-3CD5-420D-92B0-F1236FA8D91C}" type="VALUE">
                      <a:rPr lang="en-US"/>
                      <a:pPr/>
                      <a:t>[VALUE]</a:t>
                    </a:fld>
                    <a:r>
                      <a:rPr lang="en-US"/>
                      <a:t>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B4C1-4E9D-8470-6F7F70FB55F9}"/>
                </c:ext>
              </c:extLst>
            </c:dLbl>
            <c:dLbl>
              <c:idx val="1"/>
              <c:tx>
                <c:rich>
                  <a:bodyPr/>
                  <a:lstStyle/>
                  <a:p>
                    <a:fld id="{C03B6B30-6C09-43D1-9723-213B9746802A}" type="VALUE">
                      <a:rPr lang="en-US"/>
                      <a:pPr/>
                      <a:t>[VALUE]</a:t>
                    </a:fld>
                    <a:r>
                      <a:rPr lang="en-US"/>
                      <a:t> %    </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4C1-4E9D-8470-6F7F70FB55F9}"/>
                </c:ext>
              </c:extLst>
            </c:dLbl>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Sheet1!$A$30:$A$31</c:f>
              <c:strCache>
                <c:ptCount val="2"/>
                <c:pt idx="0">
                  <c:v>Fluid Bed Drying</c:v>
                </c:pt>
                <c:pt idx="1">
                  <c:v>Single - Pot Vacuum Drying</c:v>
                </c:pt>
              </c:strCache>
            </c:strRef>
          </c:cat>
          <c:val>
            <c:numRef>
              <c:f>Sheet1!$B$30:$B$31</c:f>
              <c:numCache>
                <c:formatCode>0</c:formatCode>
                <c:ptCount val="2"/>
                <c:pt idx="0">
                  <c:v>69</c:v>
                </c:pt>
                <c:pt idx="1">
                  <c:v>78</c:v>
                </c:pt>
              </c:numCache>
            </c:numRef>
          </c:val>
          <c:extLst>
            <c:ext xmlns:c16="http://schemas.microsoft.com/office/drawing/2014/chart" uri="{C3380CC4-5D6E-409C-BE32-E72D297353CC}">
              <c16:uniqueId val="{00000002-B4C1-4E9D-8470-6F7F70FB55F9}"/>
            </c:ext>
          </c:extLst>
        </c:ser>
        <c:dLbls>
          <c:dLblPos val="outEnd"/>
          <c:showLegendKey val="0"/>
          <c:showVal val="1"/>
          <c:showCatName val="0"/>
          <c:showSerName val="0"/>
          <c:showPercent val="0"/>
          <c:showBubbleSize val="0"/>
        </c:dLbls>
        <c:gapWidth val="182"/>
        <c:axId val="741106991"/>
        <c:axId val="742004255"/>
      </c:barChart>
      <c:catAx>
        <c:axId val="7411069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42004255"/>
        <c:crosses val="autoZero"/>
        <c:auto val="1"/>
        <c:lblAlgn val="ctr"/>
        <c:lblOffset val="100"/>
        <c:noMultiLvlLbl val="0"/>
      </c:catAx>
      <c:valAx>
        <c:axId val="742004255"/>
        <c:scaling>
          <c:orientation val="minMax"/>
          <c:max val="10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lgn="ctr" rtl="0">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Drying Time Reduction (%)</a:t>
                </a:r>
              </a:p>
            </c:rich>
          </c:tx>
          <c:layout>
            <c:manualLayout>
              <c:xMode val="edge"/>
              <c:yMode val="edge"/>
              <c:x val="0.51408942847646544"/>
              <c:y val="0.84293633130680989"/>
            </c:manualLayout>
          </c:layout>
          <c:overlay val="0"/>
          <c:spPr>
            <a:noFill/>
            <a:ln>
              <a:noFill/>
            </a:ln>
            <a:effectLst/>
          </c:spPr>
          <c:txPr>
            <a:bodyPr rot="0" spcFirstLastPara="1" vertOverflow="ellipsis" vert="horz" wrap="square" anchor="ctr" anchorCtr="1"/>
            <a:lstStyle/>
            <a:p>
              <a:pPr algn="ctr" rtl="0">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741106991"/>
        <c:crosses val="autoZero"/>
        <c:crossBetween val="between"/>
      </c:valAx>
      <c:spPr>
        <a:noFill/>
        <a:ln>
          <a:noFill/>
        </a:ln>
        <a:effectLst/>
      </c:spPr>
    </c:plotArea>
    <c:plotVisOnly val="1"/>
    <c:dispBlanksAs val="gap"/>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53866881734963"/>
          <c:y val="5.2641366598949066E-2"/>
          <c:w val="0.86418321271554199"/>
          <c:h val="0.77904719901752439"/>
        </c:manualLayout>
      </c:layout>
      <c:lineChart>
        <c:grouping val="standard"/>
        <c:varyColors val="0"/>
        <c:ser>
          <c:idx val="0"/>
          <c:order val="0"/>
          <c:tx>
            <c:strRef>
              <c:f>Sheet2!$B$5</c:f>
              <c:strCache>
                <c:ptCount val="1"/>
                <c:pt idx="0">
                  <c:v>Single - pot Vacuum drying</c:v>
                </c:pt>
              </c:strCache>
            </c:strRef>
          </c:tx>
          <c:spPr>
            <a:ln w="50800" cap="rnd">
              <a:solidFill>
                <a:schemeClr val="accent1"/>
              </a:solidFill>
              <a:round/>
            </a:ln>
            <a:effectLst/>
          </c:spPr>
          <c:marker>
            <c:symbol val="circle"/>
            <c:size val="5"/>
            <c:spPr>
              <a:solidFill>
                <a:schemeClr val="accent1"/>
              </a:solidFill>
              <a:ln w="9525">
                <a:solidFill>
                  <a:schemeClr val="accent1"/>
                </a:solidFill>
              </a:ln>
              <a:effectLst/>
            </c:spPr>
          </c:marker>
          <c:cat>
            <c:numRef>
              <c:f>Sheet2!$A$6:$A$13</c:f>
              <c:numCache>
                <c:formatCode>0.000</c:formatCode>
                <c:ptCount val="8"/>
                <c:pt idx="0">
                  <c:v>0.08</c:v>
                </c:pt>
                <c:pt idx="1">
                  <c:v>0.15</c:v>
                </c:pt>
                <c:pt idx="2">
                  <c:v>0.25</c:v>
                </c:pt>
                <c:pt idx="3">
                  <c:v>0.315</c:v>
                </c:pt>
                <c:pt idx="4">
                  <c:v>0.5</c:v>
                </c:pt>
                <c:pt idx="5">
                  <c:v>0.63</c:v>
                </c:pt>
                <c:pt idx="6">
                  <c:v>0.8</c:v>
                </c:pt>
                <c:pt idx="7">
                  <c:v>1</c:v>
                </c:pt>
              </c:numCache>
            </c:numRef>
          </c:cat>
          <c:val>
            <c:numRef>
              <c:f>Sheet2!$B$6:$B$13</c:f>
              <c:numCache>
                <c:formatCode>General</c:formatCode>
                <c:ptCount val="8"/>
                <c:pt idx="0">
                  <c:v>20.2</c:v>
                </c:pt>
                <c:pt idx="1">
                  <c:v>51.9</c:v>
                </c:pt>
                <c:pt idx="2">
                  <c:v>79</c:v>
                </c:pt>
                <c:pt idx="3">
                  <c:v>91.6</c:v>
                </c:pt>
                <c:pt idx="4">
                  <c:v>95.9</c:v>
                </c:pt>
                <c:pt idx="5">
                  <c:v>98.4</c:v>
                </c:pt>
                <c:pt idx="6">
                  <c:v>99.7</c:v>
                </c:pt>
                <c:pt idx="7">
                  <c:v>99.9</c:v>
                </c:pt>
              </c:numCache>
            </c:numRef>
          </c:val>
          <c:smooth val="0"/>
          <c:extLst>
            <c:ext xmlns:c16="http://schemas.microsoft.com/office/drawing/2014/chart" uri="{C3380CC4-5D6E-409C-BE32-E72D297353CC}">
              <c16:uniqueId val="{00000000-7CF6-4505-87A6-37E33C58B121}"/>
            </c:ext>
          </c:extLst>
        </c:ser>
        <c:ser>
          <c:idx val="1"/>
          <c:order val="1"/>
          <c:tx>
            <c:strRef>
              <c:f>Sheet2!$C$5</c:f>
              <c:strCache>
                <c:ptCount val="1"/>
                <c:pt idx="0">
                  <c:v>Tray drying</c:v>
                </c:pt>
              </c:strCache>
            </c:strRef>
          </c:tx>
          <c:spPr>
            <a:ln w="34925" cap="rnd">
              <a:solidFill>
                <a:schemeClr val="accent2"/>
              </a:solidFill>
              <a:round/>
            </a:ln>
            <a:effectLst/>
          </c:spPr>
          <c:marker>
            <c:symbol val="circle"/>
            <c:size val="5"/>
            <c:spPr>
              <a:solidFill>
                <a:schemeClr val="accent2"/>
              </a:solidFill>
              <a:ln w="9525">
                <a:solidFill>
                  <a:schemeClr val="accent2"/>
                </a:solidFill>
              </a:ln>
              <a:effectLst/>
            </c:spPr>
          </c:marker>
          <c:dPt>
            <c:idx val="5"/>
            <c:marker>
              <c:symbol val="circle"/>
              <c:size val="5"/>
              <c:spPr>
                <a:solidFill>
                  <a:schemeClr val="accent2"/>
                </a:solidFill>
                <a:ln w="9525">
                  <a:solidFill>
                    <a:schemeClr val="accent2"/>
                  </a:solidFill>
                </a:ln>
                <a:effectLst>
                  <a:outerShdw blurRad="50800" dist="50800" dir="6000000" sx="1000" sy="1000" algn="ctr" rotWithShape="0">
                    <a:srgbClr val="000000">
                      <a:alpha val="43137"/>
                    </a:srgbClr>
                  </a:outerShdw>
                </a:effectLst>
              </c:spPr>
            </c:marker>
            <c:bubble3D val="0"/>
            <c:spPr>
              <a:ln w="34925" cap="rnd">
                <a:solidFill>
                  <a:schemeClr val="accent1"/>
                </a:solidFill>
                <a:round/>
              </a:ln>
              <a:effectLst>
                <a:outerShdw blurRad="50800" dist="50800" dir="6000000" sx="1000" sy="1000" algn="ctr" rotWithShape="0">
                  <a:srgbClr val="000000">
                    <a:alpha val="43137"/>
                  </a:srgbClr>
                </a:outerShdw>
              </a:effectLst>
            </c:spPr>
            <c:extLst>
              <c:ext xmlns:c16="http://schemas.microsoft.com/office/drawing/2014/chart" uri="{C3380CC4-5D6E-409C-BE32-E72D297353CC}">
                <c16:uniqueId val="{00000002-7CF6-4505-87A6-37E33C58B121}"/>
              </c:ext>
            </c:extLst>
          </c:dPt>
          <c:cat>
            <c:numRef>
              <c:f>Sheet2!$A$6:$A$13</c:f>
              <c:numCache>
                <c:formatCode>0.000</c:formatCode>
                <c:ptCount val="8"/>
                <c:pt idx="0">
                  <c:v>0.08</c:v>
                </c:pt>
                <c:pt idx="1">
                  <c:v>0.15</c:v>
                </c:pt>
                <c:pt idx="2">
                  <c:v>0.25</c:v>
                </c:pt>
                <c:pt idx="3">
                  <c:v>0.315</c:v>
                </c:pt>
                <c:pt idx="4">
                  <c:v>0.5</c:v>
                </c:pt>
                <c:pt idx="5">
                  <c:v>0.63</c:v>
                </c:pt>
                <c:pt idx="6">
                  <c:v>0.8</c:v>
                </c:pt>
                <c:pt idx="7">
                  <c:v>1</c:v>
                </c:pt>
              </c:numCache>
            </c:numRef>
          </c:cat>
          <c:val>
            <c:numRef>
              <c:f>Sheet2!$C$6:$C$13</c:f>
              <c:numCache>
                <c:formatCode>General</c:formatCode>
                <c:ptCount val="8"/>
                <c:pt idx="0">
                  <c:v>5.7</c:v>
                </c:pt>
                <c:pt idx="1">
                  <c:v>26.6</c:v>
                </c:pt>
                <c:pt idx="2">
                  <c:v>59.3</c:v>
                </c:pt>
                <c:pt idx="3">
                  <c:v>84.4</c:v>
                </c:pt>
                <c:pt idx="4">
                  <c:v>96</c:v>
                </c:pt>
                <c:pt idx="5">
                  <c:v>99.1</c:v>
                </c:pt>
                <c:pt idx="6">
                  <c:v>99.9</c:v>
                </c:pt>
                <c:pt idx="7">
                  <c:v>100</c:v>
                </c:pt>
              </c:numCache>
            </c:numRef>
          </c:val>
          <c:smooth val="0"/>
          <c:extLst>
            <c:ext xmlns:c16="http://schemas.microsoft.com/office/drawing/2014/chart" uri="{C3380CC4-5D6E-409C-BE32-E72D297353CC}">
              <c16:uniqueId val="{00000003-7CF6-4505-87A6-37E33C58B121}"/>
            </c:ext>
          </c:extLst>
        </c:ser>
        <c:ser>
          <c:idx val="2"/>
          <c:order val="2"/>
          <c:tx>
            <c:strRef>
              <c:f>Sheet2!$D$5</c:f>
              <c:strCache>
                <c:ptCount val="1"/>
                <c:pt idx="0">
                  <c:v>Fluid bed drying</c:v>
                </c:pt>
              </c:strCache>
            </c:strRef>
          </c:tx>
          <c:spPr>
            <a:ln w="19050" cap="rnd">
              <a:solidFill>
                <a:schemeClr val="accent3"/>
              </a:solidFill>
              <a:round/>
            </a:ln>
            <a:effectLst>
              <a:glow>
                <a:schemeClr val="accent1">
                  <a:alpha val="40000"/>
                </a:schemeClr>
              </a:glow>
            </a:effectLst>
          </c:spPr>
          <c:marker>
            <c:symbol val="circle"/>
            <c:size val="5"/>
            <c:spPr>
              <a:solidFill>
                <a:schemeClr val="accent3"/>
              </a:solidFill>
              <a:ln w="9525">
                <a:solidFill>
                  <a:schemeClr val="accent3"/>
                </a:solidFill>
              </a:ln>
              <a:effectLst>
                <a:glow>
                  <a:schemeClr val="accent1">
                    <a:alpha val="40000"/>
                  </a:schemeClr>
                </a:glow>
              </a:effectLst>
            </c:spPr>
          </c:marker>
          <c:cat>
            <c:numRef>
              <c:f>Sheet2!$A$6:$A$13</c:f>
              <c:numCache>
                <c:formatCode>0.000</c:formatCode>
                <c:ptCount val="8"/>
                <c:pt idx="0">
                  <c:v>0.08</c:v>
                </c:pt>
                <c:pt idx="1">
                  <c:v>0.15</c:v>
                </c:pt>
                <c:pt idx="2">
                  <c:v>0.25</c:v>
                </c:pt>
                <c:pt idx="3">
                  <c:v>0.315</c:v>
                </c:pt>
                <c:pt idx="4">
                  <c:v>0.5</c:v>
                </c:pt>
                <c:pt idx="5">
                  <c:v>0.63</c:v>
                </c:pt>
                <c:pt idx="6">
                  <c:v>0.8</c:v>
                </c:pt>
                <c:pt idx="7">
                  <c:v>1</c:v>
                </c:pt>
              </c:numCache>
            </c:numRef>
          </c:cat>
          <c:val>
            <c:numRef>
              <c:f>Sheet2!$D$6:$D$13</c:f>
              <c:numCache>
                <c:formatCode>General</c:formatCode>
                <c:ptCount val="8"/>
                <c:pt idx="0">
                  <c:v>7.2</c:v>
                </c:pt>
                <c:pt idx="1">
                  <c:v>27</c:v>
                </c:pt>
                <c:pt idx="2">
                  <c:v>55.6</c:v>
                </c:pt>
                <c:pt idx="3">
                  <c:v>91.2</c:v>
                </c:pt>
                <c:pt idx="4">
                  <c:v>93.5</c:v>
                </c:pt>
                <c:pt idx="5">
                  <c:v>98.2</c:v>
                </c:pt>
                <c:pt idx="6">
                  <c:v>99.8</c:v>
                </c:pt>
                <c:pt idx="7">
                  <c:v>100</c:v>
                </c:pt>
              </c:numCache>
            </c:numRef>
          </c:val>
          <c:smooth val="0"/>
          <c:extLst>
            <c:ext xmlns:c16="http://schemas.microsoft.com/office/drawing/2014/chart" uri="{C3380CC4-5D6E-409C-BE32-E72D297353CC}">
              <c16:uniqueId val="{00000004-7CF6-4505-87A6-37E33C58B121}"/>
            </c:ext>
          </c:extLst>
        </c:ser>
        <c:dLbls>
          <c:showLegendKey val="0"/>
          <c:showVal val="0"/>
          <c:showCatName val="0"/>
          <c:showSerName val="0"/>
          <c:showPercent val="0"/>
          <c:showBubbleSize val="0"/>
        </c:dLbls>
        <c:marker val="1"/>
        <c:smooth val="0"/>
        <c:axId val="1089806192"/>
        <c:axId val="976794224"/>
      </c:lineChart>
      <c:catAx>
        <c:axId val="108980619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Size class [mm]</a:t>
                </a:r>
              </a:p>
            </c:rich>
          </c:tx>
          <c:layout>
            <c:manualLayout>
              <c:xMode val="edge"/>
              <c:yMode val="edge"/>
              <c:x val="0.46057010095688544"/>
              <c:y val="0.92166430509406849"/>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76794224"/>
        <c:crosses val="autoZero"/>
        <c:auto val="1"/>
        <c:lblAlgn val="ctr"/>
        <c:lblOffset val="100"/>
        <c:tickMarkSkip val="1"/>
        <c:noMultiLvlLbl val="0"/>
      </c:catAx>
      <c:valAx>
        <c:axId val="976794224"/>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Cummulative fraction under sieve [%]</a:t>
                </a:r>
              </a:p>
            </c:rich>
          </c:tx>
          <c:layout>
            <c:manualLayout>
              <c:xMode val="edge"/>
              <c:yMode val="edge"/>
              <c:x val="1.9427178031325706E-2"/>
              <c:y val="3.267224463921882E-2"/>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89806192"/>
        <c:crossesAt val="0"/>
        <c:crossBetween val="between"/>
      </c:valAx>
      <c:spPr>
        <a:noFill/>
        <a:ln>
          <a:solidFill>
            <a:schemeClr val="accent1"/>
          </a:solidFill>
        </a:ln>
        <a:effectLst>
          <a:softEdge rad="0"/>
        </a:effectLst>
      </c:spPr>
    </c:plotArea>
    <c:legend>
      <c:legendPos val="r"/>
      <c:layout>
        <c:manualLayout>
          <c:xMode val="edge"/>
          <c:yMode val="edge"/>
          <c:x val="0.54711753668717711"/>
          <c:y val="0.56540910436810976"/>
          <c:w val="0.41680178019190256"/>
          <c:h val="0.19989263153781434"/>
        </c:manualLayout>
      </c:layout>
      <c:overlay val="0"/>
      <c:spPr>
        <a:solidFill>
          <a:sysClr val="window" lastClr="FFFFFF"/>
        </a:solidFill>
        <a:ln w="19050">
          <a:solidFill>
            <a:srgbClr val="003681"/>
          </a:solid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7AA7EA-85C8-4628-9542-27A95342726B}" type="datetimeFigureOut">
              <a:rPr lang="en-US" smtClean="0"/>
              <a:t>9/15/2026</a:t>
            </a:fld>
            <a:endParaRPr lang="en-US"/>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0C0320-680E-40BC-B242-4CFB451F55FF}" type="slidenum">
              <a:rPr lang="en-US" smtClean="0"/>
              <a:t>‹#›</a:t>
            </a:fld>
            <a:endParaRPr lang="en-US"/>
          </a:p>
        </p:txBody>
      </p:sp>
    </p:spTree>
    <p:extLst>
      <p:ext uri="{BB962C8B-B14F-4D97-AF65-F5344CB8AC3E}">
        <p14:creationId xmlns:p14="http://schemas.microsoft.com/office/powerpoint/2010/main" val="29760260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0C0320-680E-40BC-B242-4CFB451F55FF}" type="slidenum">
              <a:rPr lang="en-US" smtClean="0"/>
              <a:t>1</a:t>
            </a:fld>
            <a:endParaRPr lang="en-US"/>
          </a:p>
        </p:txBody>
      </p:sp>
    </p:spTree>
    <p:extLst>
      <p:ext uri="{BB962C8B-B14F-4D97-AF65-F5344CB8AC3E}">
        <p14:creationId xmlns:p14="http://schemas.microsoft.com/office/powerpoint/2010/main" val="4238274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0" y="3368388"/>
            <a:ext cx="27432000" cy="7165564"/>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4572000" y="10810285"/>
            <a:ext cx="27432000" cy="496920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BDF914-31F6-4DE6-AD09-3FEE0DFE9760}"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3880823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BDF914-31F6-4DE6-AD09-3FEE0DFE9760}"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3381887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495553" y="5131206"/>
            <a:ext cx="31546800" cy="856151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2495553" y="13773709"/>
            <a:ext cx="31546800" cy="450229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BDF914-31F6-4DE6-AD09-3FEE0DFE9760}"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1501902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14600" y="5478989"/>
            <a:ext cx="15544800" cy="130590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8516600" y="5478989"/>
            <a:ext cx="15544800" cy="130590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0BDF914-31F6-4DE6-AD09-3FEE0DFE9760}"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2094835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19364" y="1095802"/>
            <a:ext cx="31546800" cy="397822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519373" y="5045435"/>
            <a:ext cx="15473361" cy="247269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519373" y="7518130"/>
            <a:ext cx="15473361" cy="110580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8516603" y="5045435"/>
            <a:ext cx="15549564" cy="247269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18516603" y="7518130"/>
            <a:ext cx="15549564" cy="110580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0BDF914-31F6-4DE6-AD09-3FEE0DFE9760}"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1454383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DF914-31F6-4DE6-AD09-3FEE0DFE9760}"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2530630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BDF914-31F6-4DE6-AD09-3FEE0DFE9760}"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4235129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70" y="1372129"/>
            <a:ext cx="11796711" cy="4802452"/>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15549564" y="2963431"/>
            <a:ext cx="18516600" cy="14626516"/>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19370" y="6174587"/>
            <a:ext cx="11796711" cy="1143917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0BDF914-31F6-4DE6-AD09-3FEE0DFE9760}"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1567058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9370" y="1372129"/>
            <a:ext cx="11796711" cy="4802452"/>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5549564" y="2963431"/>
            <a:ext cx="18516600" cy="14626516"/>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2519370" y="6174587"/>
            <a:ext cx="11796711" cy="1143917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0BDF914-31F6-4DE6-AD09-3FEE0DFE9760}"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874942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BDF914-31F6-4DE6-AD09-3FEE0DFE9760}"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1143161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174703" y="1095808"/>
            <a:ext cx="7886700" cy="17442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514603" y="1095808"/>
            <a:ext cx="23202900" cy="17442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0BDF914-31F6-4DE6-AD09-3FEE0DFE9760}"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1834A-D6F4-4D62-ADA4-0C2050583E2C}" type="slidenum">
              <a:rPr lang="en-US" smtClean="0"/>
              <a:t>‹#›</a:t>
            </a:fld>
            <a:endParaRPr lang="en-US"/>
          </a:p>
        </p:txBody>
      </p:sp>
    </p:spTree>
    <p:extLst>
      <p:ext uri="{BB962C8B-B14F-4D97-AF65-F5344CB8AC3E}">
        <p14:creationId xmlns:p14="http://schemas.microsoft.com/office/powerpoint/2010/main" val="248803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0" y="1095802"/>
            <a:ext cx="31546800" cy="397822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514600" y="5478989"/>
            <a:ext cx="31546800" cy="1305905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514600" y="19076415"/>
            <a:ext cx="8229600" cy="1095798"/>
          </a:xfrm>
          <a:prstGeom prst="rect">
            <a:avLst/>
          </a:prstGeom>
        </p:spPr>
        <p:txBody>
          <a:bodyPr vert="horz" lIns="91440" tIns="45720" rIns="91440" bIns="45720" rtlCol="0" anchor="ctr"/>
          <a:lstStyle>
            <a:lvl1pPr algn="l">
              <a:defRPr sz="900">
                <a:solidFill>
                  <a:schemeClr val="tx1">
                    <a:tint val="82000"/>
                  </a:schemeClr>
                </a:solidFill>
              </a:defRPr>
            </a:lvl1pPr>
          </a:lstStyle>
          <a:p>
            <a:fld id="{10BDF914-31F6-4DE6-AD09-3FEE0DFE9760}" type="datetimeFigureOut">
              <a:rPr lang="en-US" smtClean="0"/>
              <a:t>9/15/2026</a:t>
            </a:fld>
            <a:endParaRPr lang="en-US"/>
          </a:p>
        </p:txBody>
      </p:sp>
      <p:sp>
        <p:nvSpPr>
          <p:cNvPr id="5" name="Footer Placeholder 4"/>
          <p:cNvSpPr>
            <a:spLocks noGrp="1"/>
          </p:cNvSpPr>
          <p:nvPr>
            <p:ph type="ftr" sz="quarter" idx="3"/>
          </p:nvPr>
        </p:nvSpPr>
        <p:spPr>
          <a:xfrm>
            <a:off x="12115800" y="19076415"/>
            <a:ext cx="12344400" cy="1095798"/>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5831800" y="19076415"/>
            <a:ext cx="8229600" cy="1095798"/>
          </a:xfrm>
          <a:prstGeom prst="rect">
            <a:avLst/>
          </a:prstGeom>
        </p:spPr>
        <p:txBody>
          <a:bodyPr vert="horz" lIns="91440" tIns="45720" rIns="91440" bIns="45720" rtlCol="0" anchor="ctr"/>
          <a:lstStyle>
            <a:lvl1pPr algn="r">
              <a:defRPr sz="900">
                <a:solidFill>
                  <a:schemeClr val="tx1">
                    <a:tint val="82000"/>
                  </a:schemeClr>
                </a:solidFill>
              </a:defRPr>
            </a:lvl1pPr>
          </a:lstStyle>
          <a:p>
            <a:fld id="{5181834A-D6F4-4D62-ADA4-0C2050583E2C}" type="slidenum">
              <a:rPr lang="en-US" smtClean="0"/>
              <a:t>‹#›</a:t>
            </a:fld>
            <a:endParaRPr lang="en-US"/>
          </a:p>
        </p:txBody>
      </p:sp>
    </p:spTree>
    <p:extLst>
      <p:ext uri="{BB962C8B-B14F-4D97-AF65-F5344CB8AC3E}">
        <p14:creationId xmlns:p14="http://schemas.microsoft.com/office/powerpoint/2010/main" val="18754455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pg"/><Relationship Id="rId7"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hyperlink" Target="mailto:vbezhovska@alkaloid.com.mk" TargetMode="External"/><Relationship Id="rId4" Type="http://schemas.openxmlformats.org/officeDocument/2006/relationships/image" Target="../media/image2.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Flowchart: Alternate Process 15">
            <a:extLst>
              <a:ext uri="{FF2B5EF4-FFF2-40B4-BE49-F238E27FC236}">
                <a16:creationId xmlns:a16="http://schemas.microsoft.com/office/drawing/2014/main" id="{42F41EC9-38DA-4304-A5FA-5088B1AB2732}"/>
              </a:ext>
            </a:extLst>
          </p:cNvPr>
          <p:cNvSpPr/>
          <p:nvPr/>
        </p:nvSpPr>
        <p:spPr>
          <a:xfrm>
            <a:off x="15042578" y="3585729"/>
            <a:ext cx="21439016" cy="2992681"/>
          </a:xfrm>
          <a:prstGeom prst="flowChartAlternateProcess">
            <a:avLst/>
          </a:prstGeom>
          <a:solidFill>
            <a:schemeClr val="accent6">
              <a:lumMod val="20000"/>
              <a:lumOff val="80000"/>
            </a:schemeClr>
          </a:solidFill>
          <a:ln>
            <a:solidFill>
              <a:srgbClr val="33CC3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sz="2400" dirty="0">
              <a:solidFill>
                <a:schemeClr val="tx1"/>
              </a:solidFill>
              <a:latin typeface="Arial" panose="020B0604020202020204" pitchFamily="34" charset="0"/>
              <a:cs typeface="Arial" panose="020B0604020202020204" pitchFamily="34" charset="0"/>
            </a:endParaRPr>
          </a:p>
          <a:p>
            <a:pPr algn="just"/>
            <a:endParaRPr lang="en-US" sz="2400" dirty="0">
              <a:solidFill>
                <a:schemeClr val="tx1"/>
              </a:solidFill>
              <a:latin typeface="Arial" panose="020B0604020202020204" pitchFamily="34" charset="0"/>
              <a:cs typeface="Arial" panose="020B0604020202020204" pitchFamily="34" charset="0"/>
            </a:endParaRPr>
          </a:p>
          <a:p>
            <a:pPr algn="just"/>
            <a:endParaRPr lang="en-US" sz="2400" dirty="0">
              <a:solidFill>
                <a:schemeClr val="tx1"/>
              </a:solidFill>
              <a:latin typeface="Arial" panose="020B0604020202020204" pitchFamily="34" charset="0"/>
              <a:cs typeface="Arial" panose="020B0604020202020204" pitchFamily="34" charset="0"/>
            </a:endParaRPr>
          </a:p>
          <a:p>
            <a:pPr algn="just"/>
            <a:r>
              <a:rPr lang="en-US" sz="2400" dirty="0">
                <a:solidFill>
                  <a:schemeClr val="tx1"/>
                </a:solidFill>
                <a:latin typeface="Arial" panose="020B0604020202020204" pitchFamily="34" charset="0"/>
                <a:cs typeface="Arial" panose="020B0604020202020204" pitchFamily="34" charset="0"/>
              </a:rPr>
              <a:t>An immediate-release formulation containing a BCS Class IV active pharmaceutical ingredient was prepared by wet granulation. Drying was performed using a single-pot vacuum processor (DIOSNA P/VAC 10), a fluid bed dryer (</a:t>
            </a:r>
            <a:r>
              <a:rPr lang="en-US" sz="2400" dirty="0" err="1">
                <a:solidFill>
                  <a:schemeClr val="tx1"/>
                </a:solidFill>
                <a:latin typeface="Arial" panose="020B0604020202020204" pitchFamily="34" charset="0"/>
                <a:cs typeface="Arial" panose="020B0604020202020204" pitchFamily="34" charset="0"/>
              </a:rPr>
              <a:t>Mycrolab</a:t>
            </a:r>
            <a:r>
              <a:rPr lang="en-US" sz="2400" dirty="0">
                <a:solidFill>
                  <a:schemeClr val="tx1"/>
                </a:solidFill>
                <a:latin typeface="Arial" panose="020B0604020202020204" pitchFamily="34" charset="0"/>
                <a:cs typeface="Arial" panose="020B0604020202020204" pitchFamily="34" charset="0"/>
              </a:rPr>
              <a:t> system), and a tray dryer (Panasonic MOV 212S-2). Granules were characterized in terms of particle size distribution (PSD), loss on drying (LOD), porosity, and flowability. Product quality was evaluated through assay and related/degradation products testing, whereas XRPD and FT-IR analyses were performed to evaluate the solid-state properties of the active pharmaceutical ingredient.</a:t>
            </a:r>
          </a:p>
        </p:txBody>
      </p:sp>
      <p:sp>
        <p:nvSpPr>
          <p:cNvPr id="7" name="Rectangle: Rounded Corners 6">
            <a:extLst>
              <a:ext uri="{FF2B5EF4-FFF2-40B4-BE49-F238E27FC236}">
                <a16:creationId xmlns:a16="http://schemas.microsoft.com/office/drawing/2014/main" id="{15021274-FA3B-4BC0-A88E-3FFF46B3A8BD}"/>
              </a:ext>
            </a:extLst>
          </p:cNvPr>
          <p:cNvSpPr/>
          <p:nvPr/>
        </p:nvSpPr>
        <p:spPr>
          <a:xfrm>
            <a:off x="94404" y="3538111"/>
            <a:ext cx="14522037" cy="3064624"/>
          </a:xfrm>
          <a:prstGeom prst="roundRect">
            <a:avLst/>
          </a:prstGeom>
          <a:solidFill>
            <a:srgbClr val="E6F5FC"/>
          </a:solidFill>
          <a:ln>
            <a:solidFill>
              <a:srgbClr val="0A3E8A"/>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sz="2400" dirty="0">
              <a:solidFill>
                <a:schemeClr val="tx1"/>
              </a:solidFill>
              <a:latin typeface="Arial" panose="020B0604020202020204" pitchFamily="34" charset="0"/>
              <a:cs typeface="Arial" panose="020B0604020202020204" pitchFamily="34" charset="0"/>
            </a:endParaRPr>
          </a:p>
          <a:p>
            <a:pPr algn="just"/>
            <a:endParaRPr lang="en-US" sz="2400" dirty="0">
              <a:solidFill>
                <a:schemeClr val="tx1"/>
              </a:solidFill>
              <a:latin typeface="Arial" panose="020B0604020202020204" pitchFamily="34" charset="0"/>
              <a:cs typeface="Arial" panose="020B0604020202020204" pitchFamily="34" charset="0"/>
            </a:endParaRPr>
          </a:p>
          <a:p>
            <a:pPr algn="just"/>
            <a:endParaRPr lang="en-US" sz="2400" dirty="0">
              <a:solidFill>
                <a:schemeClr val="tx1"/>
              </a:solidFill>
              <a:latin typeface="Arial" panose="020B0604020202020204" pitchFamily="34" charset="0"/>
              <a:cs typeface="Arial" panose="020B0604020202020204" pitchFamily="34" charset="0"/>
            </a:endParaRPr>
          </a:p>
          <a:p>
            <a:pPr algn="just"/>
            <a:r>
              <a:rPr lang="en-US" sz="2400" dirty="0">
                <a:solidFill>
                  <a:srgbClr val="003986"/>
                </a:solidFill>
                <a:latin typeface="Arial" panose="020B0604020202020204" pitchFamily="34" charset="0"/>
                <a:cs typeface="Arial" panose="020B0604020202020204" pitchFamily="34" charset="0"/>
              </a:rPr>
              <a:t>The critical quality attributes of the drug product and the efficiency of the manufacturing process for production of granules for oral suspension can be affected by the drying process. The aim of this study was to evaluate the impact of single-pot vacuum, fluid bed, and tray drying technologies, which differ in their heat and mass transfer mechanisms, on process efficiency, granule characteristics, and final product quality attributes.</a:t>
            </a:r>
          </a:p>
        </p:txBody>
      </p:sp>
      <p:sp>
        <p:nvSpPr>
          <p:cNvPr id="2" name="Rectangle 1">
            <a:extLst>
              <a:ext uri="{FF2B5EF4-FFF2-40B4-BE49-F238E27FC236}">
                <a16:creationId xmlns:a16="http://schemas.microsoft.com/office/drawing/2014/main" id="{88FCF225-D18D-4542-8D81-DBDFE8053751}"/>
              </a:ext>
            </a:extLst>
          </p:cNvPr>
          <p:cNvSpPr/>
          <p:nvPr/>
        </p:nvSpPr>
        <p:spPr>
          <a:xfrm>
            <a:off x="219919" y="-11059"/>
            <a:ext cx="36576000" cy="553998"/>
          </a:xfrm>
          <a:prstGeom prst="rect">
            <a:avLst/>
          </a:prstGeom>
        </p:spPr>
        <p:txBody>
          <a:bodyPr wrap="square">
            <a:spAutoFit/>
          </a:bodyPr>
          <a:lstStyle/>
          <a:p>
            <a:pPr algn="ctr"/>
            <a:r>
              <a:rPr lang="en-US" sz="3000" b="1" dirty="0">
                <a:solidFill>
                  <a:srgbClr val="04881E"/>
                </a:solidFill>
                <a:latin typeface="Arial" panose="020B0604020202020204" pitchFamily="34" charset="0"/>
                <a:cs typeface="Arial" panose="020B0604020202020204" pitchFamily="34" charset="0"/>
              </a:rPr>
              <a:t>28</a:t>
            </a:r>
            <a:r>
              <a:rPr lang="en-US" sz="3000" b="1" baseline="30000" dirty="0">
                <a:solidFill>
                  <a:srgbClr val="04881E"/>
                </a:solidFill>
                <a:latin typeface="Arial" panose="020B0604020202020204" pitchFamily="34" charset="0"/>
                <a:cs typeface="Arial" panose="020B0604020202020204" pitchFamily="34" charset="0"/>
              </a:rPr>
              <a:t>th</a:t>
            </a:r>
            <a:r>
              <a:rPr lang="en-US" sz="3000" b="1" dirty="0">
                <a:solidFill>
                  <a:srgbClr val="04881E"/>
                </a:solidFill>
                <a:latin typeface="Arial" panose="020B0604020202020204" pitchFamily="34" charset="0"/>
                <a:cs typeface="Arial" panose="020B0604020202020204" pitchFamily="34" charset="0"/>
              </a:rPr>
              <a:t> Congress of SCTM, 23-26 September, </a:t>
            </a:r>
            <a:r>
              <a:rPr lang="en-US" sz="3000" b="1" dirty="0" err="1">
                <a:solidFill>
                  <a:srgbClr val="04881E"/>
                </a:solidFill>
                <a:latin typeface="Arial" panose="020B0604020202020204" pitchFamily="34" charset="0"/>
                <a:cs typeface="Arial" panose="020B0604020202020204" pitchFamily="34" charset="0"/>
              </a:rPr>
              <a:t>Ohrid</a:t>
            </a:r>
            <a:r>
              <a:rPr lang="en-US" sz="3000" b="1" dirty="0">
                <a:solidFill>
                  <a:srgbClr val="04881E"/>
                </a:solidFill>
                <a:latin typeface="Arial" panose="020B0604020202020204" pitchFamily="34" charset="0"/>
                <a:cs typeface="Arial" panose="020B0604020202020204" pitchFamily="34" charset="0"/>
              </a:rPr>
              <a:t>, Macedonia</a:t>
            </a:r>
            <a:endParaRPr lang="mk-MK" sz="3000" b="1" dirty="0">
              <a:solidFill>
                <a:srgbClr val="04881E"/>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2BB2302-92D9-47A2-84FD-505F838175B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21587" y="1525927"/>
            <a:ext cx="1761075" cy="1890138"/>
          </a:xfrm>
          <a:prstGeom prst="rect">
            <a:avLst/>
          </a:prstGeom>
        </p:spPr>
      </p:pic>
      <p:sp>
        <p:nvSpPr>
          <p:cNvPr id="6" name="AutoShape 10">
            <a:extLst>
              <a:ext uri="{FF2B5EF4-FFF2-40B4-BE49-F238E27FC236}">
                <a16:creationId xmlns:a16="http://schemas.microsoft.com/office/drawing/2014/main" id="{5BA88BDD-7D8F-44C8-BE39-F81CBC68EC44}"/>
              </a:ext>
            </a:extLst>
          </p:cNvPr>
          <p:cNvSpPr>
            <a:spLocks noChangeArrowheads="1"/>
          </p:cNvSpPr>
          <p:nvPr/>
        </p:nvSpPr>
        <p:spPr bwMode="auto">
          <a:xfrm>
            <a:off x="94403" y="3538111"/>
            <a:ext cx="14522038" cy="783193"/>
          </a:xfrm>
          <a:prstGeom prst="roundRect">
            <a:avLst>
              <a:gd name="adj" fmla="val 16667"/>
            </a:avLst>
          </a:prstGeom>
          <a:solidFill>
            <a:srgbClr val="0A3E8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4000" b="1" dirty="0">
                <a:solidFill>
                  <a:schemeClr val="bg1"/>
                </a:solidFill>
                <a:effectLst>
                  <a:outerShdw blurRad="38100" dist="38100" dir="2700000" algn="tl">
                    <a:srgbClr val="000000">
                      <a:alpha val="43137"/>
                    </a:srgbClr>
                  </a:outerShdw>
                </a:effectLst>
                <a:highlight>
                  <a:srgbClr val="0A3E8A"/>
                </a:highlight>
                <a:latin typeface="Arial" panose="020B0604020202020204" pitchFamily="34" charset="0"/>
                <a:cs typeface="Arial" panose="020B0604020202020204" pitchFamily="34" charset="0"/>
              </a:rPr>
              <a:t>INTRODUCTION AND AIM</a:t>
            </a:r>
          </a:p>
        </p:txBody>
      </p:sp>
      <p:sp>
        <p:nvSpPr>
          <p:cNvPr id="9" name="Rectangle 8">
            <a:extLst>
              <a:ext uri="{FF2B5EF4-FFF2-40B4-BE49-F238E27FC236}">
                <a16:creationId xmlns:a16="http://schemas.microsoft.com/office/drawing/2014/main" id="{4CB0B522-A077-409A-91BF-8071F8F8FC9D}"/>
              </a:ext>
            </a:extLst>
          </p:cNvPr>
          <p:cNvSpPr/>
          <p:nvPr/>
        </p:nvSpPr>
        <p:spPr>
          <a:xfrm>
            <a:off x="252395" y="1521094"/>
            <a:ext cx="36480605" cy="600164"/>
          </a:xfrm>
          <a:prstGeom prst="rect">
            <a:avLst/>
          </a:prstGeom>
        </p:spPr>
        <p:txBody>
          <a:bodyPr wrap="square">
            <a:spAutoFit/>
          </a:bodyPr>
          <a:lstStyle/>
          <a:p>
            <a:pPr algn="ctr">
              <a:spcAft>
                <a:spcPts val="0"/>
              </a:spcAft>
            </a:pPr>
            <a:r>
              <a:rPr lang="en-US" sz="3300" b="1" dirty="0" err="1">
                <a:solidFill>
                  <a:srgbClr val="04881E"/>
                </a:solidFill>
                <a:latin typeface="Arial" panose="020B0604020202020204" pitchFamily="34" charset="0"/>
                <a:ea typeface="Calibri" panose="020F0502020204030204" pitchFamily="34" charset="0"/>
                <a:cs typeface="Arial" panose="020B0604020202020204" pitchFamily="34" charset="0"/>
              </a:rPr>
              <a:t>Viktorija</a:t>
            </a:r>
            <a:r>
              <a:rPr lang="en-US" sz="3300" b="1" dirty="0">
                <a:solidFill>
                  <a:srgbClr val="04881E"/>
                </a:solidFill>
                <a:latin typeface="Arial" panose="020B0604020202020204" pitchFamily="34" charset="0"/>
                <a:ea typeface="Calibri" panose="020F0502020204030204" pitchFamily="34" charset="0"/>
                <a:cs typeface="Arial" panose="020B0604020202020204" pitchFamily="34" charset="0"/>
              </a:rPr>
              <a:t> Bezhovska</a:t>
            </a:r>
            <a:r>
              <a:rPr lang="en-US" sz="3300" b="1" baseline="30000" dirty="0">
                <a:solidFill>
                  <a:srgbClr val="04881E"/>
                </a:solidFill>
                <a:latin typeface="Arial" panose="020B0604020202020204" pitchFamily="34" charset="0"/>
                <a:ea typeface="Calibri" panose="020F0502020204030204" pitchFamily="34" charset="0"/>
                <a:cs typeface="Arial" panose="020B0604020202020204" pitchFamily="34" charset="0"/>
              </a:rPr>
              <a:t>1*</a:t>
            </a:r>
            <a:r>
              <a:rPr lang="en-US" sz="3300" b="1" dirty="0">
                <a:solidFill>
                  <a:srgbClr val="04881E"/>
                </a:solidFill>
                <a:latin typeface="Arial" panose="020B0604020202020204" pitchFamily="34" charset="0"/>
                <a:ea typeface="Calibri" panose="020F0502020204030204" pitchFamily="34" charset="0"/>
                <a:cs typeface="Arial" panose="020B0604020202020204" pitchFamily="34" charset="0"/>
              </a:rPr>
              <a:t>, </a:t>
            </a:r>
            <a:r>
              <a:rPr lang="en-US" sz="3300" b="1" dirty="0" err="1">
                <a:solidFill>
                  <a:srgbClr val="04881E"/>
                </a:solidFill>
                <a:latin typeface="Arial" panose="020B0604020202020204" pitchFamily="34" charset="0"/>
                <a:ea typeface="Calibri" panose="020F0502020204030204" pitchFamily="34" charset="0"/>
                <a:cs typeface="Arial" panose="020B0604020202020204" pitchFamily="34" charset="0"/>
              </a:rPr>
              <a:t>Krume</a:t>
            </a:r>
            <a:r>
              <a:rPr lang="en-US" sz="3300" b="1" dirty="0">
                <a:solidFill>
                  <a:srgbClr val="04881E"/>
                </a:solidFill>
                <a:latin typeface="Arial" panose="020B0604020202020204" pitchFamily="34" charset="0"/>
                <a:ea typeface="Calibri" panose="020F0502020204030204" pitchFamily="34" charset="0"/>
                <a:cs typeface="Arial" panose="020B0604020202020204" pitchFamily="34" charset="0"/>
              </a:rPr>
              <a:t> Toshev</a:t>
            </a:r>
            <a:r>
              <a:rPr lang="en-US" sz="3300" b="1" baseline="30000" dirty="0">
                <a:solidFill>
                  <a:srgbClr val="04881E"/>
                </a:solidFill>
                <a:latin typeface="Arial" panose="020B0604020202020204" pitchFamily="34" charset="0"/>
                <a:ea typeface="Calibri" panose="020F0502020204030204" pitchFamily="34" charset="0"/>
                <a:cs typeface="Arial" panose="020B0604020202020204" pitchFamily="34" charset="0"/>
              </a:rPr>
              <a:t>1</a:t>
            </a:r>
            <a:r>
              <a:rPr lang="en-US" sz="3300" b="1" dirty="0">
                <a:solidFill>
                  <a:srgbClr val="04881E"/>
                </a:solidFill>
                <a:latin typeface="Arial" panose="020B0604020202020204" pitchFamily="34" charset="0"/>
                <a:ea typeface="Calibri" panose="020F0502020204030204" pitchFamily="34" charset="0"/>
                <a:cs typeface="Arial" panose="020B0604020202020204" pitchFamily="34" charset="0"/>
              </a:rPr>
              <a:t>, </a:t>
            </a:r>
            <a:r>
              <a:rPr lang="en-US" sz="3300" b="1" dirty="0" err="1">
                <a:solidFill>
                  <a:srgbClr val="04881E"/>
                </a:solidFill>
                <a:latin typeface="Arial" panose="020B0604020202020204" pitchFamily="34" charset="0"/>
                <a:ea typeface="Calibri" panose="020F0502020204030204" pitchFamily="34" charset="0"/>
                <a:cs typeface="Arial" panose="020B0604020202020204" pitchFamily="34" charset="0"/>
              </a:rPr>
              <a:t>Natasa</a:t>
            </a:r>
            <a:r>
              <a:rPr lang="en-US" sz="3300" b="1" dirty="0">
                <a:solidFill>
                  <a:srgbClr val="04881E"/>
                </a:solidFill>
                <a:latin typeface="Arial" panose="020B0604020202020204" pitchFamily="34" charset="0"/>
                <a:ea typeface="Calibri" panose="020F0502020204030204" pitchFamily="34" charset="0"/>
                <a:cs typeface="Arial" panose="020B0604020202020204" pitchFamily="34" charset="0"/>
              </a:rPr>
              <a:t> </a:t>
            </a:r>
            <a:r>
              <a:rPr lang="en-US" sz="3300" b="1" dirty="0" err="1">
                <a:solidFill>
                  <a:srgbClr val="04881E"/>
                </a:solidFill>
                <a:latin typeface="Arial" panose="020B0604020202020204" pitchFamily="34" charset="0"/>
                <a:ea typeface="Calibri" panose="020F0502020204030204" pitchFamily="34" charset="0"/>
                <a:cs typeface="Arial" panose="020B0604020202020204" pitchFamily="34" charset="0"/>
              </a:rPr>
              <a:t>Anevska</a:t>
            </a:r>
            <a:r>
              <a:rPr lang="en-US" sz="3300" b="1" dirty="0">
                <a:solidFill>
                  <a:srgbClr val="04881E"/>
                </a:solidFill>
                <a:latin typeface="Arial" panose="020B0604020202020204" pitchFamily="34" charset="0"/>
                <a:ea typeface="Calibri" panose="020F0502020204030204" pitchFamily="34" charset="0"/>
                <a:cs typeface="Arial" panose="020B0604020202020204" pitchFamily="34" charset="0"/>
              </a:rPr>
              <a:t> Stojanovska</a:t>
            </a:r>
            <a:r>
              <a:rPr lang="en-US" sz="3300" b="1" baseline="30000" dirty="0">
                <a:solidFill>
                  <a:srgbClr val="04881E"/>
                </a:solidFill>
                <a:latin typeface="Arial" panose="020B0604020202020204" pitchFamily="34" charset="0"/>
                <a:ea typeface="Calibri" panose="020F0502020204030204" pitchFamily="34" charset="0"/>
                <a:cs typeface="Arial" panose="020B0604020202020204" pitchFamily="34" charset="0"/>
              </a:rPr>
              <a:t>1</a:t>
            </a:r>
            <a:endParaRPr lang="en-US" sz="3300" b="1" dirty="0">
              <a:solidFill>
                <a:srgbClr val="04881E"/>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E59DFA40-B874-4AEE-BD67-07D0DDCCFFC6}"/>
              </a:ext>
            </a:extLst>
          </p:cNvPr>
          <p:cNvSpPr/>
          <p:nvPr/>
        </p:nvSpPr>
        <p:spPr>
          <a:xfrm>
            <a:off x="8338561" y="2205400"/>
            <a:ext cx="18959357" cy="954107"/>
          </a:xfrm>
          <a:prstGeom prst="rect">
            <a:avLst/>
          </a:prstGeom>
        </p:spPr>
        <p:txBody>
          <a:bodyPr wrap="square">
            <a:spAutoFit/>
          </a:bodyPr>
          <a:lstStyle/>
          <a:p>
            <a:pPr algn="ctr"/>
            <a:r>
              <a:rPr lang="en-US" sz="2800" i="1" baseline="30000" dirty="0">
                <a:latin typeface="Arial" panose="020B0604020202020204" pitchFamily="34" charset="0"/>
                <a:cs typeface="Arial" panose="020B0604020202020204" pitchFamily="34" charset="0"/>
              </a:rPr>
              <a:t>1</a:t>
            </a:r>
            <a:r>
              <a:rPr lang="en-US" sz="2800" i="1" dirty="0">
                <a:latin typeface="Arial" panose="020B0604020202020204" pitchFamily="34" charset="0"/>
                <a:cs typeface="Arial" panose="020B0604020202020204" pitchFamily="34" charset="0"/>
              </a:rPr>
              <a:t>Manufacturing Technical Operations</a:t>
            </a:r>
            <a:r>
              <a:rPr lang="mk-MK" sz="2800" i="1" dirty="0">
                <a:latin typeface="Arial" panose="020B0604020202020204" pitchFamily="34" charset="0"/>
                <a:cs typeface="Arial" panose="020B0604020202020204" pitchFamily="34" charset="0"/>
              </a:rPr>
              <a:t>, ALKALOID AD, Blvd. Aleksandar Makedonski 12, 1000 Skopje, </a:t>
            </a:r>
            <a:r>
              <a:rPr lang="en-US" sz="2800" i="1" dirty="0">
                <a:latin typeface="Arial" panose="020B0604020202020204" pitchFamily="34" charset="0"/>
                <a:cs typeface="Arial" panose="020B0604020202020204" pitchFamily="34" charset="0"/>
              </a:rPr>
              <a:t>N</a:t>
            </a:r>
            <a:r>
              <a:rPr lang="mk-MK" sz="2800" i="1" dirty="0">
                <a:latin typeface="Arial" panose="020B0604020202020204" pitchFamily="34" charset="0"/>
                <a:cs typeface="Arial" panose="020B0604020202020204" pitchFamily="34" charset="0"/>
              </a:rPr>
              <a:t>. Macedonia</a:t>
            </a:r>
            <a:endParaRPr lang="en-US" sz="2800" i="1" baseline="30000" dirty="0">
              <a:latin typeface="Arial" panose="020B0604020202020204" pitchFamily="34" charset="0"/>
              <a:cs typeface="Arial" panose="020B0604020202020204" pitchFamily="34" charset="0"/>
            </a:endParaRPr>
          </a:p>
          <a:p>
            <a:pPr algn="ctr"/>
            <a:r>
              <a:rPr lang="en-US" sz="2800" dirty="0">
                <a:latin typeface="Arial" panose="020B0604020202020204" pitchFamily="34" charset="0"/>
                <a:cs typeface="Arial" panose="020B0604020202020204" pitchFamily="34" charset="0"/>
              </a:rPr>
              <a:t>*</a:t>
            </a:r>
            <a:r>
              <a:rPr lang="en-US" sz="2800" u="sng" dirty="0">
                <a:solidFill>
                  <a:srgbClr val="04881E"/>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vbezhovska@alkaloid.com.mk</a:t>
            </a:r>
            <a:endParaRPr lang="en-US" sz="2800" dirty="0">
              <a:solidFill>
                <a:srgbClr val="04881E"/>
              </a:solidFill>
              <a:latin typeface="Arial" panose="020B0604020202020204" pitchFamily="34" charset="0"/>
              <a:cs typeface="Arial" panose="020B0604020202020204" pitchFamily="34" charset="0"/>
            </a:endParaRPr>
          </a:p>
        </p:txBody>
      </p:sp>
      <p:sp>
        <p:nvSpPr>
          <p:cNvPr id="11" name="Rectangle: Rounded Corners 10">
            <a:extLst>
              <a:ext uri="{FF2B5EF4-FFF2-40B4-BE49-F238E27FC236}">
                <a16:creationId xmlns:a16="http://schemas.microsoft.com/office/drawing/2014/main" id="{B6084687-79D0-4274-882E-8BF505E9A0CF}"/>
              </a:ext>
            </a:extLst>
          </p:cNvPr>
          <p:cNvSpPr/>
          <p:nvPr/>
        </p:nvSpPr>
        <p:spPr>
          <a:xfrm>
            <a:off x="35384314" y="33856"/>
            <a:ext cx="1097280" cy="449392"/>
          </a:xfrm>
          <a:prstGeom prst="roundRect">
            <a:avLst/>
          </a:prstGeom>
          <a:solidFill>
            <a:srgbClr val="04881E"/>
          </a:solidFill>
          <a:ln>
            <a:solidFill>
              <a:srgbClr val="0A3E8A"/>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bg1"/>
                </a:solidFill>
              </a:rPr>
              <a:t>000</a:t>
            </a:r>
          </a:p>
        </p:txBody>
      </p:sp>
      <p:sp>
        <p:nvSpPr>
          <p:cNvPr id="14" name="AutoShape 10">
            <a:extLst>
              <a:ext uri="{FF2B5EF4-FFF2-40B4-BE49-F238E27FC236}">
                <a16:creationId xmlns:a16="http://schemas.microsoft.com/office/drawing/2014/main" id="{CE3452DC-C3C9-4AAC-B703-4A09F5886477}"/>
              </a:ext>
            </a:extLst>
          </p:cNvPr>
          <p:cNvSpPr>
            <a:spLocks noChangeArrowheads="1"/>
          </p:cNvSpPr>
          <p:nvPr/>
        </p:nvSpPr>
        <p:spPr bwMode="auto">
          <a:xfrm>
            <a:off x="15042577" y="3554523"/>
            <a:ext cx="21439018" cy="783193"/>
          </a:xfrm>
          <a:prstGeom prst="flowChartAlternateProcess">
            <a:avLst/>
          </a:prstGeom>
          <a:solidFill>
            <a:srgbClr val="04881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4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EXPERIMANTAL</a:t>
            </a:r>
          </a:p>
        </p:txBody>
      </p:sp>
      <p:sp>
        <p:nvSpPr>
          <p:cNvPr id="17" name="Rectangle 16">
            <a:extLst>
              <a:ext uri="{FF2B5EF4-FFF2-40B4-BE49-F238E27FC236}">
                <a16:creationId xmlns:a16="http://schemas.microsoft.com/office/drawing/2014/main" id="{63FFF951-7F59-48D4-81BD-5A547FECC900}"/>
              </a:ext>
            </a:extLst>
          </p:cNvPr>
          <p:cNvSpPr/>
          <p:nvPr/>
        </p:nvSpPr>
        <p:spPr>
          <a:xfrm>
            <a:off x="219920" y="8109944"/>
            <a:ext cx="10418232" cy="1938992"/>
          </a:xfrm>
          <a:prstGeom prst="rect">
            <a:avLst/>
          </a:prstGeom>
        </p:spPr>
        <p:txBody>
          <a:bodyPr wrap="square">
            <a:spAutoFit/>
          </a:bodyPr>
          <a:lstStyle/>
          <a:p>
            <a:pPr algn="just"/>
            <a:r>
              <a:rPr lang="en-US" sz="2400" dirty="0">
                <a:latin typeface="Arial" panose="020B0604020202020204" pitchFamily="34" charset="0"/>
                <a:cs typeface="Arial" panose="020B0604020202020204" pitchFamily="34" charset="0"/>
              </a:rPr>
              <a:t>Single-pot and fluid bed drying reduced drying time by approximately </a:t>
            </a:r>
            <a:r>
              <a:rPr lang="mk-MK" sz="2400" dirty="0">
                <a:latin typeface="Arial" panose="020B0604020202020204" pitchFamily="34" charset="0"/>
                <a:cs typeface="Arial" panose="020B0604020202020204" pitchFamily="34" charset="0"/>
              </a:rPr>
              <a:t>78</a:t>
            </a:r>
            <a:r>
              <a:rPr lang="en-US" sz="2400" dirty="0">
                <a:latin typeface="Arial" panose="020B0604020202020204" pitchFamily="34" charset="0"/>
                <a:cs typeface="Arial" panose="020B0604020202020204" pitchFamily="34" charset="0"/>
              </a:rPr>
              <a:t>% and </a:t>
            </a:r>
            <a:r>
              <a:rPr lang="mk-MK" sz="2400" dirty="0">
                <a:latin typeface="Arial" panose="020B0604020202020204" pitchFamily="34" charset="0"/>
                <a:cs typeface="Arial" panose="020B0604020202020204" pitchFamily="34" charset="0"/>
              </a:rPr>
              <a:t>69</a:t>
            </a:r>
            <a:r>
              <a:rPr lang="en-US" sz="2400" dirty="0">
                <a:latin typeface="Arial" panose="020B0604020202020204" pitchFamily="34" charset="0"/>
                <a:cs typeface="Arial" panose="020B0604020202020204" pitchFamily="34" charset="0"/>
              </a:rPr>
              <a:t>%, respectively, compared to tray drying, demonstrating higher process efficiency under dynamic drying conditions (Figure 1). </a:t>
            </a:r>
          </a:p>
          <a:p>
            <a:pPr algn="just"/>
            <a:r>
              <a:rPr lang="en-US" sz="2400" dirty="0">
                <a:latin typeface="Arial" panose="020B0604020202020204" pitchFamily="34" charset="0"/>
                <a:cs typeface="Arial" panose="020B0604020202020204" pitchFamily="34" charset="0"/>
              </a:rPr>
              <a:t>Vacuum drying also enabled the lowest product temperature (27 °C), compared to 31 °C and 50 °C for fluid bed and tray drying, respectively.</a:t>
            </a:r>
          </a:p>
        </p:txBody>
      </p:sp>
      <p:graphicFrame>
        <p:nvGraphicFramePr>
          <p:cNvPr id="18" name="Chart 17">
            <a:extLst>
              <a:ext uri="{FF2B5EF4-FFF2-40B4-BE49-F238E27FC236}">
                <a16:creationId xmlns:a16="http://schemas.microsoft.com/office/drawing/2014/main" id="{68C7F901-9339-43D9-8BFC-8C969075CFB1}"/>
              </a:ext>
            </a:extLst>
          </p:cNvPr>
          <p:cNvGraphicFramePr>
            <a:graphicFrameLocks/>
          </p:cNvGraphicFramePr>
          <p:nvPr>
            <p:extLst>
              <p:ext uri="{D42A27DB-BD31-4B8C-83A1-F6EECF244321}">
                <p14:modId xmlns:p14="http://schemas.microsoft.com/office/powerpoint/2010/main" val="1782108768"/>
              </p:ext>
            </p:extLst>
          </p:nvPr>
        </p:nvGraphicFramePr>
        <p:xfrm>
          <a:off x="230515" y="9881541"/>
          <a:ext cx="10234507" cy="2724205"/>
        </p:xfrm>
        <a:graphic>
          <a:graphicData uri="http://schemas.openxmlformats.org/drawingml/2006/chart">
            <c:chart xmlns:c="http://schemas.openxmlformats.org/drawingml/2006/chart" xmlns:r="http://schemas.openxmlformats.org/officeDocument/2006/relationships" r:id="rId6"/>
          </a:graphicData>
        </a:graphic>
      </p:graphicFrame>
      <p:sp>
        <p:nvSpPr>
          <p:cNvPr id="19" name="AutoShape 10">
            <a:extLst>
              <a:ext uri="{FF2B5EF4-FFF2-40B4-BE49-F238E27FC236}">
                <a16:creationId xmlns:a16="http://schemas.microsoft.com/office/drawing/2014/main" id="{588C794A-34B3-4CAE-B6EF-3A5D2128D829}"/>
              </a:ext>
            </a:extLst>
          </p:cNvPr>
          <p:cNvSpPr>
            <a:spLocks noChangeArrowheads="1"/>
          </p:cNvSpPr>
          <p:nvPr/>
        </p:nvSpPr>
        <p:spPr bwMode="auto">
          <a:xfrm>
            <a:off x="116624" y="7020577"/>
            <a:ext cx="36342752" cy="783193"/>
          </a:xfrm>
          <a:prstGeom prst="roundRect">
            <a:avLst>
              <a:gd name="adj" fmla="val 16667"/>
            </a:avLst>
          </a:prstGeom>
          <a:solidFill>
            <a:srgbClr val="0A3E8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4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RESULTS AND DISCUSION</a:t>
            </a:r>
          </a:p>
        </p:txBody>
      </p:sp>
      <p:sp>
        <p:nvSpPr>
          <p:cNvPr id="20" name="Rectangle 19">
            <a:extLst>
              <a:ext uri="{FF2B5EF4-FFF2-40B4-BE49-F238E27FC236}">
                <a16:creationId xmlns:a16="http://schemas.microsoft.com/office/drawing/2014/main" id="{C77C9491-A9C3-4EF9-86CB-FF9B1EB860C7}"/>
              </a:ext>
            </a:extLst>
          </p:cNvPr>
          <p:cNvSpPr/>
          <p:nvPr/>
        </p:nvSpPr>
        <p:spPr>
          <a:xfrm>
            <a:off x="219919" y="12697605"/>
            <a:ext cx="10143435" cy="446276"/>
          </a:xfrm>
          <a:prstGeom prst="rect">
            <a:avLst/>
          </a:prstGeom>
        </p:spPr>
        <p:txBody>
          <a:bodyPr wrap="square">
            <a:spAutoFit/>
          </a:bodyPr>
          <a:lstStyle/>
          <a:p>
            <a:pPr algn="ctr"/>
            <a:r>
              <a:rPr lang="en-US" sz="2300" b="1" dirty="0">
                <a:solidFill>
                  <a:srgbClr val="04881E"/>
                </a:solidFill>
                <a:latin typeface="Arial" panose="020B0604020202020204" pitchFamily="34" charset="0"/>
                <a:cs typeface="Arial" panose="020B0604020202020204" pitchFamily="34" charset="0"/>
              </a:rPr>
              <a:t>Figure 1. Reduction in Drying Time Relative to Tray Drying</a:t>
            </a:r>
          </a:p>
        </p:txBody>
      </p:sp>
      <p:sp>
        <p:nvSpPr>
          <p:cNvPr id="21" name="Rectangle 20">
            <a:extLst>
              <a:ext uri="{FF2B5EF4-FFF2-40B4-BE49-F238E27FC236}">
                <a16:creationId xmlns:a16="http://schemas.microsoft.com/office/drawing/2014/main" id="{6F40DFEA-8ECD-4C90-A192-0398C9067A0D}"/>
              </a:ext>
            </a:extLst>
          </p:cNvPr>
          <p:cNvSpPr/>
          <p:nvPr/>
        </p:nvSpPr>
        <p:spPr>
          <a:xfrm>
            <a:off x="25227185" y="21455660"/>
            <a:ext cx="7884992" cy="446276"/>
          </a:xfrm>
          <a:prstGeom prst="rect">
            <a:avLst/>
          </a:prstGeom>
        </p:spPr>
        <p:txBody>
          <a:bodyPr wrap="square">
            <a:spAutoFit/>
          </a:bodyPr>
          <a:lstStyle/>
          <a:p>
            <a:endParaRPr lang="en-US" sz="2300" b="1" dirty="0">
              <a:solidFill>
                <a:srgbClr val="1B5A6E"/>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ECB3FBE9-768C-4AB7-B883-12CEE13FC63A}"/>
              </a:ext>
            </a:extLst>
          </p:cNvPr>
          <p:cNvSpPr/>
          <p:nvPr/>
        </p:nvSpPr>
        <p:spPr>
          <a:xfrm>
            <a:off x="321587" y="13143881"/>
            <a:ext cx="10143435" cy="1569660"/>
          </a:xfrm>
          <a:prstGeom prst="rect">
            <a:avLst/>
          </a:prstGeom>
        </p:spPr>
        <p:txBody>
          <a:bodyPr wrap="square">
            <a:spAutoFit/>
          </a:bodyPr>
          <a:lstStyle/>
          <a:p>
            <a:pPr algn="just"/>
            <a:r>
              <a:rPr lang="en-US" sz="2400" dirty="0">
                <a:latin typeface="Arial" panose="020B0604020202020204" pitchFamily="34" charset="0"/>
                <a:cs typeface="Arial" panose="020B0604020202020204" pitchFamily="34" charset="0"/>
              </a:rPr>
              <a:t>All samples met the endpoint loss on drying specification, indicating comparable moisture content across the investigated drying technologies. Porosity and flowability of both granules and final blends also remained comparable (Table 1).</a:t>
            </a:r>
          </a:p>
        </p:txBody>
      </p:sp>
      <p:graphicFrame>
        <p:nvGraphicFramePr>
          <p:cNvPr id="32" name="Table 31">
            <a:extLst>
              <a:ext uri="{FF2B5EF4-FFF2-40B4-BE49-F238E27FC236}">
                <a16:creationId xmlns:a16="http://schemas.microsoft.com/office/drawing/2014/main" id="{07E2648A-3666-436F-B534-491C846CDF6F}"/>
              </a:ext>
            </a:extLst>
          </p:cNvPr>
          <p:cNvGraphicFramePr>
            <a:graphicFrameLocks noGrp="1"/>
          </p:cNvGraphicFramePr>
          <p:nvPr>
            <p:extLst>
              <p:ext uri="{D42A27DB-BD31-4B8C-83A1-F6EECF244321}">
                <p14:modId xmlns:p14="http://schemas.microsoft.com/office/powerpoint/2010/main" val="2766634663"/>
              </p:ext>
            </p:extLst>
          </p:nvPr>
        </p:nvGraphicFramePr>
        <p:xfrm>
          <a:off x="219919" y="15215132"/>
          <a:ext cx="10143435" cy="4358159"/>
        </p:xfrm>
        <a:graphic>
          <a:graphicData uri="http://schemas.openxmlformats.org/drawingml/2006/table">
            <a:tbl>
              <a:tblPr firstRow="1" bandRow="1">
                <a:tableStyleId>{5C22544A-7EE6-4342-B048-85BDC9FD1C3A}</a:tableStyleId>
              </a:tblPr>
              <a:tblGrid>
                <a:gridCol w="3853159">
                  <a:extLst>
                    <a:ext uri="{9D8B030D-6E8A-4147-A177-3AD203B41FA5}">
                      <a16:colId xmlns:a16="http://schemas.microsoft.com/office/drawing/2014/main" val="383890697"/>
                    </a:ext>
                  </a:extLst>
                </a:gridCol>
                <a:gridCol w="2366270">
                  <a:extLst>
                    <a:ext uri="{9D8B030D-6E8A-4147-A177-3AD203B41FA5}">
                      <a16:colId xmlns:a16="http://schemas.microsoft.com/office/drawing/2014/main" val="182507699"/>
                    </a:ext>
                  </a:extLst>
                </a:gridCol>
                <a:gridCol w="1907255">
                  <a:extLst>
                    <a:ext uri="{9D8B030D-6E8A-4147-A177-3AD203B41FA5}">
                      <a16:colId xmlns:a16="http://schemas.microsoft.com/office/drawing/2014/main" val="209405541"/>
                    </a:ext>
                  </a:extLst>
                </a:gridCol>
                <a:gridCol w="2016751">
                  <a:extLst>
                    <a:ext uri="{9D8B030D-6E8A-4147-A177-3AD203B41FA5}">
                      <a16:colId xmlns:a16="http://schemas.microsoft.com/office/drawing/2014/main" val="94299412"/>
                    </a:ext>
                  </a:extLst>
                </a:gridCol>
              </a:tblGrid>
              <a:tr h="84013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200" b="1" dirty="0">
                          <a:effectLst/>
                          <a:latin typeface="Arial" panose="020B0604020202020204" pitchFamily="34" charset="0"/>
                          <a:ea typeface="Calibri" panose="020F0502020204030204" pitchFamily="34" charset="0"/>
                          <a:cs typeface="Arial" panose="020B0604020202020204" pitchFamily="34" charset="0"/>
                        </a:rPr>
                        <a:t>Parameters</a:t>
                      </a:r>
                    </a:p>
                  </a:txBody>
                  <a:tcPr anchor="ctr">
                    <a:solidFill>
                      <a:srgbClr val="0A3E8A"/>
                    </a:solidFill>
                  </a:tcPr>
                </a:tc>
                <a:tc>
                  <a:txBody>
                    <a:bodyPr/>
                    <a:lstStyle/>
                    <a:p>
                      <a:pPr algn="ctr"/>
                      <a:r>
                        <a:rPr lang="en-US" sz="2200" b="1" dirty="0">
                          <a:effectLst/>
                          <a:latin typeface="Arial" panose="020B0604020202020204" pitchFamily="34" charset="0"/>
                          <a:cs typeface="Arial" panose="020B0604020202020204" pitchFamily="34" charset="0"/>
                        </a:rPr>
                        <a:t>Single - Pot </a:t>
                      </a:r>
                    </a:p>
                    <a:p>
                      <a:pPr algn="ctr"/>
                      <a:r>
                        <a:rPr lang="en-US" sz="2200" b="1" dirty="0">
                          <a:effectLst/>
                          <a:latin typeface="Arial" panose="020B0604020202020204" pitchFamily="34" charset="0"/>
                          <a:cs typeface="Arial" panose="020B0604020202020204" pitchFamily="34" charset="0"/>
                        </a:rPr>
                        <a:t>Vacuum Drying</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anchor="ctr">
                    <a:solidFill>
                      <a:srgbClr val="0A3E8A"/>
                    </a:solidFill>
                  </a:tcPr>
                </a:tc>
                <a:tc>
                  <a:txBody>
                    <a:bodyPr/>
                    <a:lstStyle/>
                    <a:p>
                      <a:pPr algn="ctr"/>
                      <a:r>
                        <a:rPr lang="en-US" sz="2200" b="1" dirty="0">
                          <a:effectLst/>
                          <a:latin typeface="Arial" panose="020B0604020202020204" pitchFamily="34" charset="0"/>
                          <a:cs typeface="Arial" panose="020B0604020202020204" pitchFamily="34" charset="0"/>
                        </a:rPr>
                        <a:t>Tray </a:t>
                      </a:r>
                    </a:p>
                    <a:p>
                      <a:pPr algn="ctr"/>
                      <a:r>
                        <a:rPr lang="en-US" sz="2200" b="1" dirty="0">
                          <a:effectLst/>
                          <a:latin typeface="Arial" panose="020B0604020202020204" pitchFamily="34" charset="0"/>
                          <a:cs typeface="Arial" panose="020B0604020202020204" pitchFamily="34" charset="0"/>
                        </a:rPr>
                        <a:t>Drying</a:t>
                      </a:r>
                      <a:endParaRPr lang="en-US" sz="2200" b="1" dirty="0">
                        <a:latin typeface="Arial" panose="020B0604020202020204" pitchFamily="34" charset="0"/>
                        <a:cs typeface="Arial" panose="020B0604020202020204" pitchFamily="34" charset="0"/>
                      </a:endParaRPr>
                    </a:p>
                  </a:txBody>
                  <a:tcPr anchor="ctr">
                    <a:solidFill>
                      <a:srgbClr val="0A3E8A"/>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b="1" dirty="0">
                          <a:effectLst/>
                          <a:latin typeface="Arial" panose="020B0604020202020204" pitchFamily="34" charset="0"/>
                          <a:cs typeface="Arial" panose="020B0604020202020204" pitchFamily="34" charset="0"/>
                        </a:rPr>
                        <a:t>Fluid Bed </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b="1" dirty="0">
                          <a:effectLst/>
                          <a:latin typeface="Arial" panose="020B0604020202020204" pitchFamily="34" charset="0"/>
                          <a:cs typeface="Arial" panose="020B0604020202020204" pitchFamily="34" charset="0"/>
                        </a:rPr>
                        <a:t>Drying</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anchor="ctr">
                    <a:solidFill>
                      <a:srgbClr val="0A3E8A"/>
                    </a:solidFill>
                  </a:tcPr>
                </a:tc>
                <a:extLst>
                  <a:ext uri="{0D108BD9-81ED-4DB2-BD59-A6C34878D82A}">
                    <a16:rowId xmlns:a16="http://schemas.microsoft.com/office/drawing/2014/main" val="838519051"/>
                  </a:ext>
                </a:extLst>
              </a:tr>
              <a:tr h="468539">
                <a:tc gridSpan="4">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Granules</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hMerge="1">
                  <a:txBody>
                    <a:bodyPr/>
                    <a:lstStyle/>
                    <a:p>
                      <a:endParaRPr lang="en-US"/>
                    </a:p>
                  </a:txBody>
                  <a:tcPr/>
                </a:tc>
                <a:tc hMerge="1">
                  <a:txBody>
                    <a:bodyPr/>
                    <a:lstStyle/>
                    <a:p>
                      <a:endParaRPr lang="en-US"/>
                    </a:p>
                  </a:txBody>
                  <a:tcPr/>
                </a:tc>
                <a:tc hMerge="1">
                  <a:txBody>
                    <a:bodyPr/>
                    <a:lstStyle/>
                    <a:p>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16262394"/>
                  </a:ext>
                </a:extLst>
              </a:tr>
              <a:tr h="368706">
                <a:tc>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Loss on Drying (max 2 %)</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a:txBody>
                    <a:bodyPr/>
                    <a:lstStyle/>
                    <a:p>
                      <a:pPr algn="ctr">
                        <a:lnSpc>
                          <a:spcPct val="107000"/>
                        </a:lnSpc>
                        <a:spcAft>
                          <a:spcPts val="0"/>
                        </a:spcAft>
                      </a:pPr>
                      <a:r>
                        <a:rPr lang="en-US" sz="2200">
                          <a:effectLst/>
                          <a:latin typeface="Arial" panose="020B0604020202020204" pitchFamily="34" charset="0"/>
                          <a:ea typeface="Calibri" panose="020F0502020204030204" pitchFamily="34" charset="0"/>
                          <a:cs typeface="Arial" panose="020B0604020202020204" pitchFamily="34" charset="0"/>
                        </a:rPr>
                        <a:t>0.9</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1.0</a:t>
                      </a: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0.9</a:t>
                      </a:r>
                    </a:p>
                  </a:txBody>
                  <a:tcPr marL="68580" marR="68580" marT="0" marB="0" anchor="ctr"/>
                </a:tc>
                <a:extLst>
                  <a:ext uri="{0D108BD9-81ED-4DB2-BD59-A6C34878D82A}">
                    <a16:rowId xmlns:a16="http://schemas.microsoft.com/office/drawing/2014/main" val="496137059"/>
                  </a:ext>
                </a:extLst>
              </a:tr>
              <a:tr h="368706">
                <a:tc>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Porosity (%)</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a:txBody>
                    <a:bodyPr/>
                    <a:lstStyle/>
                    <a:p>
                      <a:pPr algn="ctr">
                        <a:lnSpc>
                          <a:spcPct val="107000"/>
                        </a:lnSpc>
                        <a:spcAft>
                          <a:spcPts val="0"/>
                        </a:spcAft>
                      </a:pPr>
                      <a:r>
                        <a:rPr lang="en-US" sz="2200">
                          <a:effectLst/>
                          <a:latin typeface="Arial" panose="020B0604020202020204" pitchFamily="34" charset="0"/>
                          <a:cs typeface="Arial" panose="020B0604020202020204" pitchFamily="34" charset="0"/>
                        </a:rPr>
                        <a:t>56.5</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2200" dirty="0">
                          <a:latin typeface="Arial" panose="020B0604020202020204" pitchFamily="34" charset="0"/>
                          <a:cs typeface="Arial" panose="020B0604020202020204" pitchFamily="34" charset="0"/>
                        </a:rPr>
                        <a:t>56.2</a:t>
                      </a:r>
                      <a:endParaRPr lang="en-US"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cs typeface="Arial" panose="020B0604020202020204" pitchFamily="34" charset="0"/>
                        </a:rPr>
                        <a:t>53,7</a:t>
                      </a:r>
                      <a:endParaRPr lang="en-US"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09686037"/>
                  </a:ext>
                </a:extLst>
              </a:tr>
              <a:tr h="368706">
                <a:tc>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Compressibility Index (%)</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a:txBody>
                    <a:bodyPr/>
                    <a:lstStyle/>
                    <a:p>
                      <a:pPr algn="ctr">
                        <a:lnSpc>
                          <a:spcPct val="107000"/>
                        </a:lnSpc>
                        <a:spcAft>
                          <a:spcPts val="0"/>
                        </a:spcAft>
                      </a:pPr>
                      <a:r>
                        <a:rPr lang="en-US" sz="2200">
                          <a:effectLst/>
                          <a:latin typeface="Arial" panose="020B0604020202020204" pitchFamily="34" charset="0"/>
                          <a:ea typeface="Calibri" panose="020F0502020204030204" pitchFamily="34" charset="0"/>
                          <a:cs typeface="Arial" panose="020B0604020202020204" pitchFamily="34" charset="0"/>
                        </a:rPr>
                        <a:t>17</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12</a:t>
                      </a: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cs typeface="Arial" panose="020B0604020202020204" pitchFamily="34" charset="0"/>
                        </a:rPr>
                        <a:t>12</a:t>
                      </a:r>
                      <a:endParaRPr lang="en-US"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8913615"/>
                  </a:ext>
                </a:extLst>
              </a:tr>
              <a:tr h="368706">
                <a:tc>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Angle of Repose (°)</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34.9</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32.7</a:t>
                      </a: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33.3</a:t>
                      </a:r>
                    </a:p>
                  </a:txBody>
                  <a:tcPr marL="68580" marR="68580" marT="0" marB="0" anchor="ctr"/>
                </a:tc>
                <a:extLst>
                  <a:ext uri="{0D108BD9-81ED-4DB2-BD59-A6C34878D82A}">
                    <a16:rowId xmlns:a16="http://schemas.microsoft.com/office/drawing/2014/main" val="4240440544"/>
                  </a:ext>
                </a:extLst>
              </a:tr>
              <a:tr h="468539">
                <a:tc gridSpan="4">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Final Blend</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hMerge="1">
                  <a:txBody>
                    <a:bodyPr/>
                    <a:lstStyle/>
                    <a:p>
                      <a:endParaRPr lang="en-US"/>
                    </a:p>
                  </a:txBody>
                  <a:tcPr/>
                </a:tc>
                <a:tc hMerge="1">
                  <a:txBody>
                    <a:bodyPr/>
                    <a:lstStyle/>
                    <a:p>
                      <a:endParaRPr lang="en-US"/>
                    </a:p>
                  </a:txBody>
                  <a:tcPr/>
                </a:tc>
                <a:tc hMerge="1">
                  <a:txBody>
                    <a:bodyPr/>
                    <a:lstStyle/>
                    <a:p>
                      <a:endParaRPr lang="en-US" sz="23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48125314"/>
                  </a:ext>
                </a:extLst>
              </a:tr>
              <a:tr h="368706">
                <a:tc>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Loss on Drying (max 2 %)</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a:txBody>
                    <a:bodyPr/>
                    <a:lstStyle/>
                    <a:p>
                      <a:pPr algn="ctr">
                        <a:lnSpc>
                          <a:spcPct val="107000"/>
                        </a:lnSpc>
                        <a:spcAft>
                          <a:spcPts val="0"/>
                        </a:spcAft>
                      </a:pPr>
                      <a:r>
                        <a:rPr lang="en-US" sz="2200">
                          <a:effectLst/>
                          <a:latin typeface="Arial" panose="020B0604020202020204" pitchFamily="34" charset="0"/>
                          <a:ea typeface="Calibri" panose="020F0502020204030204" pitchFamily="34" charset="0"/>
                          <a:cs typeface="Arial" panose="020B0604020202020204" pitchFamily="34" charset="0"/>
                        </a:rPr>
                        <a:t>0.8</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0.7</a:t>
                      </a: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0.9</a:t>
                      </a:r>
                    </a:p>
                  </a:txBody>
                  <a:tcPr marL="68580" marR="68580" marT="0" marB="0" anchor="ctr"/>
                </a:tc>
                <a:extLst>
                  <a:ext uri="{0D108BD9-81ED-4DB2-BD59-A6C34878D82A}">
                    <a16:rowId xmlns:a16="http://schemas.microsoft.com/office/drawing/2014/main" val="545761144"/>
                  </a:ext>
                </a:extLst>
              </a:tr>
              <a:tr h="368706">
                <a:tc>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Compressibility Index (%)</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a:txBody>
                    <a:bodyPr/>
                    <a:lstStyle/>
                    <a:p>
                      <a:pPr algn="ctr">
                        <a:lnSpc>
                          <a:spcPct val="107000"/>
                        </a:lnSpc>
                        <a:spcAft>
                          <a:spcPts val="0"/>
                        </a:spcAft>
                      </a:pPr>
                      <a:r>
                        <a:rPr lang="en-US" sz="2200">
                          <a:effectLst/>
                          <a:latin typeface="Arial" panose="020B0604020202020204" pitchFamily="34" charset="0"/>
                          <a:ea typeface="Calibri" panose="020F0502020204030204" pitchFamily="34" charset="0"/>
                          <a:cs typeface="Arial" panose="020B0604020202020204" pitchFamily="34" charset="0"/>
                        </a:rPr>
                        <a:t>12</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9</a:t>
                      </a: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8</a:t>
                      </a:r>
                    </a:p>
                  </a:txBody>
                  <a:tcPr marL="68580" marR="68580" marT="0" marB="0" anchor="ctr"/>
                </a:tc>
                <a:extLst>
                  <a:ext uri="{0D108BD9-81ED-4DB2-BD59-A6C34878D82A}">
                    <a16:rowId xmlns:a16="http://schemas.microsoft.com/office/drawing/2014/main" val="3747356362"/>
                  </a:ext>
                </a:extLst>
              </a:tr>
              <a:tr h="368706">
                <a:tc>
                  <a:txBody>
                    <a:bodyPr/>
                    <a:lstStyle/>
                    <a:p>
                      <a:pPr>
                        <a:lnSpc>
                          <a:spcPct val="107000"/>
                        </a:lnSpc>
                        <a:spcAft>
                          <a:spcPts val="0"/>
                        </a:spcAft>
                      </a:pPr>
                      <a:r>
                        <a:rPr lang="en-US" sz="2200" b="1" dirty="0">
                          <a:solidFill>
                            <a:schemeClr val="bg1"/>
                          </a:solidFill>
                          <a:effectLst/>
                          <a:latin typeface="Arial" panose="020B0604020202020204" pitchFamily="34" charset="0"/>
                          <a:cs typeface="Arial" panose="020B0604020202020204" pitchFamily="34" charset="0"/>
                        </a:rPr>
                        <a:t>Angle of Repose (°)</a:t>
                      </a:r>
                      <a:endParaRPr lang="en-US" sz="22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solidFill>
                      <a:srgbClr val="0A3E8A"/>
                    </a:solidFill>
                  </a:tcP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31.7</a:t>
                      </a:r>
                      <a:endParaRPr lang="en-US" sz="22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30.7</a:t>
                      </a:r>
                    </a:p>
                  </a:txBody>
                  <a:tcPr marL="68580" marR="68580" marT="0" marB="0" anchor="ctr"/>
                </a:tc>
                <a:tc>
                  <a:txBody>
                    <a:bodyPr/>
                    <a:lstStyle/>
                    <a:p>
                      <a:pPr algn="ctr">
                        <a:lnSpc>
                          <a:spcPct val="107000"/>
                        </a:lnSpc>
                        <a:spcAft>
                          <a:spcPts val="0"/>
                        </a:spcAft>
                      </a:pPr>
                      <a:r>
                        <a:rPr lang="en-US" sz="2200" dirty="0">
                          <a:effectLst/>
                          <a:latin typeface="Arial" panose="020B0604020202020204" pitchFamily="34" charset="0"/>
                          <a:ea typeface="Calibri" panose="020F0502020204030204" pitchFamily="34" charset="0"/>
                          <a:cs typeface="Arial" panose="020B0604020202020204" pitchFamily="34" charset="0"/>
                        </a:rPr>
                        <a:t>30.8</a:t>
                      </a:r>
                    </a:p>
                  </a:txBody>
                  <a:tcPr marL="68580" marR="68580" marT="0" marB="0" anchor="ctr"/>
                </a:tc>
                <a:extLst>
                  <a:ext uri="{0D108BD9-81ED-4DB2-BD59-A6C34878D82A}">
                    <a16:rowId xmlns:a16="http://schemas.microsoft.com/office/drawing/2014/main" val="2174994438"/>
                  </a:ext>
                </a:extLst>
              </a:tr>
            </a:tbl>
          </a:graphicData>
        </a:graphic>
      </p:graphicFrame>
      <p:graphicFrame>
        <p:nvGraphicFramePr>
          <p:cNvPr id="23" name="Chart 22">
            <a:extLst>
              <a:ext uri="{FF2B5EF4-FFF2-40B4-BE49-F238E27FC236}">
                <a16:creationId xmlns:a16="http://schemas.microsoft.com/office/drawing/2014/main" id="{98E54A96-DF04-4D4B-9FD8-FEE66CFAC3EC}"/>
              </a:ext>
            </a:extLst>
          </p:cNvPr>
          <p:cNvGraphicFramePr>
            <a:graphicFrameLocks/>
          </p:cNvGraphicFramePr>
          <p:nvPr>
            <p:extLst>
              <p:ext uri="{D42A27DB-BD31-4B8C-83A1-F6EECF244321}">
                <p14:modId xmlns:p14="http://schemas.microsoft.com/office/powerpoint/2010/main" val="867839603"/>
              </p:ext>
            </p:extLst>
          </p:nvPr>
        </p:nvGraphicFramePr>
        <p:xfrm>
          <a:off x="11489421" y="10315965"/>
          <a:ext cx="9189524" cy="5376403"/>
        </p:xfrm>
        <a:graphic>
          <a:graphicData uri="http://schemas.openxmlformats.org/drawingml/2006/chart">
            <c:chart xmlns:c="http://schemas.openxmlformats.org/drawingml/2006/chart" xmlns:r="http://schemas.openxmlformats.org/officeDocument/2006/relationships" r:id="rId7"/>
          </a:graphicData>
        </a:graphic>
      </p:graphicFrame>
      <p:sp>
        <p:nvSpPr>
          <p:cNvPr id="8" name="Rectangle 7">
            <a:extLst>
              <a:ext uri="{FF2B5EF4-FFF2-40B4-BE49-F238E27FC236}">
                <a16:creationId xmlns:a16="http://schemas.microsoft.com/office/drawing/2014/main" id="{83A1C417-13A3-4F07-90DC-491692DE2D1B}"/>
              </a:ext>
            </a:extLst>
          </p:cNvPr>
          <p:cNvSpPr/>
          <p:nvPr/>
        </p:nvSpPr>
        <p:spPr>
          <a:xfrm>
            <a:off x="10966931" y="8109944"/>
            <a:ext cx="10234507" cy="2308324"/>
          </a:xfrm>
          <a:prstGeom prst="rect">
            <a:avLst/>
          </a:prstGeom>
        </p:spPr>
        <p:txBody>
          <a:bodyPr wrap="square">
            <a:spAutoFit/>
          </a:bodyPr>
          <a:lstStyle/>
          <a:p>
            <a:pPr algn="just"/>
            <a:r>
              <a:rPr lang="en-US" sz="2400" dirty="0">
                <a:latin typeface="Arial" panose="020B0604020202020204" pitchFamily="34" charset="0"/>
                <a:cs typeface="Arial" panose="020B0604020202020204" pitchFamily="34" charset="0"/>
              </a:rPr>
              <a:t>Drying technology primarily affected particle size distribution, with the highest proportion of fines being observed after single-pot vacuum drying (51.9% below 0.150 mm), compared to tray and fluid bed drying (26.6% and 27.0%, respectively). This behavior is attributed to continuous mixing under vacuum, promoting denser granules and granule breakage. The overall particle size distributions remained comparable across all systems.</a:t>
            </a:r>
          </a:p>
        </p:txBody>
      </p:sp>
      <p:sp>
        <p:nvSpPr>
          <p:cNvPr id="25" name="Rectangle 24">
            <a:extLst>
              <a:ext uri="{FF2B5EF4-FFF2-40B4-BE49-F238E27FC236}">
                <a16:creationId xmlns:a16="http://schemas.microsoft.com/office/drawing/2014/main" id="{66259AE5-3195-469E-B3AB-94607D9B6395}"/>
              </a:ext>
            </a:extLst>
          </p:cNvPr>
          <p:cNvSpPr/>
          <p:nvPr/>
        </p:nvSpPr>
        <p:spPr>
          <a:xfrm>
            <a:off x="12069142" y="15747607"/>
            <a:ext cx="8030071" cy="446276"/>
          </a:xfrm>
          <a:prstGeom prst="rect">
            <a:avLst/>
          </a:prstGeom>
        </p:spPr>
        <p:txBody>
          <a:bodyPr wrap="square">
            <a:spAutoFit/>
          </a:bodyPr>
          <a:lstStyle/>
          <a:p>
            <a:r>
              <a:rPr lang="en-US" sz="2300" b="1" dirty="0">
                <a:solidFill>
                  <a:srgbClr val="04881E"/>
                </a:solidFill>
                <a:latin typeface="Arial" panose="020B0604020202020204" pitchFamily="34" charset="0"/>
                <a:cs typeface="Arial" panose="020B0604020202020204" pitchFamily="34" charset="0"/>
              </a:rPr>
              <a:t>Figure 1. Particle size distribution of screened granulate </a:t>
            </a:r>
          </a:p>
        </p:txBody>
      </p:sp>
      <p:sp>
        <p:nvSpPr>
          <p:cNvPr id="26" name="Rectangle 25">
            <a:extLst>
              <a:ext uri="{FF2B5EF4-FFF2-40B4-BE49-F238E27FC236}">
                <a16:creationId xmlns:a16="http://schemas.microsoft.com/office/drawing/2014/main" id="{7EC06713-8F96-490B-89DC-455F930F33CF}"/>
              </a:ext>
            </a:extLst>
          </p:cNvPr>
          <p:cNvSpPr/>
          <p:nvPr/>
        </p:nvSpPr>
        <p:spPr>
          <a:xfrm>
            <a:off x="10966925" y="17055753"/>
            <a:ext cx="10234507" cy="446276"/>
          </a:xfrm>
          <a:prstGeom prst="rect">
            <a:avLst/>
          </a:prstGeom>
        </p:spPr>
        <p:txBody>
          <a:bodyPr wrap="square">
            <a:spAutoFit/>
          </a:bodyPr>
          <a:lstStyle/>
          <a:p>
            <a:pPr marR="1270" algn="ctr">
              <a:spcAft>
                <a:spcPts val="0"/>
              </a:spcAft>
              <a:tabLst>
                <a:tab pos="2743200" algn="ctr"/>
              </a:tabLst>
            </a:pPr>
            <a:r>
              <a:rPr lang="en-US" sz="2300" b="1" spc="-10" dirty="0">
                <a:solidFill>
                  <a:srgbClr val="04881E"/>
                </a:solidFill>
                <a:latin typeface="Arial" panose="020B0604020202020204" pitchFamily="34" charset="0"/>
                <a:ea typeface="Times New Roman" panose="02020603050405020304" pitchFamily="18" charset="0"/>
                <a:cs typeface="Arial" panose="020B0604020202020204" pitchFamily="34" charset="0"/>
              </a:rPr>
              <a:t>Table 2. Critical Quality Attributes of Granules for Oral Suspension</a:t>
            </a:r>
            <a:endParaRPr lang="en-US" sz="2300" b="1" dirty="0">
              <a:solidFill>
                <a:srgbClr val="04881E"/>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27" name="Rectangle 26">
            <a:extLst>
              <a:ext uri="{FF2B5EF4-FFF2-40B4-BE49-F238E27FC236}">
                <a16:creationId xmlns:a16="http://schemas.microsoft.com/office/drawing/2014/main" id="{7EC05512-EFB1-46B3-99FB-384FE05ADDF5}"/>
              </a:ext>
            </a:extLst>
          </p:cNvPr>
          <p:cNvSpPr/>
          <p:nvPr/>
        </p:nvSpPr>
        <p:spPr>
          <a:xfrm>
            <a:off x="10966925" y="16193883"/>
            <a:ext cx="10234507" cy="830997"/>
          </a:xfrm>
          <a:prstGeom prst="rect">
            <a:avLst/>
          </a:prstGeom>
        </p:spPr>
        <p:txBody>
          <a:bodyPr wrap="square">
            <a:spAutoFit/>
          </a:bodyPr>
          <a:lstStyle/>
          <a:p>
            <a:pPr algn="just"/>
            <a:r>
              <a:rPr lang="en-US" sz="2400" dirty="0">
                <a:latin typeface="Arial" panose="020B0604020202020204" pitchFamily="34" charset="0"/>
                <a:cs typeface="Arial" panose="020B0604020202020204" pitchFamily="34" charset="0"/>
              </a:rPr>
              <a:t>The evaluated critical quality attributes (CQAs) of the final product are presented in Table 2.</a:t>
            </a:r>
          </a:p>
        </p:txBody>
      </p:sp>
      <p:sp>
        <p:nvSpPr>
          <p:cNvPr id="28" name="Rectangle 27">
            <a:extLst>
              <a:ext uri="{FF2B5EF4-FFF2-40B4-BE49-F238E27FC236}">
                <a16:creationId xmlns:a16="http://schemas.microsoft.com/office/drawing/2014/main" id="{010825A5-85CC-4E34-ABD8-A05CA59FEE43}"/>
              </a:ext>
            </a:extLst>
          </p:cNvPr>
          <p:cNvSpPr/>
          <p:nvPr/>
        </p:nvSpPr>
        <p:spPr>
          <a:xfrm>
            <a:off x="10966925" y="19321312"/>
            <a:ext cx="10234508" cy="1200329"/>
          </a:xfrm>
          <a:prstGeom prst="rect">
            <a:avLst/>
          </a:prstGeom>
        </p:spPr>
        <p:txBody>
          <a:bodyPr wrap="square">
            <a:spAutoFit/>
          </a:bodyPr>
          <a:lstStyle/>
          <a:p>
            <a:pPr algn="just"/>
            <a:r>
              <a:rPr lang="en-US" sz="2400" dirty="0">
                <a:latin typeface="Arial" panose="020B0604020202020204" pitchFamily="34" charset="0"/>
                <a:ea typeface="Calibri" panose="020F0502020204030204" pitchFamily="34" charset="0"/>
                <a:cs typeface="Arial" panose="020B0604020202020204" pitchFamily="34" charset="0"/>
              </a:rPr>
              <a:t>All evaluated samples complied with the established specifications for assay and related and degradation products, confirming acceptable product quality across the investigated drying technologies.</a:t>
            </a:r>
            <a:endParaRPr lang="en-US" sz="2400" dirty="0">
              <a:latin typeface="Arial" panose="020B0604020202020204" pitchFamily="34" charset="0"/>
              <a:cs typeface="Arial" panose="020B0604020202020204" pitchFamily="34" charset="0"/>
            </a:endParaRPr>
          </a:p>
        </p:txBody>
      </p:sp>
      <p:graphicFrame>
        <p:nvGraphicFramePr>
          <p:cNvPr id="29" name="Table 28">
            <a:extLst>
              <a:ext uri="{FF2B5EF4-FFF2-40B4-BE49-F238E27FC236}">
                <a16:creationId xmlns:a16="http://schemas.microsoft.com/office/drawing/2014/main" id="{A6BDCADA-B381-4217-B571-AB77F9757CE7}"/>
              </a:ext>
            </a:extLst>
          </p:cNvPr>
          <p:cNvGraphicFramePr>
            <a:graphicFrameLocks noGrp="1"/>
          </p:cNvGraphicFramePr>
          <p:nvPr>
            <p:extLst>
              <p:ext uri="{D42A27DB-BD31-4B8C-83A1-F6EECF244321}">
                <p14:modId xmlns:p14="http://schemas.microsoft.com/office/powerpoint/2010/main" val="2745759575"/>
              </p:ext>
            </p:extLst>
          </p:nvPr>
        </p:nvGraphicFramePr>
        <p:xfrm>
          <a:off x="10966925" y="17532903"/>
          <a:ext cx="10234507" cy="1770769"/>
        </p:xfrm>
        <a:graphic>
          <a:graphicData uri="http://schemas.openxmlformats.org/drawingml/2006/table">
            <a:tbl>
              <a:tblPr firstRow="1" bandRow="1">
                <a:tableStyleId>{5C22544A-7EE6-4342-B048-85BDC9FD1C3A}</a:tableStyleId>
              </a:tblPr>
              <a:tblGrid>
                <a:gridCol w="3570033">
                  <a:extLst>
                    <a:ext uri="{9D8B030D-6E8A-4147-A177-3AD203B41FA5}">
                      <a16:colId xmlns:a16="http://schemas.microsoft.com/office/drawing/2014/main" val="2084433952"/>
                    </a:ext>
                  </a:extLst>
                </a:gridCol>
                <a:gridCol w="2606040">
                  <a:extLst>
                    <a:ext uri="{9D8B030D-6E8A-4147-A177-3AD203B41FA5}">
                      <a16:colId xmlns:a16="http://schemas.microsoft.com/office/drawing/2014/main" val="838180576"/>
                    </a:ext>
                  </a:extLst>
                </a:gridCol>
                <a:gridCol w="1889760">
                  <a:extLst>
                    <a:ext uri="{9D8B030D-6E8A-4147-A177-3AD203B41FA5}">
                      <a16:colId xmlns:a16="http://schemas.microsoft.com/office/drawing/2014/main" val="3326398168"/>
                    </a:ext>
                  </a:extLst>
                </a:gridCol>
                <a:gridCol w="2168674">
                  <a:extLst>
                    <a:ext uri="{9D8B030D-6E8A-4147-A177-3AD203B41FA5}">
                      <a16:colId xmlns:a16="http://schemas.microsoft.com/office/drawing/2014/main" val="2782132807"/>
                    </a:ext>
                  </a:extLst>
                </a:gridCol>
              </a:tblGrid>
              <a:tr h="475758">
                <a:tc>
                  <a:txBody>
                    <a:bodyPr/>
                    <a:lstStyle/>
                    <a:p>
                      <a:pPr marL="0" algn="l" defTabSz="685800" rtl="0" eaLnBrk="1" fontAlgn="ctr" latinLnBrk="0" hangingPunct="1"/>
                      <a:r>
                        <a:rPr lang="en-US" sz="2200" b="1" u="none" strike="noStrike" kern="1200" dirty="0">
                          <a:solidFill>
                            <a:schemeClr val="bg1"/>
                          </a:solidFill>
                          <a:effectLst/>
                          <a:latin typeface="Arial" panose="020B0604020202020204" pitchFamily="34" charset="0"/>
                          <a:cs typeface="Arial" panose="020B0604020202020204" pitchFamily="34" charset="0"/>
                        </a:rPr>
                        <a:t> Parameter</a:t>
                      </a:r>
                      <a:endParaRPr lang="en-US" sz="2200" b="1" u="none" strike="noStrike" kern="1200" dirty="0">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solidFill>
                      <a:srgbClr val="0D4488"/>
                    </a:solidFill>
                  </a:tcPr>
                </a:tc>
                <a:tc>
                  <a:txBody>
                    <a:bodyPr/>
                    <a:lstStyle/>
                    <a:p>
                      <a:pPr marL="0" algn="ctr" defTabSz="685800" rtl="0" eaLnBrk="1" fontAlgn="ctr" latinLnBrk="0" hangingPunct="1"/>
                      <a:r>
                        <a:rPr lang="en-US" sz="2200" b="1" u="none" strike="noStrike" kern="1200" dirty="0">
                          <a:solidFill>
                            <a:schemeClr val="bg1"/>
                          </a:solidFill>
                          <a:effectLst/>
                          <a:latin typeface="Arial" panose="020B0604020202020204" pitchFamily="34" charset="0"/>
                          <a:cs typeface="Arial" panose="020B0604020202020204" pitchFamily="34" charset="0"/>
                        </a:rPr>
                        <a:t>Single - Pot </a:t>
                      </a:r>
                    </a:p>
                    <a:p>
                      <a:pPr marL="0" algn="ctr" defTabSz="685800" rtl="0" eaLnBrk="1" fontAlgn="ctr" latinLnBrk="0" hangingPunct="1"/>
                      <a:r>
                        <a:rPr lang="en-US" sz="2200" b="1" u="none" strike="noStrike" kern="1200" dirty="0">
                          <a:solidFill>
                            <a:schemeClr val="bg1"/>
                          </a:solidFill>
                          <a:effectLst/>
                          <a:latin typeface="Arial" panose="020B0604020202020204" pitchFamily="34" charset="0"/>
                          <a:cs typeface="Arial" panose="020B0604020202020204" pitchFamily="34" charset="0"/>
                        </a:rPr>
                        <a:t>Vacuum Drying</a:t>
                      </a:r>
                      <a:endParaRPr lang="en-US" sz="2200" b="1" u="none" strike="noStrike" kern="1200" dirty="0">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solidFill>
                      <a:srgbClr val="0D4488"/>
                    </a:solidFill>
                  </a:tcPr>
                </a:tc>
                <a:tc>
                  <a:txBody>
                    <a:bodyPr/>
                    <a:lstStyle/>
                    <a:p>
                      <a:pPr marL="0" algn="ctr" defTabSz="685800" rtl="0" eaLnBrk="1" fontAlgn="ctr" latinLnBrk="0" hangingPunct="1"/>
                      <a:r>
                        <a:rPr lang="en-US" sz="2200" b="1" u="none" strike="noStrike" kern="1200" dirty="0">
                          <a:solidFill>
                            <a:schemeClr val="bg1"/>
                          </a:solidFill>
                          <a:effectLst/>
                          <a:latin typeface="Arial" panose="020B0604020202020204" pitchFamily="34" charset="0"/>
                          <a:cs typeface="Arial" panose="020B0604020202020204" pitchFamily="34" charset="0"/>
                        </a:rPr>
                        <a:t>Tray Drying</a:t>
                      </a:r>
                      <a:endParaRPr lang="en-US" sz="2200" b="1" u="none" strike="noStrike" kern="1200" dirty="0">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solidFill>
                      <a:srgbClr val="0D4488"/>
                    </a:solidFill>
                  </a:tcPr>
                </a:tc>
                <a:tc>
                  <a:txBody>
                    <a:bodyPr/>
                    <a:lstStyle/>
                    <a:p>
                      <a:pPr marL="0" algn="ctr" defTabSz="685800" rtl="0" eaLnBrk="1" fontAlgn="ctr" latinLnBrk="0" hangingPunct="1"/>
                      <a:r>
                        <a:rPr lang="en-US" sz="2200" b="1" u="none" strike="noStrike" kern="1200" dirty="0">
                          <a:solidFill>
                            <a:schemeClr val="bg1"/>
                          </a:solidFill>
                          <a:effectLst/>
                          <a:latin typeface="Arial" panose="020B0604020202020204" pitchFamily="34" charset="0"/>
                          <a:cs typeface="Arial" panose="020B0604020202020204" pitchFamily="34" charset="0"/>
                        </a:rPr>
                        <a:t>Fluid Bed Drying</a:t>
                      </a:r>
                      <a:endParaRPr lang="en-US" sz="2200" b="1" u="none" strike="noStrike" kern="1200" dirty="0">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solidFill>
                      <a:srgbClr val="0D4488"/>
                    </a:solidFill>
                  </a:tcPr>
                </a:tc>
                <a:extLst>
                  <a:ext uri="{0D108BD9-81ED-4DB2-BD59-A6C34878D82A}">
                    <a16:rowId xmlns:a16="http://schemas.microsoft.com/office/drawing/2014/main" val="1967164760"/>
                  </a:ext>
                </a:extLst>
              </a:tr>
              <a:tr h="414409">
                <a:tc>
                  <a:txBody>
                    <a:bodyPr/>
                    <a:lstStyle/>
                    <a:p>
                      <a:pPr marL="0" algn="l" defTabSz="685800" rtl="0" eaLnBrk="1" fontAlgn="ctr" latinLnBrk="0" hangingPunct="1"/>
                      <a:r>
                        <a:rPr lang="en-US" sz="2200" b="1" u="none" strike="noStrike" kern="1200" dirty="0">
                          <a:solidFill>
                            <a:schemeClr val="bg1"/>
                          </a:solidFill>
                          <a:effectLst/>
                          <a:latin typeface="Arial" panose="020B0604020202020204" pitchFamily="34" charset="0"/>
                          <a:cs typeface="Arial" panose="020B0604020202020204" pitchFamily="34" charset="0"/>
                        </a:rPr>
                        <a:t> Assay (%)</a:t>
                      </a:r>
                      <a:endParaRPr lang="en-US" sz="2200" b="1" u="none" strike="noStrike" kern="1200" dirty="0">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solidFill>
                      <a:srgbClr val="0D4488"/>
                    </a:solidFill>
                  </a:tcPr>
                </a:tc>
                <a:tc>
                  <a:txBody>
                    <a:bodyPr/>
                    <a:lstStyle/>
                    <a:p>
                      <a:pPr marR="1270" algn="ctr">
                        <a:lnSpc>
                          <a:spcPct val="107000"/>
                        </a:lnSpc>
                        <a:spcAft>
                          <a:spcPts val="0"/>
                        </a:spcAft>
                      </a:pPr>
                      <a:r>
                        <a:rPr lang="en-GB" sz="2200" dirty="0">
                          <a:effectLst/>
                        </a:rPr>
                        <a:t>102.53</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2200" dirty="0">
                          <a:effectLst/>
                        </a:rPr>
                        <a:t>97.17</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2200" dirty="0">
                          <a:effectLst/>
                        </a:rPr>
                        <a:t>97.82</a:t>
                      </a:r>
                      <a:endParaRPr lang="en-US" sz="2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111903645"/>
                  </a:ext>
                </a:extLst>
              </a:tr>
              <a:tr h="414409">
                <a:tc>
                  <a:txBody>
                    <a:bodyPr/>
                    <a:lstStyle/>
                    <a:p>
                      <a:pPr marL="0" algn="l" defTabSz="685800" rtl="0" eaLnBrk="1" fontAlgn="ctr" latinLnBrk="0" hangingPunct="1"/>
                      <a:r>
                        <a:rPr lang="en-US" sz="2200" b="1" u="none" strike="noStrike" kern="1200" dirty="0">
                          <a:solidFill>
                            <a:schemeClr val="bg1"/>
                          </a:solidFill>
                          <a:effectLst/>
                          <a:latin typeface="Arial" panose="020B0604020202020204" pitchFamily="34" charset="0"/>
                          <a:cs typeface="Arial" panose="020B0604020202020204" pitchFamily="34" charset="0"/>
                        </a:rPr>
                        <a:t> Related and degradation products</a:t>
                      </a:r>
                    </a:p>
                  </a:txBody>
                  <a:tcPr marL="7620" marR="7620" marT="7620" marB="0" anchor="ctr">
                    <a:solidFill>
                      <a:srgbClr val="0D4488"/>
                    </a:solidFill>
                  </a:tcPr>
                </a:tc>
                <a:tc>
                  <a:txBody>
                    <a:bodyPr/>
                    <a:lstStyle/>
                    <a:p>
                      <a:pPr marL="0" algn="ctr" defTabSz="685800" rtl="0" eaLnBrk="1" fontAlgn="ctr" latinLnBrk="0" hangingPunct="1"/>
                      <a:r>
                        <a:rPr lang="en-US" sz="2200" u="none" strike="noStrike" kern="1200" dirty="0">
                          <a:effectLst/>
                          <a:latin typeface="Arial" panose="020B0604020202020204" pitchFamily="34" charset="0"/>
                          <a:cs typeface="Arial" panose="020B0604020202020204" pitchFamily="34" charset="0"/>
                        </a:rPr>
                        <a:t>0.3</a:t>
                      </a:r>
                      <a:endParaRPr lang="en-US" sz="2200" b="1" u="none" strike="noStrike" kern="1200" dirty="0">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ctr" defTabSz="685800" rtl="0" eaLnBrk="1" fontAlgn="ctr" latinLnBrk="0" hangingPunct="1"/>
                      <a:r>
                        <a:rPr lang="en-US" sz="2200" u="none" strike="noStrike" kern="1200" dirty="0">
                          <a:effectLst/>
                          <a:latin typeface="Arial" panose="020B0604020202020204" pitchFamily="34" charset="0"/>
                          <a:cs typeface="Arial" panose="020B0604020202020204" pitchFamily="34" charset="0"/>
                        </a:rPr>
                        <a:t>0.3</a:t>
                      </a:r>
                      <a:endParaRPr lang="en-US" sz="2200" b="1" u="none" strike="noStrike" kern="1200" dirty="0">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marL="0" algn="ctr" defTabSz="685800" rtl="0" eaLnBrk="1" fontAlgn="ctr" latinLnBrk="0" hangingPunct="1"/>
                      <a:r>
                        <a:rPr lang="en-US" sz="2200" u="none" strike="noStrike" kern="1200" dirty="0">
                          <a:effectLst/>
                          <a:latin typeface="Arial" panose="020B0604020202020204" pitchFamily="34" charset="0"/>
                          <a:cs typeface="Arial" panose="020B0604020202020204" pitchFamily="34" charset="0"/>
                        </a:rPr>
                        <a:t>0.3 </a:t>
                      </a:r>
                      <a:endParaRPr lang="en-US" sz="2200" b="1" u="none" strike="noStrike" kern="1200" dirty="0">
                        <a:solidFill>
                          <a:schemeClr val="bg1"/>
                        </a:solidFill>
                        <a:effectLst/>
                        <a:latin typeface="Arial" panose="020B0604020202020204" pitchFamily="34" charset="0"/>
                        <a:ea typeface="+mn-ea"/>
                        <a:cs typeface="Arial" panose="020B0604020202020204" pitchFamily="34" charset="0"/>
                      </a:endParaRPr>
                    </a:p>
                  </a:txBody>
                  <a:tcPr marL="7620" marR="7620" marT="7620" marB="0" anchor="ctr"/>
                </a:tc>
                <a:extLst>
                  <a:ext uri="{0D108BD9-81ED-4DB2-BD59-A6C34878D82A}">
                    <a16:rowId xmlns:a16="http://schemas.microsoft.com/office/drawing/2014/main" val="2823326946"/>
                  </a:ext>
                </a:extLst>
              </a:tr>
            </a:tbl>
          </a:graphicData>
        </a:graphic>
      </p:graphicFrame>
      <p:sp>
        <p:nvSpPr>
          <p:cNvPr id="30" name="Flowchart: Alternate Process 29">
            <a:extLst>
              <a:ext uri="{FF2B5EF4-FFF2-40B4-BE49-F238E27FC236}">
                <a16:creationId xmlns:a16="http://schemas.microsoft.com/office/drawing/2014/main" id="{7429B38E-FEB4-42D6-877D-B576D3F598B0}"/>
              </a:ext>
            </a:extLst>
          </p:cNvPr>
          <p:cNvSpPr/>
          <p:nvPr/>
        </p:nvSpPr>
        <p:spPr>
          <a:xfrm>
            <a:off x="21590296" y="15865430"/>
            <a:ext cx="8578891" cy="4438020"/>
          </a:xfrm>
          <a:prstGeom prst="flowChartAlternateProcess">
            <a:avLst/>
          </a:prstGeom>
          <a:solidFill>
            <a:schemeClr val="accent6">
              <a:lumMod val="20000"/>
              <a:lumOff val="80000"/>
            </a:schemeClr>
          </a:solidFill>
          <a:ln>
            <a:solidFill>
              <a:srgbClr val="33CC3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sz="2400" dirty="0">
              <a:solidFill>
                <a:schemeClr val="tx1"/>
              </a:solidFill>
              <a:latin typeface="Arial" panose="020B0604020202020204" pitchFamily="34" charset="0"/>
              <a:cs typeface="Arial" panose="020B0604020202020204" pitchFamily="34" charset="0"/>
            </a:endParaRPr>
          </a:p>
          <a:p>
            <a:pPr algn="just"/>
            <a:endParaRPr lang="en-US" sz="2400" dirty="0">
              <a:solidFill>
                <a:schemeClr val="tx1"/>
              </a:solidFill>
              <a:latin typeface="Arial" panose="020B0604020202020204" pitchFamily="34" charset="0"/>
              <a:cs typeface="Arial" panose="020B0604020202020204" pitchFamily="34" charset="0"/>
            </a:endParaRPr>
          </a:p>
          <a:p>
            <a:pPr algn="just"/>
            <a:endParaRPr lang="en-US" sz="2400" dirty="0">
              <a:solidFill>
                <a:schemeClr val="tx1"/>
              </a:solidFill>
              <a:latin typeface="Arial" panose="020B0604020202020204" pitchFamily="34" charset="0"/>
              <a:cs typeface="Arial" panose="020B0604020202020204" pitchFamily="34" charset="0"/>
            </a:endParaRPr>
          </a:p>
          <a:p>
            <a:pPr algn="just"/>
            <a:r>
              <a:rPr lang="en-US" sz="2400" dirty="0">
                <a:solidFill>
                  <a:schemeClr val="tx1"/>
                </a:solidFill>
                <a:latin typeface="Arial" panose="020B0604020202020204" pitchFamily="34" charset="0"/>
                <a:cs typeface="Arial" panose="020B0604020202020204" pitchFamily="34" charset="0"/>
              </a:rPr>
              <a:t>Drying technology influenced granule characteristics, particularly particle size distribution, and affected process efficiency, with single-pot vacuum and fluid bed drying demonstrating advantages over tray drying. However, no significant differences were observed in the final product quality attributes. XRPD and FT-IR analyses confirmed preservation of the crystalline form of the active substance, indicating the absence of polymorphic transformation.</a:t>
            </a:r>
          </a:p>
        </p:txBody>
      </p:sp>
      <p:sp>
        <p:nvSpPr>
          <p:cNvPr id="31" name="AutoShape 10">
            <a:extLst>
              <a:ext uri="{FF2B5EF4-FFF2-40B4-BE49-F238E27FC236}">
                <a16:creationId xmlns:a16="http://schemas.microsoft.com/office/drawing/2014/main" id="{A75143BE-36E4-4F64-B2DC-8F6735B59FCF}"/>
              </a:ext>
            </a:extLst>
          </p:cNvPr>
          <p:cNvSpPr>
            <a:spLocks noChangeArrowheads="1"/>
          </p:cNvSpPr>
          <p:nvPr/>
        </p:nvSpPr>
        <p:spPr bwMode="auto">
          <a:xfrm>
            <a:off x="21590296" y="15865430"/>
            <a:ext cx="8578891" cy="810335"/>
          </a:xfrm>
          <a:prstGeom prst="flowChartAlternateProcess">
            <a:avLst/>
          </a:prstGeom>
          <a:solidFill>
            <a:srgbClr val="04881E"/>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4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CONCLUSION</a:t>
            </a:r>
          </a:p>
        </p:txBody>
      </p:sp>
      <p:sp>
        <p:nvSpPr>
          <p:cNvPr id="33" name="Rectangle 32">
            <a:extLst>
              <a:ext uri="{FF2B5EF4-FFF2-40B4-BE49-F238E27FC236}">
                <a16:creationId xmlns:a16="http://schemas.microsoft.com/office/drawing/2014/main" id="{26A24ED6-A25B-47FF-9DB5-51CA7E3FC24A}"/>
              </a:ext>
            </a:extLst>
          </p:cNvPr>
          <p:cNvSpPr/>
          <p:nvPr/>
        </p:nvSpPr>
        <p:spPr>
          <a:xfrm>
            <a:off x="230515" y="14713541"/>
            <a:ext cx="10143435" cy="446276"/>
          </a:xfrm>
          <a:prstGeom prst="rect">
            <a:avLst/>
          </a:prstGeom>
        </p:spPr>
        <p:txBody>
          <a:bodyPr wrap="square">
            <a:spAutoFit/>
          </a:bodyPr>
          <a:lstStyle/>
          <a:p>
            <a:pPr algn="ctr"/>
            <a:r>
              <a:rPr lang="en-US" sz="2300" b="1" dirty="0">
                <a:solidFill>
                  <a:srgbClr val="04881E"/>
                </a:solidFill>
                <a:latin typeface="Arial" panose="020B0604020202020204" pitchFamily="34" charset="0"/>
                <a:cs typeface="Arial" panose="020B0604020202020204" pitchFamily="34" charset="0"/>
              </a:rPr>
              <a:t>Table 1. Quality Attributes of Granules and Final Blend</a:t>
            </a:r>
          </a:p>
        </p:txBody>
      </p:sp>
      <p:pic>
        <p:nvPicPr>
          <p:cNvPr id="86" name="Picture 85">
            <a:extLst>
              <a:ext uri="{FF2B5EF4-FFF2-40B4-BE49-F238E27FC236}">
                <a16:creationId xmlns:a16="http://schemas.microsoft.com/office/drawing/2014/main" id="{34AC97F2-1E80-423A-BFA1-58E17AAC9323}"/>
              </a:ext>
            </a:extLst>
          </p:cNvPr>
          <p:cNvPicPr>
            <a:picLocks noChangeAspect="1"/>
          </p:cNvPicPr>
          <p:nvPr/>
        </p:nvPicPr>
        <p:blipFill rotWithShape="1">
          <a:blip r:embed="rId8"/>
          <a:srcRect t="5603"/>
          <a:stretch/>
        </p:blipFill>
        <p:spPr>
          <a:xfrm>
            <a:off x="28625385" y="8955980"/>
            <a:ext cx="7711339" cy="4290597"/>
          </a:xfrm>
          <a:prstGeom prst="rect">
            <a:avLst/>
          </a:prstGeom>
        </p:spPr>
      </p:pic>
      <p:pic>
        <p:nvPicPr>
          <p:cNvPr id="87" name="Picture 86">
            <a:extLst>
              <a:ext uri="{FF2B5EF4-FFF2-40B4-BE49-F238E27FC236}">
                <a16:creationId xmlns:a16="http://schemas.microsoft.com/office/drawing/2014/main" id="{73B42F0A-CF47-4846-9F33-E390F680F948}"/>
              </a:ext>
            </a:extLst>
          </p:cNvPr>
          <p:cNvPicPr>
            <a:picLocks noChangeAspect="1"/>
          </p:cNvPicPr>
          <p:nvPr/>
        </p:nvPicPr>
        <p:blipFill>
          <a:blip r:embed="rId9"/>
          <a:stretch>
            <a:fillRect/>
          </a:stretch>
        </p:blipFill>
        <p:spPr>
          <a:xfrm>
            <a:off x="21590296" y="8994210"/>
            <a:ext cx="6737610" cy="4509907"/>
          </a:xfrm>
          <a:prstGeom prst="rect">
            <a:avLst/>
          </a:prstGeom>
        </p:spPr>
      </p:pic>
      <p:sp>
        <p:nvSpPr>
          <p:cNvPr id="90" name="Rectangle 89">
            <a:extLst>
              <a:ext uri="{FF2B5EF4-FFF2-40B4-BE49-F238E27FC236}">
                <a16:creationId xmlns:a16="http://schemas.microsoft.com/office/drawing/2014/main" id="{BB671B1D-CE83-43EA-BDE8-3228CE4F8186}"/>
              </a:ext>
            </a:extLst>
          </p:cNvPr>
          <p:cNvSpPr/>
          <p:nvPr/>
        </p:nvSpPr>
        <p:spPr>
          <a:xfrm>
            <a:off x="21530217" y="8126780"/>
            <a:ext cx="14874463" cy="830997"/>
          </a:xfrm>
          <a:prstGeom prst="rect">
            <a:avLst/>
          </a:prstGeom>
        </p:spPr>
        <p:txBody>
          <a:bodyPr wrap="square">
            <a:spAutoFit/>
          </a:bodyPr>
          <a:lstStyle/>
          <a:p>
            <a:pPr algn="just"/>
            <a:r>
              <a:rPr lang="en-US" sz="2400" dirty="0">
                <a:latin typeface="Arial" panose="020B0604020202020204" pitchFamily="34" charset="0"/>
                <a:cs typeface="Arial" panose="020B0604020202020204" pitchFamily="34" charset="0"/>
              </a:rPr>
              <a:t>The solid-state properties of the active pharmaceutical ingredient in the final product were evaluated using XRPD and FT-IR analyses (Figure 3 and Figure 4).</a:t>
            </a:r>
          </a:p>
        </p:txBody>
      </p:sp>
      <p:sp>
        <p:nvSpPr>
          <p:cNvPr id="91" name="Rectangle 90">
            <a:extLst>
              <a:ext uri="{FF2B5EF4-FFF2-40B4-BE49-F238E27FC236}">
                <a16:creationId xmlns:a16="http://schemas.microsoft.com/office/drawing/2014/main" id="{9FAFC498-8D3A-4CEC-A3BC-58B014D40D1D}"/>
              </a:ext>
            </a:extLst>
          </p:cNvPr>
          <p:cNvSpPr/>
          <p:nvPr/>
        </p:nvSpPr>
        <p:spPr>
          <a:xfrm>
            <a:off x="21530215" y="14578303"/>
            <a:ext cx="14852398" cy="1200329"/>
          </a:xfrm>
          <a:prstGeom prst="rect">
            <a:avLst/>
          </a:prstGeom>
        </p:spPr>
        <p:txBody>
          <a:bodyPr wrap="square">
            <a:spAutoFit/>
          </a:bodyPr>
          <a:lstStyle/>
          <a:p>
            <a:pPr algn="just"/>
            <a:r>
              <a:rPr lang="en-US" sz="2400" dirty="0">
                <a:latin typeface="Arial" panose="020B0604020202020204" pitchFamily="34" charset="0"/>
                <a:cs typeface="Arial" panose="020B0604020202020204" pitchFamily="34" charset="0"/>
              </a:rPr>
              <a:t>The analytical data obtained from XRPD and FT-IR analyses demonstrated that the crystalline form of the active pharmaceutical ingredient remained unchanged in the final product, indicating the absence of polymorphic transformation attributable to the drying conditions.</a:t>
            </a:r>
          </a:p>
        </p:txBody>
      </p:sp>
      <p:sp>
        <p:nvSpPr>
          <p:cNvPr id="92" name="Rectangle 91">
            <a:extLst>
              <a:ext uri="{FF2B5EF4-FFF2-40B4-BE49-F238E27FC236}">
                <a16:creationId xmlns:a16="http://schemas.microsoft.com/office/drawing/2014/main" id="{8965886F-A1A1-43A8-BB0A-5B1D635811DD}"/>
              </a:ext>
            </a:extLst>
          </p:cNvPr>
          <p:cNvSpPr/>
          <p:nvPr/>
        </p:nvSpPr>
        <p:spPr>
          <a:xfrm>
            <a:off x="21530214" y="13695705"/>
            <a:ext cx="7095171" cy="800219"/>
          </a:xfrm>
          <a:prstGeom prst="rect">
            <a:avLst/>
          </a:prstGeom>
        </p:spPr>
        <p:txBody>
          <a:bodyPr wrap="square">
            <a:spAutoFit/>
          </a:bodyPr>
          <a:lstStyle/>
          <a:p>
            <a:pPr algn="ctr"/>
            <a:r>
              <a:rPr lang="en-US" sz="2300" b="1" dirty="0">
                <a:solidFill>
                  <a:srgbClr val="04881E"/>
                </a:solidFill>
                <a:latin typeface="Arial" panose="020B0604020202020204" pitchFamily="34" charset="0"/>
                <a:cs typeface="Arial" panose="020B0604020202020204" pitchFamily="34" charset="0"/>
              </a:rPr>
              <a:t>Figure 3. XRPD diffractograms of API, placebo, and granules for oral suspension</a:t>
            </a:r>
          </a:p>
        </p:txBody>
      </p:sp>
      <p:sp>
        <p:nvSpPr>
          <p:cNvPr id="93" name="Rectangle 92">
            <a:extLst>
              <a:ext uri="{FF2B5EF4-FFF2-40B4-BE49-F238E27FC236}">
                <a16:creationId xmlns:a16="http://schemas.microsoft.com/office/drawing/2014/main" id="{3AC99F06-BA1C-4B49-BEC7-818809945ED4}"/>
              </a:ext>
            </a:extLst>
          </p:cNvPr>
          <p:cNvSpPr/>
          <p:nvPr/>
        </p:nvSpPr>
        <p:spPr>
          <a:xfrm>
            <a:off x="28693339" y="13691286"/>
            <a:ext cx="7711340" cy="800219"/>
          </a:xfrm>
          <a:prstGeom prst="rect">
            <a:avLst/>
          </a:prstGeom>
        </p:spPr>
        <p:txBody>
          <a:bodyPr wrap="square">
            <a:spAutoFit/>
          </a:bodyPr>
          <a:lstStyle/>
          <a:p>
            <a:pPr algn="ctr"/>
            <a:r>
              <a:rPr lang="en-US" sz="2300" b="1" dirty="0">
                <a:solidFill>
                  <a:srgbClr val="04881E"/>
                </a:solidFill>
                <a:latin typeface="Arial" panose="020B0604020202020204" pitchFamily="34" charset="0"/>
                <a:cs typeface="Arial" panose="020B0604020202020204" pitchFamily="34" charset="0"/>
              </a:rPr>
              <a:t>Figure 4. FT-IR spectra of API, placebo, and granules for oral suspension</a:t>
            </a:r>
          </a:p>
        </p:txBody>
      </p:sp>
      <p:sp>
        <p:nvSpPr>
          <p:cNvPr id="135" name="AutoShape 10">
            <a:extLst>
              <a:ext uri="{FF2B5EF4-FFF2-40B4-BE49-F238E27FC236}">
                <a16:creationId xmlns:a16="http://schemas.microsoft.com/office/drawing/2014/main" id="{81154430-4B05-4098-8BD1-087375987A12}"/>
              </a:ext>
            </a:extLst>
          </p:cNvPr>
          <p:cNvSpPr>
            <a:spLocks noChangeArrowheads="1"/>
          </p:cNvSpPr>
          <p:nvPr/>
        </p:nvSpPr>
        <p:spPr bwMode="auto">
          <a:xfrm>
            <a:off x="0" y="570046"/>
            <a:ext cx="36576000" cy="783193"/>
          </a:xfrm>
          <a:prstGeom prst="roundRect">
            <a:avLst>
              <a:gd name="adj" fmla="val 16667"/>
            </a:avLst>
          </a:prstGeom>
          <a:solidFill>
            <a:srgbClr val="0A3E8A"/>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4000" b="1" cap="all" dirty="0">
                <a:solidFill>
                  <a:schemeClr val="bg1"/>
                </a:solidFill>
                <a:highlight>
                  <a:srgbClr val="0A3E8A"/>
                </a:highlight>
                <a:latin typeface="Arial" panose="020B0604020202020204" pitchFamily="34" charset="0"/>
                <a:cs typeface="Arial" panose="020B0604020202020204" pitchFamily="34" charset="0"/>
              </a:rPr>
              <a:t>Comparative Evaluation of Drying Methods in the Manufacturing of Granules for Oral Suspension</a:t>
            </a:r>
          </a:p>
        </p:txBody>
      </p:sp>
      <p:sp>
        <p:nvSpPr>
          <p:cNvPr id="138" name="Flowchart: Alternate Process 137">
            <a:extLst>
              <a:ext uri="{FF2B5EF4-FFF2-40B4-BE49-F238E27FC236}">
                <a16:creationId xmlns:a16="http://schemas.microsoft.com/office/drawing/2014/main" id="{EA356A41-076B-43E2-9F1A-99820A755029}"/>
              </a:ext>
            </a:extLst>
          </p:cNvPr>
          <p:cNvSpPr/>
          <p:nvPr/>
        </p:nvSpPr>
        <p:spPr>
          <a:xfrm>
            <a:off x="30558053" y="15854778"/>
            <a:ext cx="5891065" cy="2992681"/>
          </a:xfrm>
          <a:prstGeom prst="flowChartAlternateProcess">
            <a:avLst/>
          </a:prstGeom>
          <a:solidFill>
            <a:srgbClr val="E6F5FC"/>
          </a:solidFill>
          <a:ln>
            <a:solidFill>
              <a:srgbClr val="00368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sz="2400" dirty="0">
              <a:solidFill>
                <a:srgbClr val="003986"/>
              </a:solidFill>
              <a:latin typeface="Arial" panose="020B0604020202020204" pitchFamily="34" charset="0"/>
              <a:cs typeface="Arial" panose="020B0604020202020204" pitchFamily="34" charset="0"/>
            </a:endParaRPr>
          </a:p>
          <a:p>
            <a:pPr algn="just"/>
            <a:endParaRPr lang="en-US" sz="2400" dirty="0">
              <a:solidFill>
                <a:srgbClr val="003986"/>
              </a:solidFill>
              <a:latin typeface="Arial" panose="020B0604020202020204" pitchFamily="34" charset="0"/>
              <a:cs typeface="Arial" panose="020B0604020202020204" pitchFamily="34" charset="0"/>
            </a:endParaRPr>
          </a:p>
          <a:p>
            <a:pPr algn="just"/>
            <a:endParaRPr lang="en-US" sz="2400" dirty="0">
              <a:solidFill>
                <a:srgbClr val="003986"/>
              </a:solidFill>
              <a:latin typeface="Arial" panose="020B0604020202020204" pitchFamily="34" charset="0"/>
              <a:cs typeface="Arial" panose="020B0604020202020204" pitchFamily="34" charset="0"/>
            </a:endParaRPr>
          </a:p>
          <a:p>
            <a:pPr algn="just"/>
            <a:r>
              <a:rPr lang="en-US" sz="2400" dirty="0">
                <a:solidFill>
                  <a:srgbClr val="003986"/>
                </a:solidFill>
                <a:latin typeface="Arial" panose="020B0604020202020204" pitchFamily="34" charset="0"/>
                <a:cs typeface="Arial" panose="020B0604020202020204" pitchFamily="34" charset="0"/>
              </a:rPr>
              <a:t>The authors would like to acknowledge ALKALOID AD Skopje for providing the resources and facilities necessary for the completion of this study.</a:t>
            </a:r>
          </a:p>
        </p:txBody>
      </p:sp>
      <p:sp>
        <p:nvSpPr>
          <p:cNvPr id="139" name="AutoShape 10">
            <a:extLst>
              <a:ext uri="{FF2B5EF4-FFF2-40B4-BE49-F238E27FC236}">
                <a16:creationId xmlns:a16="http://schemas.microsoft.com/office/drawing/2014/main" id="{7F70F4D9-4270-4A93-B5E7-CD9C3D48214E}"/>
              </a:ext>
            </a:extLst>
          </p:cNvPr>
          <p:cNvSpPr>
            <a:spLocks noChangeArrowheads="1"/>
          </p:cNvSpPr>
          <p:nvPr/>
        </p:nvSpPr>
        <p:spPr bwMode="auto">
          <a:xfrm>
            <a:off x="30558050" y="15865430"/>
            <a:ext cx="5891065" cy="783193"/>
          </a:xfrm>
          <a:prstGeom prst="flowChartAlternateProcess">
            <a:avLst/>
          </a:prstGeom>
          <a:solidFill>
            <a:srgbClr val="00398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40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ACKNOWLEDGEMENT</a:t>
            </a:r>
          </a:p>
        </p:txBody>
      </p:sp>
    </p:spTree>
    <p:extLst>
      <p:ext uri="{BB962C8B-B14F-4D97-AF65-F5344CB8AC3E}">
        <p14:creationId xmlns:p14="http://schemas.microsoft.com/office/powerpoint/2010/main" val="21715583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605</TotalTime>
  <Words>797</Words>
  <Application>Microsoft Office PowerPoint</Application>
  <PresentationFormat>Custom</PresentationFormat>
  <Paragraphs>97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Calibri</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Vasko Findacki</dc:creator>
  <cp:lastModifiedBy>Viktorija Bezhovska</cp:lastModifiedBy>
  <cp:revision>40</cp:revision>
  <dcterms:created xsi:type="dcterms:W3CDTF">2026-07-29T12:24:55Z</dcterms:created>
  <dcterms:modified xsi:type="dcterms:W3CDTF">2026-09-15T12:54:31Z</dcterms:modified>
</cp:coreProperties>
</file>