
<file path=[Content_Types].xml><?xml version="1.0" encoding="utf-8"?>
<Types xmlns="http://schemas.openxmlformats.org/package/2006/content-types">
  <Default Extension="png" ContentType="image/png"/>
  <Default Extension="webp" ContentType="image/webp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Arial Narrow" panose="020B0606020202030204" pitchFamily="34" charset="0"/>
      <p:regular r:id="rId11"/>
      <p:bold r:id="rId12"/>
      <p:italic r:id="rId13"/>
      <p:boldItalic r:id="rId14"/>
    </p:embeddedFont>
    <p:embeddedFont>
      <p:font typeface="PF BeauSans Pro" panose="02000800000000020004" charset="0"/>
      <p:bold r:id="rId15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F8E4F6"/>
    <a:srgbClr val="E9F8E4"/>
    <a:srgbClr val="FFFFE7"/>
    <a:srgbClr val="33CC33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3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slide" Target="slide5.xml"/><Relationship Id="rId3" Type="http://schemas.openxmlformats.org/officeDocument/2006/relationships/image" Target="../media/image2.png"/><Relationship Id="rId7" Type="http://schemas.openxmlformats.org/officeDocument/2006/relationships/slide" Target="slide3.xml"/><Relationship Id="rId12" Type="http://schemas.openxmlformats.org/officeDocument/2006/relationships/image" Target="../media/image6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slide" Target="slide4.xml"/><Relationship Id="rId4" Type="http://schemas.openxmlformats.org/officeDocument/2006/relationships/slide" Target="slide2.xml"/><Relationship Id="rId9" Type="http://schemas.openxmlformats.org/officeDocument/2006/relationships/image" Target="../media/image50.png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eb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rgbClr val="00CC00"/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rgbClr val="00CC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0696" y="444250"/>
            <a:ext cx="12191576" cy="476726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en-US" sz="2200" b="1" cap="all" dirty="0">
              <a:solidFill>
                <a:schemeClr val="accent5"/>
              </a:solidFill>
              <a:highlight>
                <a:srgbClr val="FFFF00"/>
              </a:highlight>
              <a:latin typeface="PF BeauSans Pro" panose="02000800000000020004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32655"/>
            <a:ext cx="12192000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200" b="1" u="sng" dirty="0">
                <a:solidFill>
                  <a:srgbClr val="00CC00"/>
                </a:solidFill>
                <a:latin typeface="Arial Narrow" panose="020B0606020202030204" pitchFamily="34" charset="0"/>
              </a:rPr>
              <a:t>Marko Simic</a:t>
            </a:r>
            <a:r>
              <a:rPr lang="en-US" sz="1200" b="1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1</a:t>
            </a:r>
            <a:r>
              <a:rPr lang="en-US" sz="1200" b="1" dirty="0">
                <a:solidFill>
                  <a:srgbClr val="00CC00"/>
                </a:solidFill>
                <a:latin typeface="Arial Narrow" panose="020B0606020202030204" pitchFamily="34" charset="0"/>
              </a:rPr>
              <a:t>, Aleksandar Kocovic</a:t>
            </a:r>
            <a:r>
              <a:rPr lang="en-US" sz="1200" b="1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1,2</a:t>
            </a:r>
            <a:r>
              <a:rPr lang="en-US" sz="1200" b="1" dirty="0">
                <a:solidFill>
                  <a:srgbClr val="00CC00"/>
                </a:solidFill>
                <a:latin typeface="Arial Narrow" panose="020B0606020202030204" pitchFamily="34" charset="0"/>
              </a:rPr>
              <a:t>, Edina Avdovic</a:t>
            </a:r>
            <a:r>
              <a:rPr lang="en-US" sz="1200" b="1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3</a:t>
            </a:r>
            <a:r>
              <a:rPr lang="en-US" sz="1200" b="1" dirty="0">
                <a:solidFill>
                  <a:srgbClr val="00CC00"/>
                </a:solidFill>
                <a:latin typeface="Arial Narrow" panose="020B0606020202030204" pitchFamily="34" charset="0"/>
              </a:rPr>
              <a:t>, Vladimir Jakovljevic</a:t>
            </a:r>
            <a:r>
              <a:rPr lang="en-US" sz="1200" b="1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2</a:t>
            </a:r>
            <a:r>
              <a:rPr lang="en-US" sz="1200" b="1" dirty="0">
                <a:solidFill>
                  <a:srgbClr val="00CC00"/>
                </a:solidFill>
                <a:latin typeface="Arial Narrow" panose="020B0606020202030204" pitchFamily="34" charset="0"/>
              </a:rPr>
              <a:t>, Jovana Bradic</a:t>
            </a:r>
            <a:r>
              <a:rPr lang="en-US" sz="1200" b="1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1,2</a:t>
            </a:r>
            <a:endParaRPr lang="en-US" sz="1200" dirty="0">
              <a:solidFill>
                <a:srgbClr val="00CC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1</a:t>
            </a:r>
            <a:r>
              <a:rPr lang="en-US" sz="1200" dirty="0">
                <a:solidFill>
                  <a:srgbClr val="00CC00"/>
                </a:solidFill>
                <a:latin typeface="Arial Narrow" panose="020B0606020202030204" pitchFamily="34" charset="0"/>
              </a:rPr>
              <a:t>Department of Pharmacy, Faculty of Medical Sciences, University of Kragujevac, Kragujevac, Serbia, email</a:t>
            </a:r>
            <a:r>
              <a:rPr lang="sr-Latn-RS" sz="1200" dirty="0">
                <a:solidFill>
                  <a:srgbClr val="00CC00"/>
                </a:solidFill>
                <a:latin typeface="Arial Narrow" panose="020B0606020202030204" pitchFamily="34" charset="0"/>
              </a:rPr>
              <a:t>: simic.marko.kg@gmail.com;</a:t>
            </a:r>
            <a:r>
              <a:rPr lang="en-US" sz="12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1200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2</a:t>
            </a:r>
            <a:r>
              <a:rPr lang="en-US" sz="1200" dirty="0">
                <a:solidFill>
                  <a:srgbClr val="00CC00"/>
                </a:solidFill>
                <a:latin typeface="Arial Narrow" panose="020B0606020202030204" pitchFamily="34" charset="0"/>
              </a:rPr>
              <a:t>Center of Excellence for Redox Balance Research in Cardiovascular and Metabolic Disorders, Kragujevac, Serbia;</a:t>
            </a:r>
            <a:r>
              <a:rPr lang="en-US" sz="12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1200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3</a:t>
            </a:r>
            <a:r>
              <a:rPr lang="en-US" sz="12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rgbClr val="00CC00"/>
                </a:solidFill>
                <a:latin typeface="Arial Narrow" panose="020B0606020202030204" pitchFamily="34" charset="0"/>
              </a:rPr>
              <a:t>Institute for Information Technologies, University of Kragujevac, Kragujevac, Serbia</a:t>
            </a:r>
            <a:endParaRPr lang="en-US" sz="1200" dirty="0">
              <a:solidFill>
                <a:srgbClr val="00CC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" y="266683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166764" y="87808"/>
            <a:ext cx="957828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PPM-P4</a:t>
            </a:r>
            <a:endParaRPr lang="en-US" sz="1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61459687"/>
                  </p:ext>
                </p:extLst>
              </p:nvPr>
            </p:nvGraphicFramePr>
            <p:xfrm>
              <a:off x="1925319" y="1543642"/>
              <a:ext cx="4196081" cy="2566593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0" name="Slide Zoom 3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25319" y="1543642"/>
                <a:ext cx="4196081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75025148"/>
                  </p:ext>
                </p:extLst>
              </p:nvPr>
            </p:nvGraphicFramePr>
            <p:xfrm>
              <a:off x="6410961" y="1557374"/>
              <a:ext cx="4196081" cy="2566592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4" name="Slide Zoom 4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10961" y="1557374"/>
                <a:ext cx="4196081" cy="256659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25758956"/>
                  </p:ext>
                </p:extLst>
              </p:nvPr>
            </p:nvGraphicFramePr>
            <p:xfrm>
              <a:off x="1939599" y="4236043"/>
              <a:ext cx="4181801" cy="2566591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81801" cy="256659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6" name="Slide Zoom 45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39599" y="4236043"/>
                <a:ext cx="4181801" cy="256659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34127994"/>
                  </p:ext>
                </p:extLst>
              </p:nvPr>
            </p:nvGraphicFramePr>
            <p:xfrm>
              <a:off x="6410961" y="4199729"/>
              <a:ext cx="4196081" cy="255286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528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8" name="Slide Zoom 47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410961" y="4199729"/>
                <a:ext cx="4196081" cy="255286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C034C38-E870-6D6C-8A60-F8AE08B8281A}"/>
              </a:ext>
            </a:extLst>
          </p:cNvPr>
          <p:cNvSpPr txBox="1"/>
          <p:nvPr/>
        </p:nvSpPr>
        <p:spPr>
          <a:xfrm>
            <a:off x="1085690" y="371705"/>
            <a:ext cx="102640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accent5"/>
                </a:solidFill>
                <a:latin typeface="PF BeauSans Pro" panose="02000800000000020004" charset="0"/>
              </a:rPr>
              <a:t>ANTI-INFLAMMATORY EFFECTS OF GRAPE SKIN EXTRACT-LOADED HYDROGELS IN CARRAGEENAN-INDUCED PAW EDEMA IN RATS</a:t>
            </a:r>
            <a:endParaRPr lang="en-US" sz="1800" b="1" dirty="0">
              <a:solidFill>
                <a:schemeClr val="accent5"/>
              </a:solidFill>
              <a:highlight>
                <a:srgbClr val="FFFF00"/>
              </a:highlight>
              <a:latin typeface="PF BeauSans Pro" panose="0200080000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B62D0C-9107-B470-5225-52A9A15C3DEB}"/>
              </a:ext>
            </a:extLst>
          </p:cNvPr>
          <p:cNvSpPr txBox="1"/>
          <p:nvPr/>
        </p:nvSpPr>
        <p:spPr>
          <a:xfrm>
            <a:off x="528735" y="983142"/>
            <a:ext cx="11122090" cy="209288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</a:rPr>
              <a:t>Inflammation is a complex biological response to tissue injury or irritation. It involves swelling, redness, and pain mediated by various cellular and molecular pathways. </a:t>
            </a:r>
          </a:p>
          <a:p>
            <a:pPr marL="285750" indent="-285750" algn="just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</a:rPr>
              <a:t>While conventional anti-inflammatory drugs are effective, there is increasing interest in natural products as safer alternatives. </a:t>
            </a:r>
          </a:p>
          <a:p>
            <a:pPr marL="285750" indent="-285750" algn="just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</a:rPr>
              <a:t>Polyphenol-rich grape skin extracts are known for their antioxidant and anti-inflammatory properties, but their effects in topical hydrogel systems remain unexplored.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3AD61F-55AC-AEE9-D713-F6E2AFF4A80C}"/>
              </a:ext>
            </a:extLst>
          </p:cNvPr>
          <p:cNvSpPr txBox="1"/>
          <p:nvPr/>
        </p:nvSpPr>
        <p:spPr>
          <a:xfrm>
            <a:off x="528735" y="5628636"/>
            <a:ext cx="11122090" cy="64633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latin typeface="Arial Narrow" panose="020B0606020202030204" pitchFamily="34" charset="0"/>
              </a:rPr>
              <a:t>The aim of this study was to compare the efficacy of two different grape skin extracts, incorporated into identical hydrogel formulations, in attenuating inflammation induced by carrageenan in rats. </a:t>
            </a:r>
            <a:endParaRPr lang="sr-Cyrl-RS" dirty="0">
              <a:latin typeface="Arial Narrow" panose="020B0606020202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8594A9-24A0-78DC-1B2C-930812961AA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736" y="3374948"/>
            <a:ext cx="3035558" cy="195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963A71-3204-4719-8637-DAE5246BD031}"/>
              </a:ext>
            </a:extLst>
          </p:cNvPr>
          <p:cNvSpPr txBox="1"/>
          <p:nvPr/>
        </p:nvSpPr>
        <p:spPr>
          <a:xfrm>
            <a:off x="473916" y="1924726"/>
            <a:ext cx="6790355" cy="363176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ts val="4200"/>
              </a:spcBef>
            </a:pPr>
            <a:r>
              <a:rPr lang="en-US" dirty="0">
                <a:latin typeface="Arial Narrow" panose="020B0606020202030204" pitchFamily="34" charset="0"/>
              </a:rPr>
              <a:t>• Extract 1: Cabernet Sauvignon; Extract 2: Shiraz.</a:t>
            </a:r>
          </a:p>
          <a:p>
            <a:pPr algn="just">
              <a:spcBef>
                <a:spcPts val="4200"/>
              </a:spcBef>
            </a:pPr>
            <a:r>
              <a:rPr lang="en-US" dirty="0">
                <a:latin typeface="Arial Narrow" panose="020B0606020202030204" pitchFamily="34" charset="0"/>
              </a:rPr>
              <a:t>• Hydrogels: alginate + gelatin (3% each), extract concentration 8 mg/</a:t>
            </a:r>
            <a:r>
              <a:rPr lang="en-US" dirty="0" err="1">
                <a:latin typeface="Arial Narrow" panose="020B0606020202030204" pitchFamily="34" charset="0"/>
              </a:rPr>
              <a:t>mL.</a:t>
            </a:r>
            <a:endParaRPr lang="en-US" dirty="0">
              <a:latin typeface="Arial Narrow" panose="020B0606020202030204" pitchFamily="34" charset="0"/>
            </a:endParaRPr>
          </a:p>
          <a:p>
            <a:pPr algn="just">
              <a:spcBef>
                <a:spcPts val="4200"/>
              </a:spcBef>
            </a:pPr>
            <a:r>
              <a:rPr lang="en-US" dirty="0">
                <a:latin typeface="Arial Narrow" panose="020B0606020202030204" pitchFamily="34" charset="0"/>
              </a:rPr>
              <a:t>• Cross-linked with </a:t>
            </a:r>
            <a:r>
              <a:rPr lang="en-US" dirty="0" err="1">
                <a:latin typeface="Arial Narrow" panose="020B0606020202030204" pitchFamily="34" charset="0"/>
              </a:rPr>
              <a:t>CaCl</a:t>
            </a:r>
            <a:r>
              <a:rPr lang="en-US" dirty="0">
                <a:latin typeface="Arial Narrow" panose="020B0606020202030204" pitchFamily="34" charset="0"/>
              </a:rPr>
              <a:t>₂ after molding and freezing.</a:t>
            </a:r>
          </a:p>
          <a:p>
            <a:pPr algn="just">
              <a:spcBef>
                <a:spcPts val="4200"/>
              </a:spcBef>
            </a:pPr>
            <a:r>
              <a:rPr lang="en-US" dirty="0">
                <a:latin typeface="Arial Narrow" panose="020B0606020202030204" pitchFamily="34" charset="0"/>
              </a:rPr>
              <a:t>• Male Wistar rats (n=4 per group): CTRL, HB, E1, E2.</a:t>
            </a:r>
          </a:p>
          <a:p>
            <a:pPr algn="just">
              <a:spcBef>
                <a:spcPts val="4200"/>
              </a:spcBef>
            </a:pPr>
            <a:r>
              <a:rPr lang="en-US" dirty="0">
                <a:latin typeface="Arial Narrow" panose="020B0606020202030204" pitchFamily="34" charset="0"/>
              </a:rPr>
              <a:t>• Carrageenan-induced paw edema measured at 0, 1, 2, 3, 4 hours.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A33FE6-C97B-3FB2-2F59-EBF163C95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" t="27927" r="-193" b="25034"/>
          <a:stretch>
            <a:fillRect/>
          </a:stretch>
        </p:blipFill>
        <p:spPr>
          <a:xfrm>
            <a:off x="7776675" y="1924725"/>
            <a:ext cx="3941409" cy="363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D3A3E50-DA83-E704-1987-A799EB55F6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761430"/>
              </p:ext>
            </p:extLst>
          </p:nvPr>
        </p:nvGraphicFramePr>
        <p:xfrm>
          <a:off x="2032000" y="719666"/>
          <a:ext cx="8128000" cy="23774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54500790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0588693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43991583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1891763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350285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r-Latn-RS" sz="20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Time (h)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E1</a:t>
                      </a:r>
                      <a:endParaRPr lang="sr-Cyrl-RS" sz="20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E2</a:t>
                      </a:r>
                      <a:endParaRPr lang="sr-Cyrl-RS" sz="20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CTRL</a:t>
                      </a:r>
                      <a:endParaRPr lang="sr-Cyrl-RS" sz="20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HB</a:t>
                      </a:r>
                      <a:endParaRPr lang="sr-Cyrl-RS" sz="20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74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0</a:t>
                      </a:r>
                      <a:endParaRPr lang="sr-Cyrl-RS" sz="2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r-Cyrl-RS" sz="1800" b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4,28 ± 0,25</a:t>
                      </a:r>
                      <a:endParaRPr lang="sr-Cyrl-RS" sz="18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r-Cyrl-RS" sz="1800" b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4,73</a:t>
                      </a:r>
                      <a:r>
                        <a:rPr lang="sr-Latn-RS" sz="1800" b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sr-Cyrl-RS" sz="1800" b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±</a:t>
                      </a:r>
                      <a:r>
                        <a:rPr lang="sr-Latn-RS" sz="1800" b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sr-Cyrl-RS" sz="1800" b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0,22</a:t>
                      </a:r>
                      <a:endParaRPr lang="sr-Cyrl-RS" sz="1800" b="0" i="0" u="none" strike="noStrike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r-Cyrl-RS" sz="18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6,30 ± 0,26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r-Cyrl-RS" sz="18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5,80 ± 0,26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4123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</a:t>
                      </a:r>
                      <a:endParaRPr lang="sr-Cyrl-RS" sz="2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r-Cyrl-RS" sz="1800" b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6,40 ± 0,14</a:t>
                      </a:r>
                      <a:endParaRPr lang="sr-Cyrl-RS" sz="18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r-Cyrl-RS" sz="1800" b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6,60 ± 0,51</a:t>
                      </a:r>
                      <a:endParaRPr lang="sr-Cyrl-RS" sz="1800" b="0" i="0" u="none" strike="noStrike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r-Cyrl-RS" sz="1800" b="0" i="0" u="none" strike="noStrike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8,35 ± 0,26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r-Cyrl-RS" sz="18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7,55 ± 0,26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38640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</a:t>
                      </a:r>
                      <a:endParaRPr lang="sr-Cyrl-RS" sz="2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r-Cyrl-RS" sz="1800" b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8,10 ± 0,48</a:t>
                      </a:r>
                      <a:endParaRPr lang="sr-Cyrl-RS" sz="18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r-Cyrl-RS" sz="1800" b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8,33 ± 1,07</a:t>
                      </a:r>
                      <a:endParaRPr lang="sr-Cyrl-RS" sz="1800" b="0" i="0" u="none" strike="noStrike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r-Cyrl-RS" sz="18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10,50 ± 0,32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r-Cyrl-RS" sz="1800" b="0" i="0" u="none" strike="noStrike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9,40 ± 0,32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02926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3</a:t>
                      </a:r>
                      <a:endParaRPr lang="sr-Cyrl-RS" sz="2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r-Cyrl-RS" sz="1800" b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5,78 ± 0,36</a:t>
                      </a:r>
                      <a:endParaRPr lang="sr-Cyrl-RS" sz="18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r-Cyrl-RS" sz="18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5,78 ± 0,36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r-Cyrl-RS" sz="18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8,85 ± 0,26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r-Cyrl-RS" sz="18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7,95 ± 0,26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68553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4</a:t>
                      </a:r>
                      <a:endParaRPr lang="sr-Cyrl-RS" sz="20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r-Cyrl-RS" sz="1800" b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5,20 ± 0,39</a:t>
                      </a:r>
                      <a:endParaRPr lang="sr-Cyrl-RS" sz="18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r-Cyrl-RS" sz="1800" b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6,03 ± 0,76</a:t>
                      </a:r>
                      <a:endParaRPr lang="sr-Cyrl-RS" sz="1800" b="0" i="0" u="none" strike="noStrike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r-Cyrl-RS" sz="18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7,75 ± 0,26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r-Cyrl-RS" sz="18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6,85 ± 0,26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9747375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0223CE2A-5B1F-19B5-CED4-8BF446BBF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141418"/>
            <a:ext cx="8128000" cy="359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EE8457-66F4-447D-8AE3-39F6F4BBDFBB}"/>
              </a:ext>
            </a:extLst>
          </p:cNvPr>
          <p:cNvSpPr txBox="1"/>
          <p:nvPr/>
        </p:nvSpPr>
        <p:spPr>
          <a:xfrm>
            <a:off x="749559" y="2112840"/>
            <a:ext cx="10692882" cy="218521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>
              <a:spcBef>
                <a:spcPts val="2400"/>
              </a:spcBef>
            </a:pPr>
            <a:r>
              <a:rPr lang="en-US" sz="2400" dirty="0">
                <a:latin typeface="Arial Narrow" panose="020B0606020202030204" pitchFamily="34" charset="0"/>
              </a:rPr>
              <a:t>• Incorporation of grape skin extracts enhanced anti-inflammatory activity of hydrogels.</a:t>
            </a:r>
          </a:p>
          <a:p>
            <a:pPr algn="just">
              <a:spcBef>
                <a:spcPts val="2400"/>
              </a:spcBef>
            </a:pPr>
            <a:r>
              <a:rPr lang="en-US" sz="2400" dirty="0">
                <a:latin typeface="Arial Narrow" panose="020B0606020202030204" pitchFamily="34" charset="0"/>
              </a:rPr>
              <a:t>• Extract 1 (Cabernet Sauvignon) showed the most pronounced effect.</a:t>
            </a:r>
          </a:p>
          <a:p>
            <a:pPr algn="just">
              <a:spcBef>
                <a:spcPts val="2400"/>
              </a:spcBef>
            </a:pPr>
            <a:r>
              <a:rPr lang="en-US" sz="2400" dirty="0">
                <a:latin typeface="Arial Narrow" panose="020B0606020202030204" pitchFamily="34" charset="0"/>
              </a:rPr>
              <a:t>• Results support further development of grape skin extract hydrogels for topical anti-inflammatory applications.</a:t>
            </a:r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BDCA87D-57B8-4510-9665-9E75299929F1}">
  <ds:schemaRefs>
    <ds:schemaRef ds:uri="http://schemas.microsoft.com/office/2006/metadata/properties"/>
    <ds:schemaRef ds:uri="c9b645eb-e6fe-4b35-9d45-bd7394162d21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www.w3.org/XML/1998/namespace"/>
    <ds:schemaRef ds:uri="http://schemas.openxmlformats.org/package/2006/metadata/core-properties"/>
    <ds:schemaRef ds:uri="98621ed1-ae24-4a21-b80a-89d572d87e72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472</TotalTime>
  <Words>374</Words>
  <Application>Microsoft Office PowerPoint</Application>
  <PresentationFormat>Widescreen</PresentationFormat>
  <Paragraphs>51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Arial Narrow</vt:lpstr>
      <vt:lpstr>PF BeauSans Pro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Marinela Cvetanoska</cp:lastModifiedBy>
  <cp:revision>67</cp:revision>
  <dcterms:created xsi:type="dcterms:W3CDTF">2025-07-07T08:04:39Z</dcterms:created>
  <dcterms:modified xsi:type="dcterms:W3CDTF">2026-09-15T14:00:10Z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