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64" r:id="rId5"/>
    <p:sldId id="282" r:id="rId6"/>
    <p:sldId id="283" r:id="rId7"/>
    <p:sldId id="274" r:id="rId8"/>
    <p:sldId id="281" r:id="rId9"/>
    <p:sldId id="276" r:id="rId10"/>
    <p:sldId id="277" r:id="rId11"/>
    <p:sldId id="278" r:id="rId12"/>
    <p:sldId id="279" r:id="rId13"/>
    <p:sldId id="280" r:id="rId14"/>
    <p:sldId id="275" r:id="rId15"/>
    <p:sldId id="28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6E302-901B-4EC5-8063-F4475DEAA8C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B3765-1535-41FB-A927-AAD2D1E853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E9EF-BFD3-43EA-A868-783EE64D3026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66FB9-D28B-49B1-96AA-2DC4A0B82672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63742-95DB-4727-9E2D-E67133874C57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C757-AC18-4BD4-B58D-C09C7F56266E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06CBA-D419-41FA-8B3E-D17E24A5F335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4B8EF-695A-4D91-86E6-BD3ABF986DC6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9A1DA-1075-4AB6-9AFC-9045E23C9F15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3360-0F07-4AD4-AAF8-61579BDE5A02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D3E4-AEF6-4C0D-955F-4975ADE12833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5DF4-6503-424C-B89D-B31483AF0BFD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E408-CEE3-4069-B613-CB32C19D6587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80C5-3949-48B3-AAD0-C6AC4D6634A8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51F9A-4BC0-4BDC-9C0A-439930D3F628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190EB-8738-400A-AFF7-6D1DEC6B76AF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0F0B9-B198-4467-8481-337D4552AC07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7E8C0-DCD6-4618-824E-E5B47E37F774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6133B-A04A-40C7-999B-6B964B69F57E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096B060-2D6F-430E-A017-FCCC5AF2AC19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7F9C954-973B-6B89-E6AD-8867B397349E}"/>
              </a:ext>
            </a:extLst>
          </p:cNvPr>
          <p:cNvSpPr txBox="1">
            <a:spLocks/>
          </p:cNvSpPr>
          <p:nvPr/>
        </p:nvSpPr>
        <p:spPr>
          <a:xfrm>
            <a:off x="138546" y="627697"/>
            <a:ext cx="11813309" cy="214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GB" sz="3200" b="1" dirty="0">
                <a:latin typeface="Verdana" panose="020B0604030504040204" pitchFamily="34" charset="0"/>
                <a:ea typeface="Verdana" panose="020B0604030504040204" pitchFamily="34" charset="0"/>
              </a:rPr>
              <a:t>Thermodynamic foundations of activity coefficients of electrolytes in electrostatic theories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56C07B1-5FF4-DDF3-785F-BD867509FBE2}"/>
              </a:ext>
            </a:extLst>
          </p:cNvPr>
          <p:cNvSpPr txBox="1">
            <a:spLocks/>
          </p:cNvSpPr>
          <p:nvPr/>
        </p:nvSpPr>
        <p:spPr>
          <a:xfrm>
            <a:off x="-374074" y="5156029"/>
            <a:ext cx="11813309" cy="754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Janez Cerar</a:t>
            </a:r>
            <a:endParaRPr lang="sl-SI" b="1" dirty="0"/>
          </a:p>
          <a:p>
            <a:pPr marL="0" indent="0" algn="ctr">
              <a:buNone/>
            </a:pPr>
            <a:r>
              <a:rPr lang="sl-SI" sz="2400" dirty="0" err="1"/>
              <a:t>Faculty</a:t>
            </a:r>
            <a:r>
              <a:rPr lang="sl-SI" sz="2400" dirty="0"/>
              <a:t> </a:t>
            </a:r>
            <a:r>
              <a:rPr lang="sl-SI" sz="2400" dirty="0" err="1"/>
              <a:t>of</a:t>
            </a:r>
            <a:r>
              <a:rPr lang="sl-SI" sz="2400" dirty="0"/>
              <a:t> </a:t>
            </a:r>
            <a:r>
              <a:rPr lang="sl-SI" sz="2400" dirty="0" err="1"/>
              <a:t>Chemistry</a:t>
            </a:r>
            <a:r>
              <a:rPr lang="sl-SI" sz="2400" dirty="0"/>
              <a:t> </a:t>
            </a:r>
            <a:r>
              <a:rPr lang="sl-SI" sz="2400" dirty="0" err="1"/>
              <a:t>and</a:t>
            </a:r>
            <a:r>
              <a:rPr lang="sl-SI" sz="2400" dirty="0"/>
              <a:t> </a:t>
            </a:r>
            <a:r>
              <a:rPr lang="sl-SI" sz="2400" dirty="0" err="1"/>
              <a:t>Chemical</a:t>
            </a:r>
            <a:r>
              <a:rPr lang="sl-SI" sz="2400" dirty="0"/>
              <a:t> </a:t>
            </a:r>
            <a:r>
              <a:rPr lang="sl-SI" sz="2400" dirty="0" err="1"/>
              <a:t>Technology</a:t>
            </a:r>
            <a:r>
              <a:rPr lang="sl-SI" sz="2400" dirty="0"/>
              <a:t>, </a:t>
            </a:r>
            <a:r>
              <a:rPr lang="sl-SI" sz="2400" dirty="0" err="1"/>
              <a:t>University</a:t>
            </a:r>
            <a:r>
              <a:rPr lang="sl-SI" sz="2400" dirty="0"/>
              <a:t> </a:t>
            </a:r>
            <a:r>
              <a:rPr lang="sl-SI" sz="2400" dirty="0" err="1"/>
              <a:t>of</a:t>
            </a:r>
            <a:r>
              <a:rPr lang="sl-SI" sz="2400" dirty="0"/>
              <a:t> Ljubljana</a:t>
            </a:r>
          </a:p>
          <a:p>
            <a:pPr marL="0" indent="0" algn="ctr">
              <a:buNone/>
            </a:pPr>
            <a:r>
              <a:rPr lang="sl-SI" sz="2400" dirty="0" err="1"/>
              <a:t>Slovenia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3206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4FCB-9642-EC3C-E6FA-4B7C9394A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90A56C4-8690-8CD0-AB76-119F04F7CBBC}"/>
              </a:ext>
            </a:extLst>
          </p:cNvPr>
          <p:cNvSpPr txBox="1">
            <a:spLocks/>
          </p:cNvSpPr>
          <p:nvPr/>
        </p:nvSpPr>
        <p:spPr>
          <a:xfrm>
            <a:off x="510138" y="1403316"/>
            <a:ext cx="11617207" cy="1169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where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solutions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= </a:t>
            </a:r>
            <a:r>
              <a:rPr lang="sl-SI" sz="1800" dirty="0" err="1">
                <a:solidFill>
                  <a:schemeClr val="tx1"/>
                </a:solidFill>
                <a:latin typeface="Symbol" panose="05050102010706020507" pitchFamily="18" charset="2"/>
                <a:ea typeface="Verdana" panose="020B0604030504040204" pitchFamily="34" charset="0"/>
              </a:rPr>
              <a:t>g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∙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strike="sngStrike" baseline="30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; in ideal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solutions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Symbol" panose="05050102010706020507" pitchFamily="18" charset="2"/>
                <a:ea typeface="Verdana" panose="020B0604030504040204" pitchFamily="34" charset="0"/>
              </a:rPr>
              <a:t>g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= 1     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i.e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    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= </a:t>
            </a:r>
            <a:r>
              <a:rPr lang="sl-SI" sz="1800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baseline="-25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strike="sngStrike" baseline="30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sl-SI" sz="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activity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species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i; </a:t>
            </a:r>
            <a:r>
              <a:rPr lang="sl-SI" sz="1800" dirty="0" err="1">
                <a:solidFill>
                  <a:schemeClr val="tx1"/>
                </a:solidFill>
                <a:latin typeface="Symbol" panose="05050102010706020507" pitchFamily="18" charset="2"/>
                <a:ea typeface="Verdana" panose="020B0604030504040204" pitchFamily="34" charset="0"/>
              </a:rPr>
              <a:t>g</a:t>
            </a:r>
            <a:r>
              <a:rPr lang="sl-SI" sz="1800" baseline="-25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activity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coefficient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 ; </a:t>
            </a:r>
            <a:r>
              <a:rPr lang="sl-SI" sz="1800" i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baseline="-25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molar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concentration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 ; </a:t>
            </a:r>
            <a:r>
              <a:rPr lang="sl-SI" sz="1800" i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sl-SI" sz="1800" strike="sngStrike" baseline="30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= 1 mol dm</a:t>
            </a:r>
            <a:r>
              <a:rPr lang="sl-SI" sz="1800" baseline="30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-3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sl-SI" sz="1800" baseline="-25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72F430BC-6651-E909-8AB9-3EC6022A938F}"/>
              </a:ext>
            </a:extLst>
          </p:cNvPr>
          <p:cNvSpPr txBox="1"/>
          <p:nvPr/>
        </p:nvSpPr>
        <p:spPr>
          <a:xfrm>
            <a:off x="510138" y="514561"/>
            <a:ext cx="93330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Electrochemical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potential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dirty="0">
                <a:latin typeface="Symbol" panose="05050102010706020507" pitchFamily="18" charset="2"/>
                <a:ea typeface="Verdana" panose="020B0604030504040204" pitchFamily="34" charset="0"/>
              </a:rPr>
              <a:t>m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species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i : </a:t>
            </a:r>
            <a:r>
              <a:rPr lang="sl-SI" sz="2400" dirty="0">
                <a:latin typeface="Symbol" panose="05050102010706020507" pitchFamily="18" charset="2"/>
                <a:ea typeface="Verdana" panose="020B0604030504040204" pitchFamily="34" charset="0"/>
              </a:rPr>
              <a:t>m</a:t>
            </a:r>
            <a:r>
              <a:rPr lang="sl-SI" sz="240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= </a:t>
            </a:r>
            <a:r>
              <a:rPr lang="sl-SI" sz="2400" dirty="0">
                <a:latin typeface="Symbol" panose="05050102010706020507" pitchFamily="18" charset="2"/>
                <a:ea typeface="Verdana" panose="020B0604030504040204" pitchFamily="34" charset="0"/>
              </a:rPr>
              <a:t>m</a:t>
            </a:r>
            <a:r>
              <a:rPr lang="sl-SI" sz="2400" baseline="-25000" dirty="0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sl-SI" sz="2400" strike="sngStrike" baseline="30000" dirty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lang="sl-SI" sz="2400" i="1" dirty="0" err="1">
                <a:latin typeface="Verdana" panose="020B0604030504040204" pitchFamily="34" charset="0"/>
                <a:ea typeface="Verdana" panose="020B0604030504040204" pitchFamily="34" charset="0"/>
              </a:rPr>
              <a:t>R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∙</a:t>
            </a:r>
            <a:r>
              <a:rPr lang="sl-SI" sz="2400" i="1" dirty="0" err="1"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∙ln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i="1" dirty="0" err="1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sl-SI" sz="2400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endParaRPr lang="sl-SI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7AE6E10-6E05-0EDA-69D6-FE7CA8BF1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398" y="4243483"/>
            <a:ext cx="7047346" cy="43389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C2AFB6D-B1A8-8498-722B-ADD907098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524" y="5098472"/>
            <a:ext cx="4676801" cy="161495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FE75AE4-93D9-B8EF-CFA5-4E9F92984061}"/>
              </a:ext>
            </a:extLst>
          </p:cNvPr>
          <p:cNvSpPr txBox="1"/>
          <p:nvPr/>
        </p:nvSpPr>
        <p:spPr>
          <a:xfrm>
            <a:off x="443345" y="349023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Chemical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equilibrium</a:t>
            </a:r>
            <a:r>
              <a:rPr lang="sl-SI" sz="24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endParaRPr lang="en-GB" dirty="0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AFAF0E6-0853-DDAA-FC3B-C35FFD241586}"/>
              </a:ext>
            </a:extLst>
          </p:cNvPr>
          <p:cNvSpPr txBox="1"/>
          <p:nvPr/>
        </p:nvSpPr>
        <p:spPr>
          <a:xfrm>
            <a:off x="1008901" y="4243483"/>
            <a:ext cx="2433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Chemical equation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3EA42835-3A84-88D8-D98D-FEC6AE0B2A9D}"/>
              </a:ext>
            </a:extLst>
          </p:cNvPr>
          <p:cNvSpPr txBox="1"/>
          <p:nvPr/>
        </p:nvSpPr>
        <p:spPr>
          <a:xfrm>
            <a:off x="1008901" y="572128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atin typeface="Verdana" panose="020B0604030504040204" pitchFamily="34" charset="0"/>
                <a:ea typeface="Verdana" panose="020B0604030504040204" pitchFamily="34" charset="0"/>
              </a:rPr>
              <a:t>Equilibrium constant</a:t>
            </a:r>
            <a:r>
              <a:rPr lang="sl-SI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i="1" dirty="0">
                <a:latin typeface="Verdana" panose="020B0604030504040204" pitchFamily="34" charset="0"/>
                <a:ea typeface="Verdana" panose="020B0604030504040204" pitchFamily="34" charset="0"/>
              </a:rPr>
              <a:t>K</a:t>
            </a:r>
            <a:r>
              <a:rPr lang="sl-SI" sz="18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en-GB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0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5A66C-0D9F-5465-B3D5-EBF301735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FC0FD1B-5EC8-9AD6-2D5F-611101DF4B55}"/>
              </a:ext>
            </a:extLst>
          </p:cNvPr>
          <p:cNvSpPr txBox="1">
            <a:spLocks/>
          </p:cNvSpPr>
          <p:nvPr/>
        </p:nvSpPr>
        <p:spPr>
          <a:xfrm>
            <a:off x="1008901" y="1403316"/>
            <a:ext cx="10825018" cy="1169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Debye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sl-SI" sz="18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derived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their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theory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(in 1923) to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explain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chemical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equlibria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aqueous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electrolyte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solutions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Namely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in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such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solution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ions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do not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behave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18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ideally</a:t>
            </a:r>
            <a:r>
              <a:rPr lang="sl-SI" sz="18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sl-SI" sz="1800" dirty="0"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endParaRPr lang="sl-SI" sz="1800" baseline="-25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GB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981EA1C-6699-A1B9-B705-B533B33D263A}"/>
              </a:ext>
            </a:extLst>
          </p:cNvPr>
          <p:cNvSpPr txBox="1"/>
          <p:nvPr/>
        </p:nvSpPr>
        <p:spPr>
          <a:xfrm>
            <a:off x="510138" y="514561"/>
            <a:ext cx="874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Ion </a:t>
            </a:r>
            <a:r>
              <a:rPr kumimoji="0" lang="sl-S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ctivity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sl-S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oefficients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sl-S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Debye-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Hückel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sl-S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</a:t>
            </a:r>
            <a:r>
              <a:rPr kumimoji="0" lang="en-GB" sz="28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heory</a:t>
            </a:r>
            <a:endParaRPr lang="en-GB" sz="2800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E9CE2E31-A8DB-1385-D1ED-F47DD78ED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285" y="3041409"/>
            <a:ext cx="3645824" cy="1244161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9C2492F1-BE03-9B3D-29E4-9DAE9027571D}"/>
              </a:ext>
            </a:extLst>
          </p:cNvPr>
          <p:cNvSpPr txBox="1"/>
          <p:nvPr/>
        </p:nvSpPr>
        <p:spPr>
          <a:xfrm>
            <a:off x="801331" y="4808353"/>
            <a:ext cx="9855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is the ionic strength of the solution, and </a:t>
            </a:r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is a parameter describing the ion size.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i="1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are parameters that depend on the solvent and the temperature.</a:t>
            </a:r>
          </a:p>
        </p:txBody>
      </p:sp>
    </p:spTree>
    <p:extLst>
      <p:ext uri="{BB962C8B-B14F-4D97-AF65-F5344CB8AC3E}">
        <p14:creationId xmlns:p14="http://schemas.microsoft.com/office/powerpoint/2010/main" val="1168814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7F12C-9E62-51CC-CA28-D770AF304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4506-D837-8127-1B97-03345C65F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45" y="148792"/>
            <a:ext cx="11203708" cy="1129724"/>
          </a:xfrm>
        </p:spPr>
        <p:txBody>
          <a:bodyPr>
            <a:normAutofit/>
          </a:bodyPr>
          <a:lstStyle/>
          <a:p>
            <a:pPr algn="ctr"/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Motivation</a:t>
            </a:r>
            <a:endParaRPr lang="en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967202-66A9-B468-C43E-97A8D10F2572}"/>
              </a:ext>
            </a:extLst>
          </p:cNvPr>
          <p:cNvSpPr txBox="1"/>
          <p:nvPr/>
        </p:nvSpPr>
        <p:spPr>
          <a:xfrm>
            <a:off x="125903" y="1961031"/>
            <a:ext cx="1190466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he thermodynamic and physical interpretation of the Debye-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derivation remains a subject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of debate, with textbook presentations and scientific discussions often revealing ambiguities that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deserve closer examination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The extension of Debye-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theory from electrolyte solutions to polyelectrolyte solutions for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calculating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polyion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activity coefficients, as presented in some classical publications, appears to yield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results that are difficult to reconcile with the assumptions underlying the original theory.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Can repulsive electrostatic interactions be adequately described within the Poisson-Boltzmann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framework?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Does the Debye-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activity coefficient contain an entropic contribution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8392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58041-8638-971B-4F60-C97232A0D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F0BC-122C-FD90-9232-8194371C9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45" y="148792"/>
            <a:ext cx="11203708" cy="1129724"/>
          </a:xfrm>
        </p:spPr>
        <p:txBody>
          <a:bodyPr>
            <a:normAutofit/>
          </a:bodyPr>
          <a:lstStyle/>
          <a:p>
            <a:pPr algn="ctr"/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Problem</a:t>
            </a:r>
            <a:endParaRPr lang="en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206B1-B58D-CB1C-33C8-5ED60315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511" y="1856221"/>
            <a:ext cx="116109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linearized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Poisson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-Boltzmann </a:t>
            </a: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equation</a:t>
            </a:r>
            <a:endParaRPr lang="sl-SI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828800" lvl="4" indent="0">
              <a:buNone/>
            </a:pPr>
            <a:r>
              <a:rPr lang="sl-SI" sz="1600" dirty="0">
                <a:latin typeface="Verdana" panose="020B0604030504040204" pitchFamily="34" charset="0"/>
                <a:ea typeface="Verdana" panose="020B0604030504040204" pitchFamily="34" charset="0"/>
              </a:rPr>
              <a:t>			             </a:t>
            </a:r>
            <a:r>
              <a:rPr lang="sl-SI" sz="6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  <a:p>
            <a:endParaRPr lang="sl-SI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individual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activity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coefficient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   </a:t>
            </a:r>
            <a:r>
              <a:rPr lang="sl-SI" sz="2600" dirty="0" err="1">
                <a:latin typeface="Symbol" panose="05050102010706020507" pitchFamily="18" charset="2"/>
                <a:ea typeface="Verdana" panose="020B0604030504040204" pitchFamily="34" charset="0"/>
              </a:rPr>
              <a:t>g</a:t>
            </a:r>
            <a:r>
              <a:rPr lang="sl-SI" sz="2600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j</a:t>
            </a:r>
            <a:r>
              <a:rPr lang="sl-SI" sz="2600" dirty="0">
                <a:latin typeface="Verdana" panose="020B0604030504040204" pitchFamily="34" charset="0"/>
                <a:ea typeface="Verdana" panose="020B0604030504040204" pitchFamily="34" charset="0"/>
              </a:rPr>
              <a:t>				</a:t>
            </a:r>
            <a:endParaRPr lang="sl-SI" sz="2600" baseline="-25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95AAA69D-E95B-C889-9832-A3486C54BC4B}"/>
              </a:ext>
            </a:extLst>
          </p:cNvPr>
          <p:cNvSpPr/>
          <p:nvPr/>
        </p:nvSpPr>
        <p:spPr>
          <a:xfrm>
            <a:off x="5823526" y="2412135"/>
            <a:ext cx="544946" cy="8682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941EB62-D211-4B81-EEC8-CDD5B5538A7E}"/>
              </a:ext>
            </a:extLst>
          </p:cNvPr>
          <p:cNvSpPr/>
          <p:nvPr/>
        </p:nvSpPr>
        <p:spPr>
          <a:xfrm>
            <a:off x="5804474" y="4217265"/>
            <a:ext cx="544946" cy="8682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0FDB7E-E876-FAA3-9459-2CFC065E1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079" y="1717995"/>
            <a:ext cx="4798845" cy="8682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9EC5DD-4D76-5C66-0BB1-EA5856E43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475" y="5018648"/>
            <a:ext cx="5581650" cy="879922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D9B73DBA-5EFD-BA59-FEE2-8B8577D2E999}"/>
              </a:ext>
            </a:extLst>
          </p:cNvPr>
          <p:cNvSpPr txBox="1"/>
          <p:nvPr/>
        </p:nvSpPr>
        <p:spPr>
          <a:xfrm>
            <a:off x="7033037" y="3341619"/>
            <a:ext cx="4868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Symbol" panose="05050102010706020507" pitchFamily="18" charset="2"/>
                <a:ea typeface="Verdana" panose="020B0604030504040204" pitchFamily="34" charset="0"/>
              </a:rPr>
              <a:t>k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inverse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value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Debye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length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Symbol" panose="05050102010706020507" pitchFamily="18" charset="2"/>
                <a:ea typeface="Verdana" panose="020B0604030504040204" pitchFamily="34" charset="0"/>
              </a:rPr>
              <a:t>l</a:t>
            </a:r>
            <a:r>
              <a:rPr lang="sl-SI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endParaRPr lang="en-GB" baseline="-25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C80D60D7-425C-79A3-B342-680BE952B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955" y="3756530"/>
            <a:ext cx="1852612" cy="79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59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237B1-0221-AA24-5C31-49A44D425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3A1A-E84D-5354-5316-80FEC632A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48792"/>
            <a:ext cx="12077700" cy="1129724"/>
          </a:xfrm>
        </p:spPr>
        <p:txBody>
          <a:bodyPr>
            <a:normAutofit/>
          </a:bodyPr>
          <a:lstStyle/>
          <a:p>
            <a:pPr algn="ctr"/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Solution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n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ew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erivation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u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sing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artial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olar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q</a:t>
            </a:r>
            <a:r>
              <a:rPr lang="en-US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uantities</a:t>
            </a:r>
            <a:endParaRPr lang="en-SI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70535-33F0-1923-1D43-50A2629E9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39" y="2954981"/>
            <a:ext cx="10516300" cy="34603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00994A-8848-14F0-EC61-F6FC8090B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246" y="1278516"/>
            <a:ext cx="4642829" cy="107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19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D5C5C-E2D3-B2EB-DF1B-2F11616F5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40638-3535-82F8-1C4C-3AE521AF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-3128"/>
            <a:ext cx="12077700" cy="941661"/>
          </a:xfrm>
        </p:spPr>
        <p:txBody>
          <a:bodyPr>
            <a:normAutofit/>
          </a:bodyPr>
          <a:lstStyle/>
          <a:p>
            <a:pPr algn="ctr"/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Starting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point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linearized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PB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equation</a:t>
            </a:r>
            <a:endParaRPr lang="en-SI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24A5A-3381-4604-EB80-0022E4B74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866" y="1789494"/>
            <a:ext cx="5233089" cy="9111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A4389D-6CDB-B6D8-FECD-F4013A890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22" y="5282609"/>
            <a:ext cx="10381042" cy="9416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015999-4937-4A17-21A3-202577AFD134}"/>
              </a:ext>
            </a:extLst>
          </p:cNvPr>
          <p:cNvSpPr txBox="1"/>
          <p:nvPr/>
        </p:nvSpPr>
        <p:spPr>
          <a:xfrm>
            <a:off x="438218" y="3711826"/>
            <a:ext cx="107838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As with the Debye–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theory, the electric potential is separated into two components: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one originating from the central 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sl-SI" dirty="0" err="1">
                <a:latin typeface="Symbol" panose="05050102010706020507" pitchFamily="18" charset="2"/>
                <a:ea typeface="Verdana" panose="020B0604030504040204" pitchFamily="34" charset="0"/>
              </a:rPr>
              <a:t>y</a:t>
            </a:r>
            <a:r>
              <a:rPr lang="sl-SI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j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sl-SI" i="1" dirty="0">
                <a:latin typeface="Verdana" panose="020B0604030504040204" pitchFamily="34" charset="0"/>
                <a:ea typeface="Verdana" panose="020B0604030504040204" pitchFamily="34" charset="0"/>
              </a:rPr>
              <a:t>r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),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and the other from the surrounding ionic atmosphere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sl-SI" dirty="0" err="1">
                <a:latin typeface="Symbol" panose="05050102010706020507" pitchFamily="18" charset="2"/>
                <a:ea typeface="Verdana" panose="020B0604030504040204" pitchFamily="34" charset="0"/>
              </a:rPr>
              <a:t>y</a:t>
            </a:r>
            <a:r>
              <a:rPr lang="sl-SI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IA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sl-SI" i="1" dirty="0">
                <a:latin typeface="Verdana" panose="020B0604030504040204" pitchFamily="34" charset="0"/>
                <a:ea typeface="Verdana" panose="020B0604030504040204" pitchFamily="34" charset="0"/>
              </a:rPr>
              <a:t>r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23747941-25AF-72CD-6C67-C5939CEFF2DB}"/>
              </a:ext>
            </a:extLst>
          </p:cNvPr>
          <p:cNvSpPr txBox="1"/>
          <p:nvPr/>
        </p:nvSpPr>
        <p:spPr>
          <a:xfrm>
            <a:off x="343665" y="945187"/>
            <a:ext cx="9889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result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is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equation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that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describes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electrostatic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potential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as a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function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radial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distance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from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inserted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ion j: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4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D60FD-7DF3-4312-A830-E255F4543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8007-D99F-ADBE-3727-672568511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01" y="144099"/>
            <a:ext cx="10432598" cy="941661"/>
          </a:xfrm>
        </p:spPr>
        <p:txBody>
          <a:bodyPr>
            <a:normAutofit fontScale="90000"/>
          </a:bodyPr>
          <a:lstStyle/>
          <a:p>
            <a:pPr algn="ctr"/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How to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get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non-ideal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contribution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b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electrochemical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potential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central ion?</a:t>
            </a:r>
            <a:endParaRPr lang="en-SI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44671-A6C2-F5B6-6707-A5862ED4F7D2}"/>
              </a:ext>
            </a:extLst>
          </p:cNvPr>
          <p:cNvSpPr txBox="1"/>
          <p:nvPr/>
        </p:nvSpPr>
        <p:spPr>
          <a:xfrm>
            <a:off x="35787" y="1220988"/>
            <a:ext cx="12156213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1.)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Using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Symbol" panose="05050102010706020507" pitchFamily="18" charset="2"/>
                <a:ea typeface="Verdana" panose="020B0604030504040204" pitchFamily="34" charset="0"/>
              </a:rPr>
              <a:t>y</a:t>
            </a:r>
            <a:r>
              <a:rPr lang="sl-SI" baseline="-25000" dirty="0" err="1">
                <a:latin typeface="Verdana" panose="020B0604030504040204" pitchFamily="34" charset="0"/>
                <a:ea typeface="Verdana" panose="020B0604030504040204" pitchFamily="34" charset="0"/>
              </a:rPr>
              <a:t>j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sl-SI" i="1" dirty="0">
                <a:latin typeface="Verdana" panose="020B0604030504040204" pitchFamily="34" charset="0"/>
                <a:ea typeface="Verdana" panose="020B0604030504040204" pitchFamily="34" charset="0"/>
              </a:rPr>
              <a:t>r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) one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calculate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excess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partial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molar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internal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energy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central ion j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due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to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attractive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electric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interactions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between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central ion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its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ionic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atmosphere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indirect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repulsive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interactions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within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ionic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atmosphere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2.)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Using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Gibbs-Helmholtz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equation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one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calculate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the excess partial molar 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Helmholtz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free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energy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of the central ion j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from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excess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partial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molar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internal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energy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central ion j </a:t>
            </a: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3.) 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he excess partial molar 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Helmholtz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free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energy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central ion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be in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liquid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systems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approximated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with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excess partial molar 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Gibbs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free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energy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;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this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later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one is in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electrolyte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solutions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essentially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equal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non-ideal contribution to the electrochemical potential of the central ion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BA0840-5F5F-AB2D-B335-15CFD5AAF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351" y="2517083"/>
            <a:ext cx="8500056" cy="81063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058762C0-6B6C-EF45-C8DE-1EE73D329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27" y="4293293"/>
            <a:ext cx="3916129" cy="69328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A3E3E57-29C2-11F8-E889-F89941E9A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401" y="4382827"/>
            <a:ext cx="2127163" cy="48197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C53B45FA-2438-DC9A-C2CA-17DE23A12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018" y="4258724"/>
            <a:ext cx="5030555" cy="75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74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15459-32A9-1304-4F73-F7C509636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4EC5-2F36-F84B-4B3F-FB6B9201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01" y="292988"/>
            <a:ext cx="10432598" cy="941661"/>
          </a:xfrm>
        </p:spPr>
        <p:txBody>
          <a:bodyPr>
            <a:normAutofit fontScale="90000"/>
          </a:bodyPr>
          <a:lstStyle/>
          <a:p>
            <a:pPr algn="ctr"/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Calculations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excess partial molar internal energy of the central ion j </a:t>
            </a:r>
            <a:endParaRPr lang="en-SI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3ECF5-DA22-B0E3-78E1-7F918579C927}"/>
              </a:ext>
            </a:extLst>
          </p:cNvPr>
          <p:cNvSpPr txBox="1"/>
          <p:nvPr/>
        </p:nvSpPr>
        <p:spPr>
          <a:xfrm>
            <a:off x="189077" y="1604046"/>
            <a:ext cx="1189742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Excess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partial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internal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energy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(per one ion)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central ion j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due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attractive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electric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interactions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xcess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partial internal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energy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(per one ion)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of the central ion j due to indirect repulsive interactions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within the ionic atmosphere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can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be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calculated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using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general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relation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xcess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partial molar internal energy of the central ion j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3A13C1-7F02-98C1-DC8A-4D81BA002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858" y="2073680"/>
            <a:ext cx="5096688" cy="6662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0DA78B-B2D6-1669-76C3-31196736C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705" y="3302676"/>
            <a:ext cx="1040373" cy="573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CA2779-3E2D-D1A4-EAB2-87290BD60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069" y="3875734"/>
            <a:ext cx="5208104" cy="7335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00FBCA-E389-FD00-61B9-74F573B81C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8076" y="5632417"/>
            <a:ext cx="6150253" cy="93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3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B7E17-6DAE-1D56-FBB0-16DFAE79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6544-A6A4-4712-73BD-77CF3716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94" y="341975"/>
            <a:ext cx="11036611" cy="941661"/>
          </a:xfrm>
        </p:spPr>
        <p:txBody>
          <a:bodyPr>
            <a:normAutofit fontScale="90000"/>
          </a:bodyPr>
          <a:lstStyle/>
          <a:p>
            <a:pPr algn="ctr"/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Calculations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of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excess partial molar 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Helmholtz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free</a:t>
            </a:r>
            <a:r>
              <a:rPr lang="sl-SI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energy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</a:rPr>
              <a:t> of the central ion j </a:t>
            </a:r>
            <a:endParaRPr lang="en-SI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FF321-4D33-5CFE-EF12-81185F1B7AE0}"/>
              </a:ext>
            </a:extLst>
          </p:cNvPr>
          <p:cNvSpPr txBox="1"/>
          <p:nvPr/>
        </p:nvSpPr>
        <p:spPr>
          <a:xfrm>
            <a:off x="2294969" y="4600798"/>
            <a:ext cx="5809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xcess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partial molar </a:t>
            </a:r>
            <a:r>
              <a:rPr lang="sl-SI" dirty="0" err="1">
                <a:latin typeface="Verdana" panose="020B0604030504040204" pitchFamily="34" charset="0"/>
                <a:ea typeface="Verdana" panose="020B0604030504040204" pitchFamily="34" charset="0"/>
              </a:rPr>
              <a:t>entropy</a:t>
            </a:r>
            <a:r>
              <a:rPr lang="sl-SI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of the central ion j </a:t>
            </a:r>
            <a:endParaRPr lang="sl-SI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E4E6574-27D6-7785-F8BB-B044583C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70" y="5485230"/>
            <a:ext cx="5980530" cy="86359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5816A522-9FDB-D04C-DA83-F2C53C591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916" y="5485230"/>
            <a:ext cx="5508178" cy="85462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C58C57D-D8EC-3FF3-542D-87B522FD4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326" y="1933189"/>
            <a:ext cx="9901381" cy="863920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73F9364B-CB2F-BC77-2458-B74FF69EF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344" y="3155981"/>
            <a:ext cx="5214215" cy="92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3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F0219-CCDF-139C-67D8-EC90D5075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C744-3AE6-1432-ADF0-FB81574DE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589" y="124699"/>
            <a:ext cx="10688586" cy="867707"/>
          </a:xfrm>
        </p:spPr>
        <p:txBody>
          <a:bodyPr>
            <a:normAutofit/>
          </a:bodyPr>
          <a:lstStyle/>
          <a:p>
            <a:pPr algn="ctr"/>
            <a:r>
              <a:rPr lang="sl-SI" sz="4000" dirty="0" err="1">
                <a:latin typeface="Verdana" panose="020B0604030504040204" pitchFamily="34" charset="0"/>
                <a:ea typeface="Verdana" panose="020B0604030504040204" pitchFamily="34" charset="0"/>
              </a:rPr>
              <a:t>Contributions</a:t>
            </a:r>
            <a:r>
              <a:rPr lang="sl-SI" sz="4000" dirty="0">
                <a:latin typeface="Verdana" panose="020B0604030504040204" pitchFamily="34" charset="0"/>
                <a:ea typeface="Verdana" panose="020B0604030504040204" pitchFamily="34" charset="0"/>
              </a:rPr>
              <a:t> to </a:t>
            </a:r>
            <a:r>
              <a:rPr lang="sl-SI" sz="4000" dirty="0" err="1">
                <a:latin typeface="Verdana" panose="020B0604030504040204" pitchFamily="34" charset="0"/>
                <a:ea typeface="Verdana" panose="020B0604030504040204" pitchFamily="34" charset="0"/>
              </a:rPr>
              <a:t>the</a:t>
            </a:r>
            <a:r>
              <a:rPr lang="sl-SI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4000" dirty="0" err="1">
                <a:latin typeface="Verdana" panose="020B0604030504040204" pitchFamily="34" charset="0"/>
                <a:ea typeface="Verdana" panose="020B0604030504040204" pitchFamily="34" charset="0"/>
              </a:rPr>
              <a:t>activity</a:t>
            </a:r>
            <a:r>
              <a:rPr lang="sl-SI" sz="4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4000" dirty="0" err="1">
                <a:latin typeface="Verdana" panose="020B0604030504040204" pitchFamily="34" charset="0"/>
                <a:ea typeface="Verdana" panose="020B0604030504040204" pitchFamily="34" charset="0"/>
              </a:rPr>
              <a:t>coefficient</a:t>
            </a:r>
            <a:endParaRPr lang="en-SI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0BCBA-B9C0-6A39-FE22-F4BDA1FBD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94145" y="1237619"/>
            <a:ext cx="5268310" cy="40359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50BD41-A828-A1A3-60E0-B0B4840AF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461" y="1245875"/>
            <a:ext cx="5328366" cy="40602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972DD-CF0E-3BB4-1DD3-0CDC680043ED}"/>
              </a:ext>
            </a:extLst>
          </p:cNvPr>
          <p:cNvSpPr txBox="1"/>
          <p:nvPr/>
        </p:nvSpPr>
        <p:spPr>
          <a:xfrm>
            <a:off x="1119998" y="5375741"/>
            <a:ext cx="928491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Individual contributions to the activity coefficient of the central ion at 25 °C in a 1:1 electrolyte: </a:t>
            </a:r>
            <a:endParaRPr lang="sl-SI" dirty="0"/>
          </a:p>
          <a:p>
            <a:pPr marL="400050" indent="-400050">
              <a:buAutoNum type="romanLcParenBoth"/>
            </a:pPr>
            <a:r>
              <a:rPr lang="en-US" dirty="0"/>
              <a:t>induced repulsive electrostatic interactions, </a:t>
            </a:r>
            <a:endParaRPr lang="sl-SI" dirty="0"/>
          </a:p>
          <a:p>
            <a:r>
              <a:rPr lang="en-US" dirty="0"/>
              <a:t>(ii) direct attractive electrostatic interactions between the central ion and the ionic atmosphere, </a:t>
            </a:r>
            <a:endParaRPr lang="sl-SI" dirty="0"/>
          </a:p>
          <a:p>
            <a:r>
              <a:rPr lang="en-US" dirty="0"/>
              <a:t>(iii) entropic contribution due to charge relocation, and </a:t>
            </a:r>
            <a:endParaRPr lang="sl-SI" dirty="0"/>
          </a:p>
          <a:p>
            <a:r>
              <a:rPr lang="en-US" dirty="0"/>
              <a:t>(iv) the total sum of these three effects.</a:t>
            </a:r>
            <a:endParaRPr lang="sl-S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718D9D-6091-8042-56A2-09734BDB6430}"/>
              </a:ext>
            </a:extLst>
          </p:cNvPr>
          <p:cNvSpPr txBox="1"/>
          <p:nvPr/>
        </p:nvSpPr>
        <p:spPr>
          <a:xfrm>
            <a:off x="4902441" y="1784975"/>
            <a:ext cx="77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(i), (iii)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3BEC9F-E1EB-3E0B-F634-A50056DEB585}"/>
              </a:ext>
            </a:extLst>
          </p:cNvPr>
          <p:cNvSpPr txBox="1"/>
          <p:nvPr/>
        </p:nvSpPr>
        <p:spPr>
          <a:xfrm>
            <a:off x="10471180" y="1847815"/>
            <a:ext cx="640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6020B9-D38C-2FF2-9FD3-DD09D9364332}"/>
              </a:ext>
            </a:extLst>
          </p:cNvPr>
          <p:cNvSpPr txBox="1"/>
          <p:nvPr/>
        </p:nvSpPr>
        <p:spPr>
          <a:xfrm>
            <a:off x="4921942" y="4304994"/>
            <a:ext cx="453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(ii)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5386A5-ED32-0AF7-49EF-10E01DDD3AF4}"/>
              </a:ext>
            </a:extLst>
          </p:cNvPr>
          <p:cNvSpPr txBox="1"/>
          <p:nvPr/>
        </p:nvSpPr>
        <p:spPr>
          <a:xfrm>
            <a:off x="10493931" y="3887578"/>
            <a:ext cx="445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(ii)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E5BA08-93DF-3945-0055-35946978C779}"/>
              </a:ext>
            </a:extLst>
          </p:cNvPr>
          <p:cNvSpPr txBox="1"/>
          <p:nvPr/>
        </p:nvSpPr>
        <p:spPr>
          <a:xfrm>
            <a:off x="10446261" y="2217147"/>
            <a:ext cx="492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(iii)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E31D2F-A221-8CEF-28CC-87284E19F66A}"/>
              </a:ext>
            </a:extLst>
          </p:cNvPr>
          <p:cNvSpPr txBox="1"/>
          <p:nvPr/>
        </p:nvSpPr>
        <p:spPr>
          <a:xfrm>
            <a:off x="4902441" y="3529248"/>
            <a:ext cx="492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(iv)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BCC264-4C7B-5958-854E-12ED69E401EF}"/>
              </a:ext>
            </a:extLst>
          </p:cNvPr>
          <p:cNvSpPr txBox="1"/>
          <p:nvPr/>
        </p:nvSpPr>
        <p:spPr>
          <a:xfrm>
            <a:off x="10446261" y="3207657"/>
            <a:ext cx="492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/>
                </a:solidFill>
              </a:rPr>
              <a:t>(iv)</a:t>
            </a:r>
          </a:p>
        </p:txBody>
      </p:sp>
    </p:spTree>
    <p:extLst>
      <p:ext uri="{BB962C8B-B14F-4D97-AF65-F5344CB8AC3E}">
        <p14:creationId xmlns:p14="http://schemas.microsoft.com/office/powerpoint/2010/main" val="222891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B939E-22E3-6AA6-17A8-F6133716D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00A1-D1F3-D9D3-EC28-60DF909E5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07" y="383318"/>
            <a:ext cx="10688586" cy="867707"/>
          </a:xfrm>
        </p:spPr>
        <p:txBody>
          <a:bodyPr>
            <a:normAutofit/>
          </a:bodyPr>
          <a:lstStyle/>
          <a:p>
            <a:pPr algn="ctr"/>
            <a:r>
              <a:rPr lang="sl-SI" sz="4000" dirty="0" err="1">
                <a:latin typeface="Verdana" panose="020B0604030504040204" pitchFamily="34" charset="0"/>
                <a:ea typeface="Verdana" panose="020B0604030504040204" pitchFamily="34" charset="0"/>
              </a:rPr>
              <a:t>Conclusions</a:t>
            </a:r>
            <a:endParaRPr lang="en-SI" sz="4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821BD307-A076-9BAD-4022-D75AA75DB947}"/>
              </a:ext>
            </a:extLst>
          </p:cNvPr>
          <p:cNvSpPr txBox="1"/>
          <p:nvPr/>
        </p:nvSpPr>
        <p:spPr>
          <a:xfrm>
            <a:off x="159599" y="1791854"/>
            <a:ext cx="1187280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Analysis of the Debye-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Hückel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equation reveals that ionic activity coefficients reflect a 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balance 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etween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attractive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ion-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counterion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electrostatic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l-SI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interactions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repulsive electrostatic interactions among the accumulated</a:t>
            </a:r>
            <a:r>
              <a:rPr lang="sl-SI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counterions,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entropic penalties arising from the non-random redistribution of ions.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This interpretation provides a framework that may be extended beyond simple electrolyte 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solutions to polyelectrolyte and ionic colloid systems.</a:t>
            </a:r>
            <a:endParaRPr lang="sl-SI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849511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 design</Template>
  <TotalTime>4219</TotalTime>
  <Words>766</Words>
  <Application>Microsoft Office PowerPoint</Application>
  <PresentationFormat>Širokozaslonsko</PresentationFormat>
  <Paragraphs>105</Paragraphs>
  <Slides>12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Symbol</vt:lpstr>
      <vt:lpstr>Verdana</vt:lpstr>
      <vt:lpstr>Depth</vt:lpstr>
      <vt:lpstr>PowerPointova predstavitev</vt:lpstr>
      <vt:lpstr>PowerPointova predstavitev</vt:lpstr>
      <vt:lpstr>PowerPointova predstavitev</vt:lpstr>
      <vt:lpstr>Motivation</vt:lpstr>
      <vt:lpstr>Problem</vt:lpstr>
      <vt:lpstr>Solution: A new derivation using partial molar quantities</vt:lpstr>
      <vt:lpstr>Starting point: linearized PB equation</vt:lpstr>
      <vt:lpstr>How to get the non-ideal contribution to  the electrochemical potential of the central ion?</vt:lpstr>
      <vt:lpstr>Calculations of excess partial molar internal energy of the central ion j </vt:lpstr>
      <vt:lpstr>Calculations of excess partial molar Helmholtz free energy of the central ion j </vt:lpstr>
      <vt:lpstr>Contributions to the activity coefficient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Cerar, Janez</dc:creator>
  <cp:lastModifiedBy>Cerar, Janez</cp:lastModifiedBy>
  <cp:revision>55</cp:revision>
  <dcterms:created xsi:type="dcterms:W3CDTF">2023-09-01T19:53:39Z</dcterms:created>
  <dcterms:modified xsi:type="dcterms:W3CDTF">2026-09-24T05:48:44Z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