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Black" panose="020B0A04020102020204" pitchFamily="34" charset="0"/>
      <p:bold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98" y="6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3835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DA6F-510D-74EB-644C-97F510C23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6F8472-2B75-5642-01ED-27A351105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CCEFA-F508-1EA8-4279-E2A964D06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C40BD-568A-742B-763B-916C09870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D0FDF-6449-CF9B-E0F8-69C2681C9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37275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A6017-276E-4148-3548-354A5C94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BF193-684D-E677-E5C0-54BCFF89C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864C2-5E01-501E-32DB-D6F3739D7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64DD5-C483-6291-0DA4-C6950AE9C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BE670-1C04-ACC5-4965-42913ED2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11208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D10C0-0E0A-E177-69A0-C18A5C535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934FC-7608-9298-63B6-02DB55829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43905-7961-FA39-EC94-7D043969B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76491-B725-D60D-F4A7-6CCCDD09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4EC58-6FDA-DF9B-200A-087817FA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9342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C8387-D9A1-0599-A1E3-767569FA0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478E2-CE91-A78F-3D9E-5CECD57F0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98F77-8E01-8B48-246C-A35ACDFB2C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58E8EB-544B-254B-26DC-A118A59A7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9A22D-0F90-5927-FD63-E045FE771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1FC55-05DE-69C3-C36A-1AEEE141B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76428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01C86-B729-B5F1-46D3-E9826D9D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DBCB8-3426-2667-D20B-A05221344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94953-327A-CD7E-D7B6-1D04CD520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DC6275-4A21-65F9-C8ED-33938C3C7E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86641D-FD4B-CEAE-2187-F6B8A50CC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201905-DD1C-5850-9787-22DF7D65E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141C9-3BAF-B8C3-57DA-E3F4403CF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8FC15-9798-052A-D03C-5882667F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0196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D4F23-08C5-E481-3F07-57913903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D6BE02-8472-23E6-B648-5C7FA20C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404EEC-195B-2A76-9940-CA96E5F2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43AD9-D000-6F10-BC38-A624B3F85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5274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F07D8F-C8AD-28F9-98B6-0142CD3C6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148CA6-454C-9EB5-154F-55BB6FB35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C4C31A-618E-4393-5132-4DA87BA6E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650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0CCDC-0699-0687-0A0F-E19593A8A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C9BBF-1B1D-D861-4104-F2B56D57D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402E6-89B4-5647-C3EF-2BF6716DA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19FFA-6C5B-E483-E17B-032CA91D7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070FB-B64C-7F4F-63CF-4AE20DE58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C2644-D851-EEC0-5F46-25850E214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31355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BD09D-E78A-501D-5876-F7CC653F2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458F3-2526-48BB-C2BB-1E11A7F5D3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8595E-0F19-C9E0-2041-A8363BF35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A1907-D34F-EACF-238A-06F22BA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D14B8-C105-7CBC-AD4C-8E76D9E1F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022D1-A7F0-811F-9AF1-F3D18BBD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64867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4F550-F090-87B2-F3E7-2748A7396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A51B4-A4F9-C70F-92C0-7C9B48FC6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F44BE-533E-AD86-8D73-98315564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0F29C-A0CF-CACC-57D7-1FB60F10A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9CAEA-B740-E243-85EB-80E1D41F1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62593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431DEC-10C6-2BE8-F3FB-4FC0540F1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E0B0C1-DBF8-5F51-7F3D-2ED5CF034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EFD8E-3D18-4B7E-97A8-DA3FFDEE4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D0EFF-68AA-C513-5CD0-F9E94697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E2857-325C-04D3-72BC-2CE5720C1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3832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01F84-4A72-6749-8FB7-43FAAD51A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08840-B31F-2F81-122D-FD8348075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7A7E2-4103-17E7-0D76-CC9C1CB17F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09/21/2026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1D470-99CD-5B42-C918-664070E2F1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2A79B-13D5-0F52-A535-526E7FC2D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9406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40.png"/><Relationship Id="rId5" Type="http://schemas.openxmlformats.org/officeDocument/2006/relationships/image" Target="../media/image20.png"/><Relationship Id="rId15" Type="http://schemas.openxmlformats.org/officeDocument/2006/relationships/image" Target="../media/image6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4.png"/><Relationship Id="rId14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222515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135" y="774335"/>
            <a:ext cx="8613059" cy="173664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sz="2400" b="1" cap="all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LAYER-BY-LAYER ASSEMBLY OF LIGNIN-DERIVED BIOCHAR/POLYMER COMPOSITE FILMS FOR SELECTIVE ADSORPTION OF 2,4-DIMETHYLBENZOIC ACID</a:t>
            </a:r>
            <a:endParaRPr lang="en-US" sz="2400" b="1" cap="all" dirty="0">
              <a:solidFill>
                <a:schemeClr val="accent1">
                  <a:lumMod val="75000"/>
                </a:schemeClr>
              </a:solidFill>
              <a:highlight>
                <a:srgbClr val="FFFF00"/>
              </a:highligh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04460"/>
            <a:ext cx="12192000" cy="16466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en-US" sz="1600" u="sng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Marija Prosheva</a:t>
            </a: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1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Daniyal Ashraf</a:t>
            </a: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2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Mihaela Girtan</a:t>
            </a: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2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Jadranka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Blazhevska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Gilev</a:t>
            </a: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1 </a:t>
            </a:r>
            <a:endParaRPr lang="en-GB" sz="1600" dirty="0">
              <a:solidFill>
                <a:schemeClr val="accent1">
                  <a:lumMod val="75000"/>
                </a:schemeClr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buNone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e-mail: marija@tmf.ukim.edu.mk</a:t>
            </a:r>
            <a:endParaRPr lang="en-GB" sz="1600" dirty="0">
              <a:solidFill>
                <a:schemeClr val="accent1">
                  <a:lumMod val="75000"/>
                </a:schemeClr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solidFill>
                <a:schemeClr val="accent1">
                  <a:lumMod val="75000"/>
                </a:schemeClr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1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Ss. Cyril and Methodius University in</a:t>
            </a:r>
            <a:endParaRPr lang="en-GB" sz="1600" dirty="0">
              <a:solidFill>
                <a:schemeClr val="accent1">
                  <a:lumMod val="75000"/>
                </a:schemeClr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Skopje, Faculty of Technology and Metallurgy, Skopje, North Macedonia</a:t>
            </a:r>
            <a:endParaRPr lang="en-GB" sz="1600" dirty="0">
              <a:solidFill>
                <a:schemeClr val="accent1">
                  <a:lumMod val="75000"/>
                </a:schemeClr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2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LPHIA Laboratory, Faculty of Science, Angers University, 2BD. Lavoisier, 49045, Angers, France</a:t>
            </a:r>
            <a:endParaRPr lang="en-GB" sz="1600" dirty="0">
              <a:solidFill>
                <a:schemeClr val="accent1">
                  <a:lumMod val="75000"/>
                </a:schemeClr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49" y="87808"/>
            <a:ext cx="838546" cy="900000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PPM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7962922"/>
                  </p:ext>
                </p:extLst>
              </p:nvPr>
            </p:nvGraphicFramePr>
            <p:xfrm>
              <a:off x="0" y="4486223"/>
              <a:ext cx="2942790" cy="1800000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 showBg="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42790" cy="18000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4486223"/>
                <a:ext cx="2942790" cy="1800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27941281"/>
                  </p:ext>
                </p:extLst>
              </p:nvPr>
            </p:nvGraphicFramePr>
            <p:xfrm>
              <a:off x="3082088" y="4486223"/>
              <a:ext cx="2942792" cy="1800000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 showBg="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42792" cy="18000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82088" y="4486223"/>
                <a:ext cx="2942792" cy="1800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8999968"/>
                  </p:ext>
                </p:extLst>
              </p:nvPr>
            </p:nvGraphicFramePr>
            <p:xfrm>
              <a:off x="6151291" y="4486223"/>
              <a:ext cx="2932778" cy="1800000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 showBg="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32778" cy="18000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51291" y="4486223"/>
                <a:ext cx="2932778" cy="1800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72792522"/>
                  </p:ext>
                </p:extLst>
              </p:nvPr>
            </p:nvGraphicFramePr>
            <p:xfrm>
              <a:off x="9233381" y="4486223"/>
              <a:ext cx="2958619" cy="1800000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 showBg="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58619" cy="18000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233381" y="4486223"/>
                <a:ext cx="2958619" cy="18000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B505A63-F83B-4AAB-2E62-D711A081C17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991" y="10463"/>
            <a:ext cx="732991" cy="9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33483F-2883-44B5-E28F-68F2FE9810D1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2" t="12006" r="25260" b="24363"/>
          <a:stretch/>
        </p:blipFill>
        <p:spPr>
          <a:xfrm>
            <a:off x="10382865" y="11809"/>
            <a:ext cx="91698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65C5DB-1261-6754-4341-B82AC29F80F5}"/>
              </a:ext>
            </a:extLst>
          </p:cNvPr>
          <p:cNvSpPr txBox="1"/>
          <p:nvPr/>
        </p:nvSpPr>
        <p:spPr>
          <a:xfrm>
            <a:off x="1042219" y="1288026"/>
            <a:ext cx="10087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Aim: </a:t>
            </a:r>
            <a:r>
              <a:rPr lang="en-GB" sz="2000" b="1" i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To develop </a:t>
            </a:r>
            <a:r>
              <a:rPr lang="en-GB" sz="2000" b="1" i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lignin-derived biochar/polymer multilayer films and determine how their architecture influences the sensing of 2,4-dimethylbenzoic acid.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45E359-939F-395C-2D5F-BB3CCC700740}"/>
              </a:ext>
            </a:extLst>
          </p:cNvPr>
          <p:cNvSpPr txBox="1"/>
          <p:nvPr/>
        </p:nvSpPr>
        <p:spPr>
          <a:xfrm>
            <a:off x="1042220" y="2733366"/>
            <a:ext cx="1008789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Lignin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,</a:t>
            </a:r>
            <a:r>
              <a:rPr lang="en-GB" sz="2000" dirty="0">
                <a:latin typeface="Arial Narrow" panose="020B0606020202030204" pitchFamily="34" charset="0"/>
              </a:rPr>
              <a:t> an abundant renewable biopolymer, can be converted into carbonaceous materials with high potential for adsorption and sensing.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Chemical activation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GB" sz="2000" dirty="0">
                <a:latin typeface="Arial Narrow" panose="020B0606020202030204" pitchFamily="34" charset="0"/>
              </a:rPr>
              <a:t>enhances the surface properties of lignin-derived biochar, providing a functional surface for analyte interaction.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Incorporation of biochar into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polymer thin films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GB" sz="2000" dirty="0">
                <a:latin typeface="Arial Narrow" panose="020B0606020202030204" pitchFamily="34" charset="0"/>
              </a:rPr>
              <a:t>can combine the adsorption properties of the carbonaceous phase with the processability and film-forming ability of polymers.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Layer-by-layer (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LbL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) assembly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GB" sz="2000" dirty="0">
                <a:latin typeface="Arial Narrow" panose="020B0606020202030204" pitchFamily="34" charset="0"/>
              </a:rPr>
              <a:t>enables controlled deposition of polymer and biochar layers, allowing the film architecture and surface coverage to be tailored.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Quartz crystal microbalance (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QCM</a:t>
            </a:r>
            <a:r>
              <a:rPr lang="en-GB" sz="2000" dirty="0">
                <a:latin typeface="Arial Narrow" panose="020B0606020202030204" pitchFamily="34" charset="0"/>
              </a:rPr>
              <a:t>) sensing can translate selective analyte adsorption into measurable frequency changes.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08B2AE-B9CF-F618-F646-0177F4A8DDEF}"/>
              </a:ext>
            </a:extLst>
          </p:cNvPr>
          <p:cNvSpPr txBox="1"/>
          <p:nvPr/>
        </p:nvSpPr>
        <p:spPr>
          <a:xfrm>
            <a:off x="0" y="1120872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 Narrow" panose="020B0606020202030204" pitchFamily="34" charset="0"/>
              </a:rPr>
              <a:t>1.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Activated biochar</a:t>
            </a:r>
            <a:r>
              <a:rPr lang="en-GB" sz="2000" dirty="0">
                <a:latin typeface="Arial Narrow" panose="020B0606020202030204" pitchFamily="34" charset="0"/>
              </a:rPr>
              <a:t> from lignin by NaOH activation and carbonization.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D75E34-0541-00A8-AAED-42907CF21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41"/>
          <a:stretch>
            <a:fillRect/>
          </a:stretch>
        </p:blipFill>
        <p:spPr>
          <a:xfrm>
            <a:off x="0" y="1641946"/>
            <a:ext cx="12192000" cy="2029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9C636A-1725-4EF0-FE59-F7C9A9661B83}"/>
              </a:ext>
            </a:extLst>
          </p:cNvPr>
          <p:cNvSpPr txBox="1"/>
          <p:nvPr/>
        </p:nvSpPr>
        <p:spPr>
          <a:xfrm>
            <a:off x="0" y="3755921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2.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Multilayer polymer/biochar films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GB" sz="2000" dirty="0">
                <a:latin typeface="Arial Narrow" panose="020B0606020202030204" pitchFamily="34" charset="0"/>
              </a:rPr>
              <a:t>using spin-coating and </a:t>
            </a:r>
            <a:r>
              <a:rPr lang="en-GB" sz="2000" dirty="0" err="1">
                <a:latin typeface="Arial Narrow" panose="020B0606020202030204" pitchFamily="34" charset="0"/>
              </a:rPr>
              <a:t>LbL</a:t>
            </a:r>
            <a:r>
              <a:rPr lang="en-GB" sz="2000" dirty="0">
                <a:latin typeface="Arial Narrow" panose="020B0606020202030204" pitchFamily="34" charset="0"/>
              </a:rPr>
              <a:t> assembly</a:t>
            </a:r>
            <a:endParaRPr lang="en-GB" dirty="0">
              <a:latin typeface="Arial Narrow" panose="020B0606020202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E4B6FC-DC46-E59B-1667-6F27C6441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98" y="4230692"/>
            <a:ext cx="10181202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6B4EE-2684-B660-C367-42996D73CC7E}"/>
              </a:ext>
            </a:extLst>
          </p:cNvPr>
          <p:cNvSpPr txBox="1"/>
          <p:nvPr/>
        </p:nvSpPr>
        <p:spPr>
          <a:xfrm>
            <a:off x="363794" y="789960"/>
            <a:ext cx="2321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1. Chemical structure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E6491B-91FC-2130-8FC3-C9D29F204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94" y="1216187"/>
            <a:ext cx="4680000" cy="21036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12B891-B157-AF09-7000-500776A73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94" y="3941591"/>
            <a:ext cx="3709210" cy="24807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5F3E9B5-6130-3CF4-9245-52A70D8ABD97}"/>
              </a:ext>
            </a:extLst>
          </p:cNvPr>
          <p:cNvSpPr txBox="1"/>
          <p:nvPr/>
        </p:nvSpPr>
        <p:spPr>
          <a:xfrm>
            <a:off x="363793" y="3482488"/>
            <a:ext cx="3303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2. Optical properties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034AB4-A1F8-9C19-6558-84BCFF9E02CC}"/>
              </a:ext>
            </a:extLst>
          </p:cNvPr>
          <p:cNvSpPr txBox="1"/>
          <p:nvPr/>
        </p:nvSpPr>
        <p:spPr>
          <a:xfrm>
            <a:off x="5810864" y="789960"/>
            <a:ext cx="1617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3. Morphology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1CC08D0-BF25-358E-C8A8-C21F6FEF4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1405" y="820163"/>
            <a:ext cx="4323439" cy="297004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FAD8E3C-20EA-25EC-3574-A01E45F02F42}"/>
              </a:ext>
            </a:extLst>
          </p:cNvPr>
          <p:cNvSpPr txBox="1"/>
          <p:nvPr/>
        </p:nvSpPr>
        <p:spPr>
          <a:xfrm>
            <a:off x="4857733" y="3426562"/>
            <a:ext cx="2683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4. Detection of 2,4-DMBA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60FE72C-8D1C-BBF1-81F0-656D92CF28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" t="8000" r="10159"/>
          <a:stretch>
            <a:fillRect/>
          </a:stretch>
        </p:blipFill>
        <p:spPr>
          <a:xfrm>
            <a:off x="4857733" y="3941279"/>
            <a:ext cx="3492000" cy="279672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32D0551-AA70-631F-008B-D9411D311D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" r="13240"/>
          <a:stretch>
            <a:fillRect/>
          </a:stretch>
        </p:blipFill>
        <p:spPr>
          <a:xfrm>
            <a:off x="8553852" y="3809004"/>
            <a:ext cx="3492000" cy="297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D73450-20D4-6295-6CFE-5CDCEA64A305}"/>
              </a:ext>
            </a:extLst>
          </p:cNvPr>
          <p:cNvSpPr txBox="1"/>
          <p:nvPr/>
        </p:nvSpPr>
        <p:spPr>
          <a:xfrm>
            <a:off x="1071716" y="1814454"/>
            <a:ext cx="1004856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Activated biochar was successfully obtained from lignin</a:t>
            </a:r>
            <a:r>
              <a:rPr lang="en-GB" sz="2000" dirty="0">
                <a:latin typeface="Arial Narrow" panose="020B0606020202030204" pitchFamily="34" charset="0"/>
              </a:rPr>
              <a:t>, with FTIR analysis confirming substantial structural changes after activation and carbonization.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LbL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spin coating enabled the fabrication of polymer/biochar multilayer films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GB" sz="2000" dirty="0">
                <a:latin typeface="Arial Narrow" panose="020B0606020202030204" pitchFamily="34" charset="0"/>
              </a:rPr>
              <a:t>with controlled architectures.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The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P-B-P-B architecture exhibited the most pronounced sensing response</a:t>
            </a:r>
            <a:r>
              <a:rPr lang="en-GB" sz="2000" dirty="0">
                <a:latin typeface="Arial Narrow" panose="020B0606020202030204" pitchFamily="34" charset="0"/>
              </a:rPr>
              <a:t>, with a frequency decrease of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160 Hz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GB" sz="2000" dirty="0">
                <a:latin typeface="Arial Narrow" panose="020B0606020202030204" pitchFamily="34" charset="0"/>
              </a:rPr>
              <a:t>toward 2,4-dimethylbenzoic acid.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The results demonstrate the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potential of lignin-derived biochar/polymer multilayers as sustainable materials for adsorption and sensing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http://schemas.microsoft.com/office/2006/documentManagement/types"/>
    <ds:schemaRef ds:uri="http://purl.org/dc/elements/1.1/"/>
    <ds:schemaRef ds:uri="http://www.w3.org/XML/1998/namespace"/>
    <ds:schemaRef ds:uri="c9b645eb-e6fe-4b35-9d45-bd7394162d21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98621ed1-ae24-4a21-b80a-89d572d87e7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</TotalTime>
  <Words>344</Words>
  <Application>Microsoft Office PowerPoint</Application>
  <PresentationFormat>Widescreen</PresentationFormat>
  <Paragraphs>30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Calibri</vt:lpstr>
      <vt:lpstr>Calibri Light</vt:lpstr>
      <vt:lpstr>Arial Black</vt:lpstr>
      <vt:lpstr>Aptos</vt:lpstr>
      <vt:lpstr>Arial Narrow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hp</cp:lastModifiedBy>
  <cp:revision>51</cp:revision>
  <dcterms:created xsi:type="dcterms:W3CDTF">2025-07-07T08:04:39Z</dcterms:created>
  <dcterms:modified xsi:type="dcterms:W3CDTF">2026-09-21T07:16:48Z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