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3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PF BeauSans Pro" panose="02000800000000020004" charset="0"/>
      <p:bold r:id="rId15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120" y="-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slide" Target="slide5.xml"/><Relationship Id="rId3" Type="http://schemas.openxmlformats.org/officeDocument/2006/relationships/slide" Target="slide3.xml"/><Relationship Id="rId12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.png"/><Relationship Id="rId5" Type="http://schemas.openxmlformats.org/officeDocument/2006/relationships/image" Target="../media/image3.png"/><Relationship Id="rId15" Type="http://schemas.openxmlformats.org/officeDocument/2006/relationships/image" Target="../media/image5.png"/><Relationship Id="rId10" Type="http://schemas.openxmlformats.org/officeDocument/2006/relationships/slide" Target="slide4.xml"/><Relationship Id="rId4" Type="http://schemas.openxmlformats.org/officeDocument/2006/relationships/image" Target="../media/image2.pn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18288"/>
            <a:ext cx="12120880" cy="228600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ctr"/>
            <a:r>
              <a:rPr sz="1200">
                <a:solidFill>
                  <a:srgbClr val="33CC33"/>
                </a:solidFill>
                <a:latin typeface="Arial"/>
              </a:rPr>
              <a:t>28th Congress of SCTM, 23–26 September, Ohrid, Macedonia</a:t>
            </a: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0696" y="246888"/>
            <a:ext cx="12191576" cy="658368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tIns="0" bIns="0" anchor="t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sz="2200" b="1">
                <a:solidFill>
                  <a:srgbClr val="78206E"/>
                </a:solidFill>
                <a:latin typeface="Arial"/>
              </a:rPr>
              <a:t>EFFECT OF PROBIOTIC PREPARATIONS ON ENTEROBACTERIACEAE</a:t>
            </a:r>
          </a:p>
          <a:p>
            <a:pPr algn="ctr">
              <a:spcAft>
                <a:spcPts val="0"/>
              </a:spcAft>
            </a:pPr>
            <a:r>
              <a:rPr sz="2200" b="1">
                <a:solidFill>
                  <a:srgbClr val="78206E"/>
                </a:solidFill>
                <a:latin typeface="Arial"/>
              </a:rPr>
              <a:t>AND MICROBIOLOGICAL SAFETY OF RAW COW’S MILK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5256"/>
            <a:ext cx="12192000" cy="98755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tIns="0" bIns="0" anchor="t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sz="1400" b="1" dirty="0">
                <a:solidFill>
                  <a:srgbClr val="20242A"/>
                </a:solidFill>
                <a:latin typeface="Arial"/>
              </a:rPr>
              <a:t>Ismail Ferati¹, Daniela </a:t>
            </a:r>
            <a:r>
              <a:rPr sz="1400" b="1" dirty="0" err="1">
                <a:solidFill>
                  <a:srgbClr val="20242A"/>
                </a:solidFill>
                <a:latin typeface="Arial"/>
              </a:rPr>
              <a:t>Nikolovska</a:t>
            </a:r>
            <a:r>
              <a:rPr sz="1400" b="1" dirty="0">
                <a:solidFill>
                  <a:srgbClr val="20242A"/>
                </a:solidFill>
                <a:latin typeface="Arial"/>
              </a:rPr>
              <a:t> Nedelkoska², </a:t>
            </a:r>
            <a:r>
              <a:rPr sz="1400" b="1" dirty="0" err="1">
                <a:solidFill>
                  <a:srgbClr val="20242A"/>
                </a:solidFill>
                <a:latin typeface="Arial"/>
              </a:rPr>
              <a:t>Hava</a:t>
            </a:r>
            <a:r>
              <a:rPr sz="1400" b="1" dirty="0">
                <a:solidFill>
                  <a:srgbClr val="20242A"/>
                </a:solidFill>
                <a:latin typeface="Arial"/>
              </a:rPr>
              <a:t> Miftari¹, </a:t>
            </a:r>
            <a:r>
              <a:rPr sz="1400" b="1" dirty="0" err="1">
                <a:solidFill>
                  <a:srgbClr val="20242A"/>
                </a:solidFill>
                <a:latin typeface="Arial"/>
              </a:rPr>
              <a:t>Rejhana</a:t>
            </a:r>
            <a:r>
              <a:rPr sz="1400" b="1" dirty="0">
                <a:solidFill>
                  <a:srgbClr val="20242A"/>
                </a:solidFill>
                <a:latin typeface="Arial"/>
              </a:rPr>
              <a:t> Luma¹, </a:t>
            </a:r>
            <a:r>
              <a:rPr sz="1400" b="1" dirty="0" err="1">
                <a:solidFill>
                  <a:srgbClr val="20242A"/>
                </a:solidFill>
                <a:latin typeface="Arial"/>
              </a:rPr>
              <a:t>Yllza</a:t>
            </a:r>
            <a:r>
              <a:rPr sz="1400" b="1" dirty="0">
                <a:solidFill>
                  <a:srgbClr val="20242A"/>
                </a:solidFill>
                <a:latin typeface="Arial"/>
              </a:rPr>
              <a:t> Hasani¹</a:t>
            </a:r>
          </a:p>
          <a:p>
            <a:pPr algn="ctr">
              <a:spcAft>
                <a:spcPts val="0"/>
              </a:spcAft>
            </a:pPr>
            <a:r>
              <a:rPr sz="1400" b="0" dirty="0">
                <a:solidFill>
                  <a:srgbClr val="20242A"/>
                </a:solidFill>
                <a:latin typeface="Arial"/>
              </a:rPr>
              <a:t>¹University of </a:t>
            </a:r>
            <a:r>
              <a:rPr sz="1400" b="0" dirty="0" err="1">
                <a:solidFill>
                  <a:srgbClr val="20242A"/>
                </a:solidFill>
                <a:latin typeface="Arial"/>
              </a:rPr>
              <a:t>Tetova</a:t>
            </a:r>
            <a:r>
              <a:rPr sz="1400" b="0" dirty="0">
                <a:solidFill>
                  <a:srgbClr val="20242A"/>
                </a:solidFill>
                <a:latin typeface="Arial"/>
              </a:rPr>
              <a:t>, Faculty of Food Technology and Nutrition, Tetovo, North Macedonia</a:t>
            </a:r>
          </a:p>
          <a:p>
            <a:pPr algn="ctr">
              <a:spcAft>
                <a:spcPts val="0"/>
              </a:spcAft>
            </a:pPr>
            <a:r>
              <a:rPr sz="1400" b="0" dirty="0">
                <a:solidFill>
                  <a:srgbClr val="20242A"/>
                </a:solidFill>
                <a:latin typeface="Arial"/>
              </a:rPr>
              <a:t>²University St. </a:t>
            </a:r>
            <a:r>
              <a:rPr sz="1400" b="0" dirty="0" err="1">
                <a:solidFill>
                  <a:srgbClr val="20242A"/>
                </a:solidFill>
                <a:latin typeface="Arial"/>
              </a:rPr>
              <a:t>Kliment</a:t>
            </a:r>
            <a:r>
              <a:rPr sz="1400" b="0" dirty="0">
                <a:solidFill>
                  <a:srgbClr val="20242A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20242A"/>
                </a:solidFill>
                <a:latin typeface="Arial"/>
              </a:rPr>
              <a:t>Ohridski</a:t>
            </a:r>
            <a:r>
              <a:rPr sz="1400" b="0" dirty="0">
                <a:solidFill>
                  <a:srgbClr val="20242A"/>
                </a:solidFill>
                <a:latin typeface="Arial"/>
              </a:rPr>
              <a:t>-Bitola, Faculty of Technology and Technical Sciences Veles, Veles, North Macedonia</a:t>
            </a:r>
          </a:p>
          <a:p>
            <a:pPr algn="ctr">
              <a:spcAft>
                <a:spcPts val="0"/>
              </a:spcAft>
            </a:pPr>
            <a:r>
              <a:rPr sz="1400" b="0" dirty="0">
                <a:solidFill>
                  <a:srgbClr val="20242A"/>
                </a:solidFill>
                <a:latin typeface="Arial"/>
              </a:rPr>
              <a:t>daniela.nedelkoska@uklo.edu.mk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/>
              </a:rPr>
              <a:t>000</a:t>
            </a:r>
          </a:p>
        </p:txBody>
      </p:sp>
      <p:pic>
        <p:nvPicPr>
          <p:cNvPr id="44" name="Slide Zoom 43">
            <a:hlinkClick r:id="rId3" action="ppaction://hlinksldjump"/>
            <a:extLst>
              <a:ext uri="{FF2B5EF4-FFF2-40B4-BE49-F238E27FC236}">
                <a16:creationId xmlns:a16="http://schemas.microsoft.com/office/drawing/2014/main" id="{4751F1C8-5F54-9BB8-D928-DF025BF83D1B}"/>
              </a:ext>
            </a:extLst>
          </p:cNvPr>
          <p:cNvPicPr>
            <a:picLocks noGrp="1" noRot="1" noChangeAspect="1" noEditPoints="1" noAdjustHandles="1" noChangeArrowheads="1" noChangeShapeType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632" y="1993392"/>
            <a:ext cx="3787647" cy="2130552"/>
          </a:xfrm>
          <a:prstGeom prst="rect">
            <a:avLst/>
          </a:prstGeom>
          <a:ln w="3175">
            <a:solidFill>
              <a:prstClr val="ltGray"/>
            </a:solidFill>
          </a:ln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5758956"/>
                  </p:ext>
                </p:extLst>
              </p:nvPr>
            </p:nvGraphicFramePr>
            <p:xfrm>
              <a:off x="2057400" y="4270248"/>
              <a:ext cx="3822191" cy="2130552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822191" cy="213055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57400" y="4270248"/>
                <a:ext cx="3822191" cy="213055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4127994"/>
                  </p:ext>
                </p:extLst>
              </p:nvPr>
            </p:nvGraphicFramePr>
            <p:xfrm>
              <a:off x="6309360" y="4270248"/>
              <a:ext cx="3822191" cy="213055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822191" cy="213055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09360" y="4270248"/>
                <a:ext cx="3822191" cy="213055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54371FCF-EBD5-0019-1AD3-7E97A368C29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26750" y="1993392"/>
            <a:ext cx="3883489" cy="221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78206E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sz="2200" b="1" dirty="0">
                <a:solidFill>
                  <a:srgbClr val="FFFFFF"/>
                </a:solidFill>
                <a:latin typeface="PF BeauSans Pro" panose="02000800000000020004" charset="0"/>
              </a:rPr>
              <a:t>Introduction &amp; Aim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0040" y="868680"/>
            <a:ext cx="6995160" cy="18288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7C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48640" y="1005840"/>
            <a:ext cx="2011680" cy="329184"/>
          </a:xfrm>
          <a:prstGeom prst="roundRect">
            <a:avLst/>
          </a:prstGeom>
          <a:solidFill>
            <a:srgbClr val="782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18288" rIns="73152" bIns="18288" rtlCol="0" anchor="ctr"/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rial Narrow" panose="020B0606020202030204" pitchFamily="34" charset="0"/>
              </a:rPr>
              <a:t>Why this matters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1444752"/>
            <a:ext cx="6446520" cy="83099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 dirty="0" err="1">
                <a:solidFill>
                  <a:srgbClr val="20242A"/>
                </a:solidFill>
                <a:latin typeface="Arial Narrow" panose="020B0606020202030204" pitchFamily="34" charset="0"/>
              </a:rPr>
              <a:t>Enterobacteriaceae</a:t>
            </a:r>
            <a:r>
              <a:rPr sz="1600" b="0" i="0" dirty="0">
                <a:solidFill>
                  <a:srgbClr val="20242A"/>
                </a:solidFill>
                <a:latin typeface="Arial Narrow" panose="020B0606020202030204" pitchFamily="34" charset="0"/>
              </a:rPr>
              <a:t> are established indicators of microbiological quality and hygiene in food processing. Raw cow’s milk is nutrient-rich, but it can also support microbial growth and contamination during milking, handling, transport and storage.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0040" y="2880360"/>
            <a:ext cx="6995160" cy="2057400"/>
          </a:xfrm>
          <a:prstGeom prst="roundRect">
            <a:avLst/>
          </a:prstGeom>
          <a:solidFill>
            <a:srgbClr val="FFF8D9"/>
          </a:solidFill>
          <a:ln w="10160">
            <a:solidFill>
              <a:srgbClr val="EADF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48640" y="3017520"/>
            <a:ext cx="1508760" cy="329184"/>
          </a:xfrm>
          <a:prstGeom prst="roundRect">
            <a:avLst/>
          </a:prstGeom>
          <a:solidFill>
            <a:srgbClr val="782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18288" rIns="73152" bIns="18288" rtlCol="0" anchor="ctr"/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rial Narrow" panose="020B0606020202030204" pitchFamily="34" charset="0"/>
              </a:rPr>
              <a:t>Study aim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3605736"/>
            <a:ext cx="6446520" cy="73866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1" i="0" dirty="0">
                <a:solidFill>
                  <a:srgbClr val="78206E"/>
                </a:solidFill>
                <a:latin typeface="Arial Narrow" panose="020B0606020202030204" pitchFamily="34" charset="0"/>
              </a:rPr>
              <a:t>To evaluate and compare the effect of two commercial probiotic preparations—NBL Probiotic ATP and </a:t>
            </a:r>
            <a:r>
              <a:rPr sz="1400" b="1" i="0" dirty="0" err="1">
                <a:solidFill>
                  <a:srgbClr val="78206E"/>
                </a:solidFill>
                <a:latin typeface="Arial Narrow" panose="020B0606020202030204" pitchFamily="34" charset="0"/>
              </a:rPr>
              <a:t>Diastop</a:t>
            </a:r>
            <a:r>
              <a:rPr sz="1400" b="1" i="0" dirty="0">
                <a:solidFill>
                  <a:srgbClr val="78206E"/>
                </a:solidFill>
                <a:latin typeface="Arial Narrow" panose="020B0606020202030204" pitchFamily="34" charset="0"/>
              </a:rPr>
              <a:t>®—on the microbiological quality and safety of raw cow’s milk, with particular focus on </a:t>
            </a:r>
            <a:r>
              <a:rPr sz="1400" b="1" i="0" dirty="0" err="1">
                <a:solidFill>
                  <a:srgbClr val="78206E"/>
                </a:solidFill>
                <a:latin typeface="Arial Narrow" panose="020B0606020202030204" pitchFamily="34" charset="0"/>
              </a:rPr>
              <a:t>Enterobacteriaceae</a:t>
            </a:r>
            <a:r>
              <a:rPr sz="1400" b="1" i="0" dirty="0">
                <a:solidFill>
                  <a:srgbClr val="78206E"/>
                </a:solidFill>
                <a:latin typeface="Arial Narrow" panose="020B0606020202030204" pitchFamily="34" charset="0"/>
              </a:rPr>
              <a:t> and total aerobic </a:t>
            </a:r>
            <a:r>
              <a:rPr sz="1400" b="1" i="0" dirty="0" err="1">
                <a:solidFill>
                  <a:srgbClr val="78206E"/>
                </a:solidFill>
                <a:latin typeface="Arial Narrow" panose="020B0606020202030204" pitchFamily="34" charset="0"/>
              </a:rPr>
              <a:t>mesophiles</a:t>
            </a:r>
            <a:r>
              <a:rPr sz="1400" b="1" i="0" dirty="0">
                <a:solidFill>
                  <a:srgbClr val="78206E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71231" y="868680"/>
            <a:ext cx="4297680" cy="40690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7C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818120" y="4160520"/>
            <a:ext cx="3794760" cy="30777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0" i="0" dirty="0">
                <a:solidFill>
                  <a:srgbClr val="5E6673"/>
                </a:solidFill>
                <a:latin typeface="Arial Narrow" panose="020B0606020202030204" pitchFamily="34" charset="0"/>
              </a:rPr>
              <a:t>Commercial probiotic preparations used in the study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0040" y="5138928"/>
            <a:ext cx="11548872" cy="1143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7C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8640" y="5276088"/>
            <a:ext cx="2331720" cy="329184"/>
          </a:xfrm>
          <a:prstGeom prst="roundRect">
            <a:avLst/>
          </a:prstGeom>
          <a:solidFill>
            <a:srgbClr val="782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18288" rIns="73152" bIns="18288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Proposed mechanism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999232" y="5266944"/>
            <a:ext cx="1847088" cy="658368"/>
          </a:xfrm>
          <a:prstGeom prst="roundRect">
            <a:avLst/>
          </a:prstGeom>
          <a:solidFill>
            <a:srgbClr val="FCF7FB"/>
          </a:solidFill>
          <a:ln w="10160">
            <a:solidFill>
              <a:srgbClr val="DAB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78206E"/>
                </a:solidFill>
                <a:latin typeface="Arial"/>
              </a:rPr>
              <a:t>Probiotic
metabolism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46320" y="5413248"/>
            <a:ext cx="274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dirty="0">
                <a:solidFill>
                  <a:srgbClr val="78206E"/>
                </a:solidFill>
                <a:latin typeface="Arial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138928" y="5266944"/>
            <a:ext cx="1847088" cy="658368"/>
          </a:xfrm>
          <a:prstGeom prst="roundRect">
            <a:avLst/>
          </a:prstGeom>
          <a:solidFill>
            <a:srgbClr val="FCF7FB"/>
          </a:solidFill>
          <a:ln w="10160">
            <a:solidFill>
              <a:srgbClr val="DAB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dirty="0">
                <a:solidFill>
                  <a:srgbClr val="78206E"/>
                </a:solidFill>
                <a:latin typeface="Arial"/>
              </a:rPr>
              <a:t>Organic acids
&amp; competition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86016" y="5413248"/>
            <a:ext cx="274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>
                <a:solidFill>
                  <a:srgbClr val="78206E"/>
                </a:solidFill>
                <a:latin typeface="Arial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278624" y="5266944"/>
            <a:ext cx="1847088" cy="658368"/>
          </a:xfrm>
          <a:prstGeom prst="roundRect">
            <a:avLst/>
          </a:prstGeom>
          <a:solidFill>
            <a:srgbClr val="FCF7FB"/>
          </a:solidFill>
          <a:ln w="10160">
            <a:solidFill>
              <a:srgbClr val="DAB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78206E"/>
                </a:solidFill>
                <a:latin typeface="Arial"/>
              </a:rPr>
              <a:t>Less favorable
conditions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25712" y="5413248"/>
            <a:ext cx="274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>
                <a:solidFill>
                  <a:srgbClr val="78206E"/>
                </a:solidFill>
                <a:latin typeface="Arial"/>
              </a:rPr>
              <a:t>→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363456" y="5266944"/>
            <a:ext cx="2011680" cy="658368"/>
          </a:xfrm>
          <a:prstGeom prst="roundRect">
            <a:avLst/>
          </a:prstGeom>
          <a:solidFill>
            <a:srgbClr val="FCF7FB"/>
          </a:solidFill>
          <a:ln w="10160">
            <a:solidFill>
              <a:srgbClr val="DAB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78206E"/>
                </a:solidFill>
                <a:latin typeface="Arial"/>
              </a:rPr>
              <a:t>↓ Enterobacteriaceae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5989320"/>
            <a:ext cx="1078992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 dirty="0">
                <a:solidFill>
                  <a:srgbClr val="5E6673"/>
                </a:solidFill>
                <a:latin typeface="Arial"/>
              </a:rPr>
              <a:t>Mechanistic explanation from the </a:t>
            </a:r>
            <a:r>
              <a:rPr lang="en-US" sz="1100" b="0" i="1" dirty="0">
                <a:solidFill>
                  <a:srgbClr val="5E6673"/>
                </a:solidFill>
                <a:latin typeface="Arial"/>
              </a:rPr>
              <a:t>study</a:t>
            </a:r>
            <a:r>
              <a:rPr sz="1100" b="0" i="1" dirty="0">
                <a:solidFill>
                  <a:srgbClr val="5E6673"/>
                </a:solidFill>
                <a:latin typeface="Arial"/>
              </a:rPr>
              <a:t>; pH was not monitored in this experiment.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271F3E-E99E-49D8-4952-357530C9E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709" y="984725"/>
            <a:ext cx="4283202" cy="321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20040" y="868680"/>
            <a:ext cx="11548872" cy="1417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FE8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48640" y="1005840"/>
            <a:ext cx="2240280" cy="329184"/>
          </a:xfrm>
          <a:prstGeom prst="roundRect">
            <a:avLst/>
          </a:prstGeom>
          <a:solidFill>
            <a:srgbClr val="33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18288" rIns="73152" bIns="18288" rtlCol="0" anchor="ctr"/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rial Narrow" panose="020B0606020202030204" pitchFamily="34" charset="0"/>
              </a:rPr>
              <a:t>Experimental design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0352" y="1408176"/>
            <a:ext cx="1664208" cy="603504"/>
          </a:xfrm>
          <a:prstGeom prst="roundRect">
            <a:avLst/>
          </a:prstGeom>
          <a:solidFill>
            <a:srgbClr val="F8FFF6"/>
          </a:solidFill>
          <a:ln w="10160">
            <a:solidFill>
              <a:srgbClr val="BFD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85215" y="1453896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566928" y="1435608"/>
            <a:ext cx="283464" cy="283464"/>
          </a:xfrm>
          <a:prstGeom prst="ellipse">
            <a:avLst/>
          </a:prstGeom>
          <a:solidFill>
            <a:srgbClr val="33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rial Narrow" panose="020B0606020202030204" pitchFamily="34" charset="0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7824" y="1519463"/>
            <a:ext cx="1271016" cy="307777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1" i="0" dirty="0">
                <a:solidFill>
                  <a:srgbClr val="20242A"/>
                </a:solidFill>
                <a:latin typeface="Arial Narrow" panose="020B0606020202030204" pitchFamily="34" charset="0"/>
              </a:rPr>
              <a:t>Raw cow’s milk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4560" y="1572768"/>
            <a:ext cx="12801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33CC33"/>
                </a:solidFill>
                <a:latin typeface="Arial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322576" y="1408176"/>
            <a:ext cx="1664208" cy="603504"/>
          </a:xfrm>
          <a:prstGeom prst="roundRect">
            <a:avLst/>
          </a:prstGeom>
          <a:solidFill>
            <a:srgbClr val="F8FFF6"/>
          </a:solidFill>
          <a:ln w="10160">
            <a:solidFill>
              <a:srgbClr val="BFD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377440" y="1453896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8" name="Oval 17"/>
          <p:cNvSpPr/>
          <p:nvPr/>
        </p:nvSpPr>
        <p:spPr>
          <a:xfrm>
            <a:off x="2359152" y="1435608"/>
            <a:ext cx="283464" cy="283464"/>
          </a:xfrm>
          <a:prstGeom prst="ellipse">
            <a:avLst/>
          </a:prstGeom>
          <a:solidFill>
            <a:srgbClr val="33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70048" y="1411742"/>
            <a:ext cx="1271016" cy="5232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1" i="0" dirty="0">
                <a:solidFill>
                  <a:srgbClr val="20242A"/>
                </a:solidFill>
                <a:latin typeface="Arial Narrow" panose="020B0606020202030204" pitchFamily="34" charset="0"/>
              </a:rPr>
              <a:t>2 × 250 mL</a:t>
            </a:r>
            <a:r>
              <a:rPr lang="en-US" sz="1400" b="1" i="0" dirty="0">
                <a:solidFill>
                  <a:srgbClr val="20242A"/>
                </a:solidFill>
                <a:latin typeface="Arial Narrow" panose="020B0606020202030204" pitchFamily="34" charset="0"/>
              </a:rPr>
              <a:t> </a:t>
            </a:r>
            <a:r>
              <a:rPr sz="1400" b="1" i="0" dirty="0">
                <a:solidFill>
                  <a:srgbClr val="20242A"/>
                </a:solidFill>
                <a:latin typeface="Arial Narrow" panose="020B0606020202030204" pitchFamily="34" charset="0"/>
              </a:rPr>
              <a:t>samples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86784" y="1572768"/>
            <a:ext cx="12801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33CC33"/>
                </a:solidFill>
                <a:latin typeface="Arial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114800" y="1408176"/>
            <a:ext cx="1664208" cy="603504"/>
          </a:xfrm>
          <a:prstGeom prst="roundRect">
            <a:avLst/>
          </a:prstGeom>
          <a:solidFill>
            <a:srgbClr val="F8FFF6"/>
          </a:solidFill>
          <a:ln w="10160">
            <a:solidFill>
              <a:srgbClr val="BFD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169663" y="1453896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3" name="Oval 22"/>
          <p:cNvSpPr/>
          <p:nvPr/>
        </p:nvSpPr>
        <p:spPr>
          <a:xfrm>
            <a:off x="4151376" y="1435608"/>
            <a:ext cx="283464" cy="283464"/>
          </a:xfrm>
          <a:prstGeom prst="ellipse">
            <a:avLst/>
          </a:prstGeom>
          <a:solidFill>
            <a:srgbClr val="33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62272" y="1519463"/>
            <a:ext cx="1271016" cy="307777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1" i="0" dirty="0">
                <a:solidFill>
                  <a:srgbClr val="20242A"/>
                </a:solidFill>
                <a:latin typeface="Arial Narrow" panose="020B0606020202030204" pitchFamily="34" charset="0"/>
              </a:rPr>
              <a:t>ATP or</a:t>
            </a:r>
            <a:r>
              <a:rPr lang="en-US" sz="1400" b="1" i="0" dirty="0">
                <a:solidFill>
                  <a:srgbClr val="20242A"/>
                </a:solidFill>
                <a:latin typeface="Arial Narrow" panose="020B0606020202030204" pitchFamily="34" charset="0"/>
              </a:rPr>
              <a:t> </a:t>
            </a:r>
            <a:r>
              <a:rPr sz="1400" b="1" i="0" dirty="0" err="1">
                <a:solidFill>
                  <a:srgbClr val="20242A"/>
                </a:solidFill>
                <a:latin typeface="Arial Narrow" panose="020B0606020202030204" pitchFamily="34" charset="0"/>
              </a:rPr>
              <a:t>Diastop</a:t>
            </a:r>
            <a:r>
              <a:rPr sz="1400" b="1" i="0" dirty="0">
                <a:solidFill>
                  <a:srgbClr val="20242A"/>
                </a:solidFill>
                <a:latin typeface="Arial Narrow" panose="020B0606020202030204" pitchFamily="34" charset="0"/>
              </a:rPr>
              <a:t>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79008" y="1572768"/>
            <a:ext cx="12801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33CC33"/>
                </a:solidFill>
                <a:latin typeface="Arial"/>
              </a:rPr>
              <a:t>→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07024" y="1408176"/>
            <a:ext cx="1664208" cy="603504"/>
          </a:xfrm>
          <a:prstGeom prst="roundRect">
            <a:avLst/>
          </a:prstGeom>
          <a:solidFill>
            <a:srgbClr val="F8FFF6"/>
          </a:solidFill>
          <a:ln w="10160">
            <a:solidFill>
              <a:srgbClr val="BFD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61888" y="1453896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8" name="Oval 27"/>
          <p:cNvSpPr/>
          <p:nvPr/>
        </p:nvSpPr>
        <p:spPr>
          <a:xfrm>
            <a:off x="5943600" y="1435608"/>
            <a:ext cx="283464" cy="283464"/>
          </a:xfrm>
          <a:prstGeom prst="ellipse">
            <a:avLst/>
          </a:prstGeom>
          <a:solidFill>
            <a:srgbClr val="33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54496" y="1519463"/>
            <a:ext cx="1271016" cy="307777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1" i="0" dirty="0">
                <a:solidFill>
                  <a:srgbClr val="20242A"/>
                </a:solidFill>
                <a:latin typeface="Arial Narrow" panose="020B0606020202030204" pitchFamily="34" charset="0"/>
              </a:rPr>
              <a:t>42 °C</a:t>
            </a:r>
            <a:r>
              <a:rPr lang="en-US" sz="1400" b="1" i="0" dirty="0">
                <a:solidFill>
                  <a:srgbClr val="20242A"/>
                </a:solidFill>
                <a:latin typeface="Arial Narrow" panose="020B0606020202030204" pitchFamily="34" charset="0"/>
              </a:rPr>
              <a:t> </a:t>
            </a:r>
            <a:r>
              <a:rPr sz="1400" b="1" i="0" dirty="0">
                <a:solidFill>
                  <a:srgbClr val="20242A"/>
                </a:solidFill>
                <a:latin typeface="Arial Narrow" panose="020B0606020202030204" pitchFamily="34" charset="0"/>
              </a:rPr>
              <a:t>incubation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71231" y="1572768"/>
            <a:ext cx="12801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33CC33"/>
                </a:solidFill>
                <a:latin typeface="Arial"/>
              </a:rPr>
              <a:t>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99248" y="1408176"/>
            <a:ext cx="1664208" cy="603504"/>
          </a:xfrm>
          <a:prstGeom prst="roundRect">
            <a:avLst/>
          </a:prstGeom>
          <a:solidFill>
            <a:srgbClr val="F8FFF6"/>
          </a:solidFill>
          <a:ln w="10160">
            <a:solidFill>
              <a:srgbClr val="BFD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754112" y="1453896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3" name="Oval 32"/>
          <p:cNvSpPr/>
          <p:nvPr/>
        </p:nvSpPr>
        <p:spPr>
          <a:xfrm>
            <a:off x="7735823" y="1435608"/>
            <a:ext cx="283464" cy="283464"/>
          </a:xfrm>
          <a:prstGeom prst="ellipse">
            <a:avLst/>
          </a:prstGeom>
          <a:solidFill>
            <a:srgbClr val="33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46720" y="1519463"/>
            <a:ext cx="1271016" cy="307777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1" i="0" dirty="0">
                <a:solidFill>
                  <a:srgbClr val="20242A"/>
                </a:solidFill>
                <a:latin typeface="Arial Narrow" panose="020B0606020202030204" pitchFamily="34" charset="0"/>
              </a:rPr>
              <a:t>Serial</a:t>
            </a:r>
            <a:r>
              <a:rPr lang="en-US" sz="1400" b="1" i="0" dirty="0">
                <a:solidFill>
                  <a:srgbClr val="20242A"/>
                </a:solidFill>
                <a:latin typeface="Arial Narrow" panose="020B0606020202030204" pitchFamily="34" charset="0"/>
              </a:rPr>
              <a:t> </a:t>
            </a:r>
            <a:r>
              <a:rPr sz="1400" b="1" i="0" dirty="0">
                <a:solidFill>
                  <a:srgbClr val="20242A"/>
                </a:solidFill>
                <a:latin typeface="Arial Narrow" panose="020B0606020202030204" pitchFamily="34" charset="0"/>
              </a:rPr>
              <a:t>dilutions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63456" y="1572768"/>
            <a:ext cx="12801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33CC33"/>
                </a:solidFill>
                <a:latin typeface="Arial"/>
              </a:rPr>
              <a:t>→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491472" y="1408176"/>
            <a:ext cx="1664208" cy="603504"/>
          </a:xfrm>
          <a:prstGeom prst="roundRect">
            <a:avLst/>
          </a:prstGeom>
          <a:solidFill>
            <a:srgbClr val="F8FFF6"/>
          </a:solidFill>
          <a:ln w="10160">
            <a:solidFill>
              <a:srgbClr val="BFD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546336" y="1453896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8" name="Oval 37"/>
          <p:cNvSpPr/>
          <p:nvPr/>
        </p:nvSpPr>
        <p:spPr>
          <a:xfrm>
            <a:off x="9528048" y="1435608"/>
            <a:ext cx="283464" cy="283464"/>
          </a:xfrm>
          <a:prstGeom prst="ellipse">
            <a:avLst/>
          </a:prstGeom>
          <a:solidFill>
            <a:srgbClr val="33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838944" y="1411742"/>
            <a:ext cx="1271016" cy="5232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1" i="0" dirty="0">
                <a:solidFill>
                  <a:srgbClr val="20242A"/>
                </a:solidFill>
                <a:latin typeface="Arial Narrow" panose="020B0606020202030204" pitchFamily="34" charset="0"/>
              </a:rPr>
              <a:t>PCA + VRBGA
plating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20040" y="2487168"/>
            <a:ext cx="5257800" cy="35478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FE8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648691" y="2560320"/>
            <a:ext cx="3000297" cy="475488"/>
          </a:xfrm>
          <a:prstGeom prst="roundRect">
            <a:avLst/>
          </a:prstGeom>
          <a:solidFill>
            <a:srgbClr val="33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18288" rIns="73152" bIns="18288" rtlCol="0" anchor="ctr"/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rial Narrow" panose="020B0606020202030204" pitchFamily="34" charset="0"/>
              </a:rPr>
              <a:t>Microbiological methods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8640" y="3205818"/>
            <a:ext cx="4795185" cy="236122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 marL="285750" indent="-285750">
              <a:lnSpc>
                <a:spcPct val="10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sz="1600" dirty="0">
                <a:solidFill>
                  <a:srgbClr val="20242A"/>
                </a:solidFill>
                <a:latin typeface="Arial Narrow" panose="020B0606020202030204" pitchFamily="34" charset="0"/>
              </a:rPr>
              <a:t>Serial dilutions prepared in 9 mL Maximum Recovery Diluent (MRD); 1 mL inoculum.</a:t>
            </a:r>
          </a:p>
          <a:p>
            <a:pPr marL="285750" indent="-285750">
              <a:lnSpc>
                <a:spcPct val="10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sz="1600" dirty="0">
                <a:solidFill>
                  <a:srgbClr val="20242A"/>
                </a:solidFill>
                <a:latin typeface="Arial Narrow" panose="020B0606020202030204" pitchFamily="34" charset="0"/>
              </a:rPr>
              <a:t>Pour-plate technique under aseptic conditions.</a:t>
            </a:r>
          </a:p>
          <a:p>
            <a:pPr marL="285750" indent="-285750">
              <a:lnSpc>
                <a:spcPct val="10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sz="1600" dirty="0">
                <a:solidFill>
                  <a:srgbClr val="20242A"/>
                </a:solidFill>
                <a:latin typeface="Arial Narrow" panose="020B0606020202030204" pitchFamily="34" charset="0"/>
              </a:rPr>
              <a:t>VRBGA: </a:t>
            </a:r>
            <a:r>
              <a:rPr sz="1600" dirty="0" err="1">
                <a:solidFill>
                  <a:srgbClr val="20242A"/>
                </a:solidFill>
                <a:latin typeface="Arial Narrow" panose="020B0606020202030204" pitchFamily="34" charset="0"/>
              </a:rPr>
              <a:t>Enterobacteriaceae</a:t>
            </a:r>
            <a:r>
              <a:rPr sz="1600" dirty="0">
                <a:solidFill>
                  <a:srgbClr val="20242A"/>
                </a:solidFill>
                <a:latin typeface="Arial Narrow" panose="020B0606020202030204" pitchFamily="34" charset="0"/>
              </a:rPr>
              <a:t>; incubation at 37 °C for 20–24 h.</a:t>
            </a:r>
          </a:p>
          <a:p>
            <a:pPr marL="285750" indent="-285750">
              <a:lnSpc>
                <a:spcPct val="10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sz="1600" dirty="0">
                <a:solidFill>
                  <a:srgbClr val="20242A"/>
                </a:solidFill>
                <a:latin typeface="Arial Narrow" panose="020B0606020202030204" pitchFamily="34" charset="0"/>
              </a:rPr>
              <a:t>PCA: total aerobic </a:t>
            </a:r>
            <a:r>
              <a:rPr sz="1600" dirty="0" err="1">
                <a:solidFill>
                  <a:srgbClr val="20242A"/>
                </a:solidFill>
                <a:latin typeface="Arial Narrow" panose="020B0606020202030204" pitchFamily="34" charset="0"/>
              </a:rPr>
              <a:t>mesophiles</a:t>
            </a:r>
            <a:r>
              <a:rPr sz="1600" dirty="0">
                <a:solidFill>
                  <a:srgbClr val="20242A"/>
                </a:solidFill>
                <a:latin typeface="Arial Narrow" panose="020B0606020202030204" pitchFamily="34" charset="0"/>
              </a:rPr>
              <a:t>; incubation at 30 °C for 72 h.</a:t>
            </a:r>
          </a:p>
          <a:p>
            <a:pPr marL="285750" indent="-285750">
              <a:lnSpc>
                <a:spcPct val="10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sz="1600" dirty="0">
                <a:solidFill>
                  <a:srgbClr val="20242A"/>
                </a:solidFill>
                <a:latin typeface="Arial Narrow" panose="020B0606020202030204" pitchFamily="34" charset="0"/>
              </a:rPr>
              <a:t>Treatment period: samples maintained at 42 °C; plating repeated across the experiment.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339710" y="6347695"/>
            <a:ext cx="7589076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dirty="0">
                <a:solidFill>
                  <a:srgbClr val="2D6B2D"/>
                </a:solidFill>
                <a:latin typeface="Arial Narrow" panose="020B0606020202030204" pitchFamily="34" charset="0"/>
              </a:rPr>
              <a:t>Key media:  PCA → total aerobic </a:t>
            </a:r>
            <a:r>
              <a:rPr sz="1400" b="1" i="0" dirty="0" err="1">
                <a:solidFill>
                  <a:srgbClr val="2D6B2D"/>
                </a:solidFill>
                <a:latin typeface="Arial Narrow" panose="020B0606020202030204" pitchFamily="34" charset="0"/>
              </a:rPr>
              <a:t>mesophiles</a:t>
            </a:r>
            <a:r>
              <a:rPr sz="1400" b="1" i="0" dirty="0">
                <a:solidFill>
                  <a:srgbClr val="2D6B2D"/>
                </a:solidFill>
                <a:latin typeface="Arial Narrow" panose="020B0606020202030204" pitchFamily="34" charset="0"/>
              </a:rPr>
              <a:t>   |   VRBGA → </a:t>
            </a:r>
            <a:r>
              <a:rPr sz="1400" b="1" i="0" dirty="0" err="1">
                <a:solidFill>
                  <a:srgbClr val="2D6B2D"/>
                </a:solidFill>
                <a:latin typeface="Arial Narrow" panose="020B0606020202030204" pitchFamily="34" charset="0"/>
              </a:rPr>
              <a:t>Enterobacteriaceae</a:t>
            </a:r>
            <a:endParaRPr sz="1400" b="1" i="0" dirty="0">
              <a:solidFill>
                <a:srgbClr val="2D6B2D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5806440" y="2487168"/>
            <a:ext cx="6062472" cy="35478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FE8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6" name="Picture 45" descr="image10.jpeg"/>
          <p:cNvPicPr>
            <a:picLocks noChangeAspect="1"/>
          </p:cNvPicPr>
          <p:nvPr/>
        </p:nvPicPr>
        <p:blipFill>
          <a:blip r:embed="rId2"/>
          <a:srcRect t="8952" b="8952"/>
          <a:stretch>
            <a:fillRect/>
          </a:stretch>
        </p:blipFill>
        <p:spPr>
          <a:xfrm>
            <a:off x="6053328" y="2743200"/>
            <a:ext cx="2450592" cy="2606040"/>
          </a:xfrm>
          <a:prstGeom prst="rect">
            <a:avLst/>
          </a:prstGeom>
          <a:ln w="12700">
            <a:solidFill>
              <a:srgbClr val="D7D7D7"/>
            </a:solidFill>
          </a:ln>
        </p:spPr>
      </p:pic>
      <p:pic>
        <p:nvPicPr>
          <p:cNvPr id="47" name="Picture 46" descr="image3.jpeg"/>
          <p:cNvPicPr>
            <a:picLocks noChangeAspect="1"/>
          </p:cNvPicPr>
          <p:nvPr/>
        </p:nvPicPr>
        <p:blipFill>
          <a:blip r:embed="rId3"/>
          <a:srcRect t="2513" b="2513"/>
          <a:stretch>
            <a:fillRect/>
          </a:stretch>
        </p:blipFill>
        <p:spPr>
          <a:xfrm rot="5400000">
            <a:off x="8683567" y="3083560"/>
            <a:ext cx="2889504" cy="2057400"/>
          </a:xfrm>
          <a:prstGeom prst="rect">
            <a:avLst/>
          </a:prstGeom>
          <a:ln w="12700">
            <a:solidFill>
              <a:srgbClr val="D7D7D7"/>
            </a:solidFill>
          </a:ln>
        </p:spPr>
      </p:pic>
      <p:sp>
        <p:nvSpPr>
          <p:cNvPr id="48" name="TextBox 47"/>
          <p:cNvSpPr txBox="1"/>
          <p:nvPr/>
        </p:nvSpPr>
        <p:spPr>
          <a:xfrm>
            <a:off x="6053328" y="5422392"/>
            <a:ext cx="2450592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0" i="0" dirty="0">
                <a:solidFill>
                  <a:srgbClr val="5E6673"/>
                </a:solidFill>
                <a:latin typeface="Arial Narrow" panose="020B0606020202030204" pitchFamily="34" charset="0"/>
              </a:rPr>
              <a:t>Treatment of milk with the two probiotic preparations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732520" y="5581158"/>
            <a:ext cx="2889504" cy="30777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0" i="0" dirty="0">
                <a:solidFill>
                  <a:srgbClr val="5E6673"/>
                </a:solidFill>
                <a:latin typeface="Arial Narrow" panose="020B0606020202030204" pitchFamily="34" charset="0"/>
              </a:rPr>
              <a:t>Serial dilution workflow</a:t>
            </a:r>
          </a:p>
        </p:txBody>
      </p:sp>
      <p:sp>
        <p:nvSpPr>
          <p:cNvPr id="52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239489"/>
            <a:ext cx="12056712" cy="395002"/>
          </a:xfrm>
          <a:prstGeom prst="roundRect">
            <a:avLst>
              <a:gd name="adj" fmla="val 16667"/>
            </a:avLst>
          </a:prstGeom>
          <a:solidFill>
            <a:srgbClr val="78206E"/>
          </a:solidFill>
          <a:ln>
            <a:noFill/>
          </a:ln>
          <a:effectLst/>
        </p:spPr>
        <p:txBody>
          <a:bodyPr wrap="square" lIns="27432" tIns="9144" rIns="27432" bIns="9144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PF BeauSans Pro" panose="02000800000000020004" charset="0"/>
              </a:rPr>
              <a:t>Results &amp; Discussion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0040" y="868680"/>
            <a:ext cx="6766560" cy="54406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6E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48640" y="1005840"/>
            <a:ext cx="3017520" cy="329184"/>
          </a:xfrm>
          <a:prstGeom prst="roundRect">
            <a:avLst/>
          </a:prstGeom>
          <a:solidFill>
            <a:srgbClr val="782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9144" rIns="27432" bIns="9144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FFFFFF"/>
                </a:solidFill>
                <a:latin typeface="Arial Narrow" panose="020B0606020202030204" pitchFamily="34" charset="0"/>
              </a:rPr>
              <a:t>VRBGA — </a:t>
            </a:r>
            <a:r>
              <a:rPr sz="1600" b="1" dirty="0" err="1">
                <a:solidFill>
                  <a:srgbClr val="FFFFFF"/>
                </a:solidFill>
                <a:latin typeface="Arial Narrow" panose="020B0606020202030204" pitchFamily="34" charset="0"/>
              </a:rPr>
              <a:t>Enterobacteriaceae</a:t>
            </a:r>
            <a:endParaRPr sz="1600" b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8640" y="1389888"/>
            <a:ext cx="6309360" cy="1024128"/>
          </a:xfrm>
          <a:prstGeom prst="roundRect">
            <a:avLst/>
          </a:prstGeom>
          <a:solidFill>
            <a:srgbClr val="FCFBF0"/>
          </a:solidFill>
          <a:ln w="10160">
            <a:solidFill>
              <a:srgbClr val="E4DE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58368" y="1517904"/>
            <a:ext cx="1481328" cy="530352"/>
          </a:xfrm>
          <a:prstGeom prst="roundRect">
            <a:avLst/>
          </a:prstGeom>
          <a:solidFill>
            <a:srgbClr val="78206E"/>
          </a:solidFill>
          <a:ln w="10160">
            <a:solidFill>
              <a:srgbClr val="7820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9144" rIns="27432" bIns="9144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FFFFFF"/>
                </a:solidFill>
                <a:latin typeface="Arial Narrow" panose="020B0606020202030204" pitchFamily="34" charset="0"/>
              </a:rPr>
              <a:t>Day 2
Initial status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67712" y="1417898"/>
            <a:ext cx="4407408" cy="510909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r>
              <a:rPr sz="1600" b="1" dirty="0">
                <a:solidFill>
                  <a:srgbClr val="262626"/>
                </a:solidFill>
                <a:latin typeface="Arial"/>
              </a:rPr>
              <a:t>VRBGA: 76 colonies at </a:t>
            </a:r>
            <a:r>
              <a:rPr lang="en-US" sz="1600" b="1" dirty="0">
                <a:latin typeface="Arial Narrow" panose="020B0606020202030204" pitchFamily="34" charset="0"/>
              </a:rPr>
              <a:t>10</a:t>
            </a:r>
            <a:r>
              <a:rPr lang="en-US" sz="1600" b="1" baseline="30000" dirty="0">
                <a:latin typeface="Arial Narrow" panose="020B0606020202030204" pitchFamily="34" charset="0"/>
              </a:rPr>
              <a:t>-3 </a:t>
            </a:r>
            <a:r>
              <a:rPr sz="1600" b="1" dirty="0">
                <a:solidFill>
                  <a:srgbClr val="262626"/>
                </a:solidFill>
                <a:latin typeface="Arial"/>
              </a:rPr>
              <a:t>→ 7.6 × </a:t>
            </a:r>
            <a:r>
              <a:rPr lang="en-US" sz="1600" b="1" dirty="0">
                <a:latin typeface="Arial Narrow" panose="020B0606020202030204" pitchFamily="34" charset="0"/>
              </a:rPr>
              <a:t>0</a:t>
            </a:r>
            <a:r>
              <a:rPr lang="en-US" sz="1600" b="1" baseline="30000" dirty="0">
                <a:latin typeface="Arial Narrow" panose="020B0606020202030204" pitchFamily="34" charset="0"/>
              </a:rPr>
              <a:t>-4</a:t>
            </a:r>
            <a:r>
              <a:rPr lang="en-US" sz="1600" b="1" dirty="0">
                <a:latin typeface="Arial Narrow" panose="020B0606020202030204" pitchFamily="34" charset="0"/>
              </a:rPr>
              <a:t> </a:t>
            </a:r>
            <a:r>
              <a:rPr sz="1600" b="1" dirty="0">
                <a:solidFill>
                  <a:srgbClr val="262626"/>
                </a:solidFill>
                <a:latin typeface="Arial"/>
              </a:rPr>
              <a:t>CFU/mL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67712" y="1970776"/>
            <a:ext cx="4407408" cy="264688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545C6B"/>
                </a:solidFill>
                <a:latin typeface="Arial Narrow" panose="020B0606020202030204" pitchFamily="34" charset="0"/>
              </a:rPr>
              <a:t>PCA: 60 colonies at 10⁻⁵ → 6.0 × 10⁶ CFU/mL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42032"/>
            <a:ext cx="6309360" cy="1005840"/>
          </a:xfrm>
          <a:prstGeom prst="roundRect">
            <a:avLst/>
          </a:prstGeom>
          <a:solidFill>
            <a:srgbClr val="FFFDF7"/>
          </a:solidFill>
          <a:ln w="10160">
            <a:solidFill>
              <a:srgbClr val="E4DE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58368" y="2670048"/>
            <a:ext cx="1481328" cy="530352"/>
          </a:xfrm>
          <a:prstGeom prst="roundRect">
            <a:avLst/>
          </a:prstGeom>
          <a:solidFill>
            <a:srgbClr val="78206E"/>
          </a:solidFill>
          <a:ln w="10160">
            <a:solidFill>
              <a:srgbClr val="7820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9144" rIns="27432" bIns="9144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FFFFFF"/>
                </a:solidFill>
                <a:latin typeface="Arial Narrow" panose="020B0606020202030204" pitchFamily="34" charset="0"/>
              </a:rPr>
              <a:t>Day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67712" y="2570042"/>
            <a:ext cx="4407408" cy="510909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262626"/>
                </a:solidFill>
                <a:latin typeface="Arial Narrow" panose="020B0606020202030204" pitchFamily="34" charset="0"/>
              </a:rPr>
              <a:t>VRBGA: ATP—no growth at 10⁻⁶ | </a:t>
            </a:r>
            <a:r>
              <a:rPr sz="1600" b="1" dirty="0" err="1">
                <a:solidFill>
                  <a:srgbClr val="262626"/>
                </a:solidFill>
                <a:latin typeface="Arial Narrow" panose="020B0606020202030204" pitchFamily="34" charset="0"/>
              </a:rPr>
              <a:t>Diastop</a:t>
            </a:r>
            <a:r>
              <a:rPr sz="1600" b="1" dirty="0">
                <a:solidFill>
                  <a:srgbClr val="262626"/>
                </a:solidFill>
                <a:latin typeface="Arial Narrow" panose="020B0606020202030204" pitchFamily="34" charset="0"/>
              </a:rPr>
              <a:t>—55 colonies at 10⁻⁶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95144" y="3150352"/>
            <a:ext cx="4407408" cy="264688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545C6B"/>
                </a:solidFill>
                <a:latin typeface="Arial Narrow" panose="020B0606020202030204" pitchFamily="34" charset="0"/>
              </a:rPr>
              <a:t>Diastop</a:t>
            </a:r>
            <a:r>
              <a:rPr sz="1600" b="0" dirty="0">
                <a:solidFill>
                  <a:srgbClr val="545C6B"/>
                </a:solidFill>
                <a:latin typeface="Arial Narrow" panose="020B0606020202030204" pitchFamily="34" charset="0"/>
              </a:rPr>
              <a:t>: 5.5 × 10⁷ CFU/mL; PCA counts remained high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675887"/>
            <a:ext cx="6309360" cy="841248"/>
          </a:xfrm>
          <a:prstGeom prst="roundRect">
            <a:avLst/>
          </a:prstGeom>
          <a:solidFill>
            <a:srgbClr val="FCFBF0"/>
          </a:solidFill>
          <a:ln w="10160">
            <a:solidFill>
              <a:srgbClr val="E4DE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58368" y="3803903"/>
            <a:ext cx="1481328" cy="457200"/>
          </a:xfrm>
          <a:prstGeom prst="roundRect">
            <a:avLst/>
          </a:prstGeom>
          <a:solidFill>
            <a:srgbClr val="78206E"/>
          </a:solidFill>
          <a:ln w="10160">
            <a:solidFill>
              <a:srgbClr val="7820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9144" rIns="27432" bIns="9144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FFFFFF"/>
                </a:solidFill>
                <a:latin typeface="Arial Narrow" panose="020B0606020202030204" pitchFamily="34" charset="0"/>
              </a:rPr>
              <a:t>Day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67712" y="3827007"/>
            <a:ext cx="4407408" cy="264688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262626"/>
                </a:solidFill>
                <a:latin typeface="Arial Narrow" panose="020B0606020202030204" pitchFamily="34" charset="0"/>
              </a:rPr>
              <a:t>VRBGA: no growth, 10⁻⁴–10⁻⁶ (both samples)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49424" y="4151457"/>
            <a:ext cx="4407408" cy="264688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545C6B"/>
                </a:solidFill>
                <a:latin typeface="Arial Narrow" panose="020B0606020202030204" pitchFamily="34" charset="0"/>
              </a:rPr>
              <a:t>Enterobacteriaceae</a:t>
            </a:r>
            <a:r>
              <a:rPr sz="1600" b="0" dirty="0">
                <a:solidFill>
                  <a:srgbClr val="545C6B"/>
                </a:solidFill>
                <a:latin typeface="Arial Narrow" panose="020B0606020202030204" pitchFamily="34" charset="0"/>
              </a:rPr>
              <a:t> not detected in tested dilutions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45152"/>
            <a:ext cx="6309360" cy="841248"/>
          </a:xfrm>
          <a:prstGeom prst="roundRect">
            <a:avLst/>
          </a:prstGeom>
          <a:solidFill>
            <a:srgbClr val="FFFDF7"/>
          </a:solidFill>
          <a:ln w="10160">
            <a:solidFill>
              <a:srgbClr val="E4DE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58368" y="4773168"/>
            <a:ext cx="1481328" cy="457200"/>
          </a:xfrm>
          <a:prstGeom prst="roundRect">
            <a:avLst/>
          </a:prstGeom>
          <a:solidFill>
            <a:srgbClr val="78206E"/>
          </a:solidFill>
          <a:ln w="10160">
            <a:solidFill>
              <a:srgbClr val="7820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9144" rIns="27432" bIns="9144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FFFFFF"/>
                </a:solidFill>
                <a:latin typeface="Arial Narrow" panose="020B0606020202030204" pitchFamily="34" charset="0"/>
              </a:rPr>
              <a:t>Day 5
Confirmation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67712" y="4736592"/>
            <a:ext cx="4407408" cy="384048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262626"/>
                </a:solidFill>
                <a:latin typeface="Arial"/>
              </a:rPr>
              <a:t>VRBGA: no growth, 10⁻¹–10⁻³ (both samples)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67712" y="5065776"/>
            <a:ext cx="4407408" cy="292608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545C6B"/>
                </a:solidFill>
                <a:latin typeface="Arial"/>
              </a:rPr>
              <a:t>Absence confirmed at the lower dilutions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577840"/>
            <a:ext cx="6309360" cy="512064"/>
          </a:xfrm>
          <a:prstGeom prst="roundRect">
            <a:avLst/>
          </a:prstGeom>
          <a:solidFill>
            <a:srgbClr val="F1E0EF"/>
          </a:solidFill>
          <a:ln w="10160">
            <a:solidFill>
              <a:srgbClr val="D9B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04088" y="5569274"/>
            <a:ext cx="5998464" cy="510909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802078"/>
                </a:solidFill>
                <a:latin typeface="Arial Narrow" panose="020B0606020202030204" pitchFamily="34" charset="0"/>
              </a:rPr>
              <a:t>PCA remained high; as a non-selective medium, it may also count the added probiotic microorganisms.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0" y="868680"/>
            <a:ext cx="4553712" cy="54406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6E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7543800" y="1005840"/>
            <a:ext cx="2011680" cy="329184"/>
          </a:xfrm>
          <a:prstGeom prst="roundRect">
            <a:avLst/>
          </a:prstGeom>
          <a:solidFill>
            <a:srgbClr val="782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9144" rIns="27432" bIns="9144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FFFFFF"/>
                </a:solidFill>
                <a:latin typeface="Arial Narrow" panose="020B0606020202030204" pitchFamily="34" charset="0"/>
              </a:rPr>
              <a:t>Plate observations</a:t>
            </a:r>
          </a:p>
        </p:txBody>
      </p:sp>
      <p:pic>
        <p:nvPicPr>
          <p:cNvPr id="31" name="Picture 30" descr="image11.jpeg"/>
          <p:cNvPicPr>
            <a:picLocks noChangeAspect="1"/>
          </p:cNvPicPr>
          <p:nvPr/>
        </p:nvPicPr>
        <p:blipFill>
          <a:blip r:embed="rId2"/>
          <a:srcRect t="20937" b="20937"/>
          <a:stretch>
            <a:fillRect/>
          </a:stretch>
        </p:blipFill>
        <p:spPr>
          <a:xfrm>
            <a:off x="7543800" y="1417320"/>
            <a:ext cx="4096512" cy="1993392"/>
          </a:xfrm>
          <a:prstGeom prst="rect">
            <a:avLst/>
          </a:prstGeom>
          <a:ln w="12700">
            <a:solidFill>
              <a:srgbClr val="D7D7D7"/>
            </a:solidFill>
          </a:ln>
        </p:spPr>
      </p:pic>
      <p:sp>
        <p:nvSpPr>
          <p:cNvPr id="32" name="TextBox 31"/>
          <p:cNvSpPr txBox="1"/>
          <p:nvPr/>
        </p:nvSpPr>
        <p:spPr>
          <a:xfrm>
            <a:off x="7571231" y="3442960"/>
            <a:ext cx="4041648" cy="264688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545C6B"/>
                </a:solidFill>
                <a:latin typeface="Arial Narrow" panose="020B0606020202030204" pitchFamily="34" charset="0"/>
              </a:rPr>
              <a:t>Initial VRBGA plates — visible colony development</a:t>
            </a:r>
          </a:p>
        </p:txBody>
      </p:sp>
      <p:pic>
        <p:nvPicPr>
          <p:cNvPr id="33" name="Picture 32" descr="image13.jpeg"/>
          <p:cNvPicPr>
            <a:picLocks noChangeAspect="1"/>
          </p:cNvPicPr>
          <p:nvPr/>
        </p:nvPicPr>
        <p:blipFill>
          <a:blip r:embed="rId3"/>
          <a:srcRect t="18006" b="18006"/>
          <a:stretch>
            <a:fillRect/>
          </a:stretch>
        </p:blipFill>
        <p:spPr>
          <a:xfrm>
            <a:off x="7543800" y="3840480"/>
            <a:ext cx="4096512" cy="1965960"/>
          </a:xfrm>
          <a:prstGeom prst="rect">
            <a:avLst/>
          </a:prstGeom>
          <a:ln w="12700">
            <a:solidFill>
              <a:srgbClr val="D7D7D7"/>
            </a:solidFill>
          </a:ln>
        </p:spPr>
      </p:pic>
      <p:sp>
        <p:nvSpPr>
          <p:cNvPr id="34" name="TextBox 33"/>
          <p:cNvSpPr txBox="1"/>
          <p:nvPr/>
        </p:nvSpPr>
        <p:spPr>
          <a:xfrm>
            <a:off x="7571231" y="5847832"/>
            <a:ext cx="4041648" cy="264688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545C6B"/>
                </a:solidFill>
                <a:latin typeface="Arial Narrow" panose="020B0606020202030204" pitchFamily="34" charset="0"/>
              </a:rPr>
              <a:t>Final VRBGA plates — no visible colony development</a:t>
            </a:r>
          </a:p>
        </p:txBody>
      </p:sp>
    </p:spTree>
    <p:extLst>
      <p:ext uri="{BB962C8B-B14F-4D97-AF65-F5344CB8AC3E}">
        <p14:creationId xmlns:p14="http://schemas.microsoft.com/office/powerpoint/2010/main" val="2617668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81601"/>
            <a:ext cx="12056712" cy="510778"/>
          </a:xfrm>
          <a:prstGeom prst="roundRect">
            <a:avLst>
              <a:gd name="adj" fmla="val 16667"/>
            </a:avLst>
          </a:prstGeom>
          <a:solidFill>
            <a:srgbClr val="78206E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sz="2400" b="1" dirty="0">
                <a:solidFill>
                  <a:srgbClr val="FFFFFF"/>
                </a:solidFill>
                <a:latin typeface="PF BeauSans Pro" panose="02000800000000020004" charset="0"/>
              </a:rPr>
              <a:t>Conclusions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0040" y="868680"/>
            <a:ext cx="7360920" cy="54406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7C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48640" y="1005840"/>
            <a:ext cx="1965960" cy="329184"/>
          </a:xfrm>
          <a:prstGeom prst="roundRect">
            <a:avLst/>
          </a:prstGeom>
          <a:solidFill>
            <a:srgbClr val="782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18288" rIns="73152" bIns="18288" rtlCol="0" anchor="ctr"/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rial Narrow" panose="020B0606020202030204" pitchFamily="34" charset="0"/>
              </a:rPr>
              <a:t>Main conclusions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1444752"/>
            <a:ext cx="6903720" cy="877824"/>
          </a:xfrm>
          <a:prstGeom prst="roundRect">
            <a:avLst/>
          </a:prstGeom>
          <a:solidFill>
            <a:srgbClr val="FCF7FB"/>
          </a:solidFill>
          <a:ln w="10160">
            <a:solidFill>
              <a:srgbClr val="DFC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76656" y="1609344"/>
            <a:ext cx="420624" cy="420624"/>
          </a:xfrm>
          <a:prstGeom prst="ellipse">
            <a:avLst/>
          </a:prstGeom>
          <a:solidFill>
            <a:srgbClr val="782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1563624"/>
            <a:ext cx="5925312" cy="6035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600" b="0" i="0" dirty="0">
                <a:solidFill>
                  <a:srgbClr val="20242A"/>
                </a:solidFill>
                <a:latin typeface="Arial Narrow" panose="020B0606020202030204" pitchFamily="34" charset="0"/>
              </a:rPr>
              <a:t>Both probiotic preparations were associated with suppression of </a:t>
            </a:r>
            <a:r>
              <a:rPr sz="1600" b="0" i="0" dirty="0" err="1">
                <a:solidFill>
                  <a:srgbClr val="20242A"/>
                </a:solidFill>
                <a:latin typeface="Arial Narrow" panose="020B0606020202030204" pitchFamily="34" charset="0"/>
              </a:rPr>
              <a:t>Enterobacteriaceae</a:t>
            </a:r>
            <a:r>
              <a:rPr sz="1600" b="0" i="0" dirty="0">
                <a:solidFill>
                  <a:srgbClr val="20242A"/>
                </a:solidFill>
                <a:latin typeface="Arial Narrow" panose="020B0606020202030204" pitchFamily="34" charset="0"/>
              </a:rPr>
              <a:t> during incubation.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2432304"/>
            <a:ext cx="6903720" cy="877824"/>
          </a:xfrm>
          <a:prstGeom prst="roundRect">
            <a:avLst/>
          </a:prstGeom>
          <a:solidFill>
            <a:srgbClr val="FCF7FB"/>
          </a:solidFill>
          <a:ln w="10160">
            <a:solidFill>
              <a:srgbClr val="DFC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676656" y="2596896"/>
            <a:ext cx="420624" cy="420624"/>
          </a:xfrm>
          <a:prstGeom prst="ellipse">
            <a:avLst/>
          </a:prstGeom>
          <a:solidFill>
            <a:srgbClr val="782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2551176"/>
            <a:ext cx="5925312" cy="6035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600" b="0" i="0" dirty="0">
                <a:solidFill>
                  <a:srgbClr val="20242A"/>
                </a:solidFill>
                <a:latin typeface="Arial Narrow" panose="020B0606020202030204" pitchFamily="34" charset="0"/>
              </a:rPr>
              <a:t>No VRBGA growth was detected in either treatment on Days 4–5 within the tested dilution ranges.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19856"/>
            <a:ext cx="6903720" cy="877824"/>
          </a:xfrm>
          <a:prstGeom prst="roundRect">
            <a:avLst/>
          </a:prstGeom>
          <a:solidFill>
            <a:srgbClr val="FCF7FB"/>
          </a:solidFill>
          <a:ln w="10160">
            <a:solidFill>
              <a:srgbClr val="DFC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76656" y="3584448"/>
            <a:ext cx="420624" cy="420624"/>
          </a:xfrm>
          <a:prstGeom prst="ellipse">
            <a:avLst/>
          </a:prstGeom>
          <a:solidFill>
            <a:srgbClr val="782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80160" y="3538728"/>
            <a:ext cx="5925312" cy="6035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600" b="0" i="0" dirty="0">
                <a:solidFill>
                  <a:srgbClr val="20242A"/>
                </a:solidFill>
                <a:latin typeface="Arial Narrow" panose="020B0606020202030204" pitchFamily="34" charset="0"/>
              </a:rPr>
              <a:t>High PCA counts can reflect growth of the added probiotic cultures; PCA and VRBGA therefore need to be interpreted together.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07408"/>
            <a:ext cx="6903720" cy="877824"/>
          </a:xfrm>
          <a:prstGeom prst="roundRect">
            <a:avLst/>
          </a:prstGeom>
          <a:solidFill>
            <a:srgbClr val="FCF7FB"/>
          </a:solidFill>
          <a:ln w="10160">
            <a:solidFill>
              <a:srgbClr val="DFC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76656" y="4572000"/>
            <a:ext cx="420624" cy="420624"/>
          </a:xfrm>
          <a:prstGeom prst="ellipse">
            <a:avLst/>
          </a:prstGeom>
          <a:solidFill>
            <a:srgbClr val="782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4526280"/>
            <a:ext cx="5925312" cy="6035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600" b="1" i="0" dirty="0">
                <a:solidFill>
                  <a:srgbClr val="20242A"/>
                </a:solidFill>
                <a:latin typeface="Arial Narrow" panose="020B0606020202030204" pitchFamily="34" charset="0"/>
              </a:rPr>
              <a:t>The findings support the potential of probiotic cultures as a biological approach for improving microbiological quality of raw cow’s milk.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413248"/>
            <a:ext cx="6903720" cy="822960"/>
          </a:xfrm>
          <a:prstGeom prst="roundRect">
            <a:avLst/>
          </a:prstGeom>
          <a:solidFill>
            <a:srgbClr val="FFF8D9"/>
          </a:solidFill>
          <a:ln w="10160">
            <a:solidFill>
              <a:srgbClr val="E2D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13232" y="5486400"/>
            <a:ext cx="653796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dirty="0">
                <a:solidFill>
                  <a:srgbClr val="6B5A14"/>
                </a:solidFill>
                <a:latin typeface="Arial Narrow" panose="020B0606020202030204" pitchFamily="34" charset="0"/>
              </a:rPr>
              <a:t>Next step: replicate the experiment, monitor pH throughout incubation, and use additional selective or molecular methods to characterize the microbial shift.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909560" y="868680"/>
            <a:ext cx="3959352" cy="54406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7C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final_milk_upright.jpg"/>
          <p:cNvPicPr>
            <a:picLocks noChangeAspect="1"/>
          </p:cNvPicPr>
          <p:nvPr/>
        </p:nvPicPr>
        <p:blipFill>
          <a:blip r:embed="rId2"/>
          <a:srcRect t="19200" b="19200"/>
          <a:stretch>
            <a:fillRect/>
          </a:stretch>
        </p:blipFill>
        <p:spPr>
          <a:xfrm>
            <a:off x="8156448" y="1115568"/>
            <a:ext cx="3456432" cy="2834640"/>
          </a:xfrm>
          <a:prstGeom prst="rect">
            <a:avLst/>
          </a:prstGeom>
          <a:ln w="12700">
            <a:solidFill>
              <a:srgbClr val="D7D7D7"/>
            </a:solidFill>
          </a:ln>
        </p:spPr>
      </p:pic>
      <p:sp>
        <p:nvSpPr>
          <p:cNvPr id="27" name="TextBox 26"/>
          <p:cNvSpPr txBox="1"/>
          <p:nvPr/>
        </p:nvSpPr>
        <p:spPr>
          <a:xfrm>
            <a:off x="8165592" y="4005072"/>
            <a:ext cx="342900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0" i="0" dirty="0">
                <a:solidFill>
                  <a:srgbClr val="5E6673"/>
                </a:solidFill>
                <a:latin typeface="Arial Narrow" panose="020B0606020202030204" pitchFamily="34" charset="0"/>
              </a:rPr>
              <a:t>Final-day appearance of milk samples after probiotic incubation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156448" y="4572000"/>
            <a:ext cx="3456432" cy="1481328"/>
          </a:xfrm>
          <a:prstGeom prst="roundRect">
            <a:avLst/>
          </a:prstGeom>
          <a:solidFill>
            <a:srgbClr val="78206E"/>
          </a:solidFill>
          <a:ln w="10160">
            <a:solidFill>
              <a:srgbClr val="7820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339327" y="4690872"/>
            <a:ext cx="3090672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dirty="0">
                <a:solidFill>
                  <a:srgbClr val="FFFFFF"/>
                </a:solidFill>
                <a:latin typeface="Arial Narrow" panose="020B0606020202030204" pitchFamily="34" charset="0"/>
              </a:rPr>
              <a:t>KEY TAKEAWAY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66760" y="5028081"/>
            <a:ext cx="3035808" cy="861774"/>
          </a:xfrm>
          <a:prstGeom prst="rect">
            <a:avLst/>
          </a:prstGeom>
          <a:noFill/>
        </p:spPr>
        <p:txBody>
          <a:bodyPr wrap="square" lIns="45720" tIns="0" rIns="45720" bIns="0" anchor="ctr">
            <a:spAutoFit/>
          </a:bodyPr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Arial Narrow" panose="020B0606020202030204" pitchFamily="34" charset="0"/>
              </a:rPr>
              <a:t>Both preparations showed potential to reduce </a:t>
            </a:r>
            <a:r>
              <a:rPr sz="1400" b="1" i="0" dirty="0" err="1">
                <a:solidFill>
                  <a:srgbClr val="FFFFFF"/>
                </a:solidFill>
                <a:latin typeface="Arial Narrow" panose="020B0606020202030204" pitchFamily="34" charset="0"/>
              </a:rPr>
              <a:t>Enterobacteriaceae</a:t>
            </a:r>
            <a:r>
              <a:rPr sz="1400" b="1" i="0" dirty="0">
                <a:solidFill>
                  <a:srgbClr val="FFFFFF"/>
                </a:solidFill>
                <a:latin typeface="Arial Narrow" panose="020B0606020202030204" pitchFamily="34" charset="0"/>
              </a:rPr>
              <a:t> and improve microbiological quality under the conditions of this study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DCA87D-57B8-4510-9665-9E75299929F1}">
  <ds:schemaRefs>
    <ds:schemaRef ds:uri="http://schemas.microsoft.com/office/2006/documentManagement/types"/>
    <ds:schemaRef ds:uri="c9b645eb-e6fe-4b35-9d45-bd7394162d21"/>
    <ds:schemaRef ds:uri="http://purl.org/dc/elements/1.1/"/>
    <ds:schemaRef ds:uri="http://www.w3.org/XML/1998/namespace"/>
    <ds:schemaRef ds:uri="98621ed1-ae24-4a21-b80a-89d572d87e72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402</TotalTime>
  <Words>625</Words>
  <Application>Microsoft Office PowerPoint</Application>
  <PresentationFormat>Widescreen</PresentationFormat>
  <Paragraphs>89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Arial</vt:lpstr>
      <vt:lpstr>Arial Narrow</vt:lpstr>
      <vt:lpstr>PF BeauSans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PC</cp:lastModifiedBy>
  <cp:revision>51</cp:revision>
  <dcterms:created xsi:type="dcterms:W3CDTF">2025-07-07T08:04:39Z</dcterms:created>
  <dcterms:modified xsi:type="dcterms:W3CDTF">2026-09-14T18:04:58Z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