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Calibri" panose="020F0502020204030204" pitchFamily="34" charset="0"/>
      <p:regular r:id="rId7"/>
      <p:bold r:id="rId8"/>
      <p:italic r:id="rId9"/>
      <p:boldItalic r:id="rId10"/>
    </p:embeddedFont>
    <p:embeddedFont>
      <p:font typeface="Tahoma" panose="020B0604030504040204" pitchFamily="34" charset="0"/>
      <p:regular r:id="rId11"/>
      <p:bold r:id="rId12"/>
    </p:embeddedFont>
    <p:embeddedFont>
      <p:font typeface="Arial Narrow" panose="020B0606020202030204" pitchFamily="34" charset="0"/>
      <p:regular r:id="rId13"/>
      <p:bold r:id="rId14"/>
      <p:italic r:id="rId15"/>
      <p:boldItalic r:id="rId16"/>
    </p:embeddedFont>
    <p:embeddedFont>
      <p:font typeface="PF BeauSans Pro" panose="02000800000000020004" charset="0"/>
      <p:bold r:id="rId17"/>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9" d="100"/>
          <a:sy n="69" d="100"/>
        </p:scale>
        <p:origin x="738"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09/15/2026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1871484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b="1" dirty="0">
                <a:solidFill>
                  <a:schemeClr val="accent6">
                    <a:lumMod val="75000"/>
                  </a:schemeClr>
                </a:solidFill>
                <a:latin typeface="Arial Narrow" panose="020B0606020202030204" pitchFamily="34" charset="0"/>
              </a:rPr>
              <a:t>28</a:t>
            </a:r>
            <a:r>
              <a:rPr lang="en-US" sz="1600" b="1" baseline="30000" dirty="0">
                <a:solidFill>
                  <a:schemeClr val="accent6">
                    <a:lumMod val="75000"/>
                  </a:schemeClr>
                </a:solidFill>
                <a:latin typeface="Arial Narrow" panose="020B0606020202030204" pitchFamily="34" charset="0"/>
              </a:rPr>
              <a:t>th</a:t>
            </a:r>
            <a:r>
              <a:rPr lang="en-US" sz="1600" b="1" dirty="0">
                <a:solidFill>
                  <a:schemeClr val="accent6">
                    <a:lumMod val="75000"/>
                  </a:schemeClr>
                </a:solidFill>
                <a:latin typeface="Arial Narrow" panose="020B0606020202030204" pitchFamily="34" charset="0"/>
              </a:rPr>
              <a:t> Congress of SCTM, 23-26 September</a:t>
            </a:r>
            <a:r>
              <a:rPr lang="sr-Latn-RS" sz="1600" b="1" dirty="0">
                <a:solidFill>
                  <a:schemeClr val="accent6">
                    <a:lumMod val="75000"/>
                  </a:schemeClr>
                </a:solidFill>
                <a:latin typeface="Arial Narrow" panose="020B0606020202030204" pitchFamily="34" charset="0"/>
              </a:rPr>
              <a:t> 2026</a:t>
            </a:r>
            <a:r>
              <a:rPr lang="en-US" sz="1600" b="1" dirty="0">
                <a:solidFill>
                  <a:schemeClr val="accent6">
                    <a:lumMod val="75000"/>
                  </a:schemeClr>
                </a:solidFill>
                <a:latin typeface="Arial Narrow" panose="020B0606020202030204" pitchFamily="34" charset="0"/>
              </a:rPr>
              <a:t>, </a:t>
            </a:r>
            <a:r>
              <a:rPr lang="en-US" sz="1600" b="1" dirty="0" err="1">
                <a:solidFill>
                  <a:schemeClr val="accent6">
                    <a:lumMod val="75000"/>
                  </a:schemeClr>
                </a:solidFill>
                <a:latin typeface="Arial Narrow" panose="020B0606020202030204" pitchFamily="34" charset="0"/>
              </a:rPr>
              <a:t>Ohrid</a:t>
            </a:r>
            <a:r>
              <a:rPr lang="en-US" sz="1600" b="1" dirty="0">
                <a:solidFill>
                  <a:schemeClr val="accent6">
                    <a:lumMod val="75000"/>
                  </a:schemeClr>
                </a:solidFill>
                <a:latin typeface="Arial Narrow" panose="020B0606020202030204" pitchFamily="34" charset="0"/>
              </a:rPr>
              <a:t>, Macedonia</a:t>
            </a:r>
            <a:endParaRPr lang="mk-MK" sz="1600" b="1" dirty="0">
              <a:solidFill>
                <a:schemeClr val="accent6">
                  <a:lumMod val="75000"/>
                </a:schemeClr>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70696" y="442197"/>
            <a:ext cx="12191576" cy="476726"/>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sr-Latn-RS" sz="2200" b="1" dirty="0">
                <a:solidFill>
                  <a:srgbClr val="800080"/>
                </a:solidFill>
                <a:effectLst/>
                <a:latin typeface="PF BeauSans Pro" panose="02000800000000020004" charset="0"/>
                <a:ea typeface="Times New Roman" panose="02020603050405020304" pitchFamily="18" charset="0"/>
                <a:cs typeface="Tahoma" panose="020B0604030504040204" pitchFamily="34" charset="0"/>
              </a:rPr>
              <a:t>      </a:t>
            </a:r>
            <a:r>
              <a:rPr lang="en-US" sz="2200" b="1" dirty="0">
                <a:solidFill>
                  <a:srgbClr val="800080"/>
                </a:solidFill>
                <a:effectLst/>
                <a:latin typeface="PF BeauSans Pro" panose="02000800000000020004" charset="0"/>
                <a:ea typeface="Times New Roman" panose="02020603050405020304" pitchFamily="18" charset="0"/>
                <a:cs typeface="Tahoma" panose="020B0604030504040204" pitchFamily="34" charset="0"/>
              </a:rPr>
              <a:t>RIBOFLAVIN AND THIAMINE CONTENT IN COMMERCIAL ALMOND MILK </a:t>
            </a:r>
            <a:endParaRPr lang="en-US" sz="2200" b="1" dirty="0">
              <a:solidFill>
                <a:srgbClr val="800080"/>
              </a:solidFill>
              <a:effectLst/>
              <a:latin typeface="PF BeauSans Pro" panose="0200080000000002000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20529" y="820498"/>
            <a:ext cx="12192000" cy="800219"/>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600" b="1" dirty="0" err="1">
                <a:effectLst/>
                <a:latin typeface="Arial Narrow" panose="020B0606020202030204" pitchFamily="34" charset="0"/>
                <a:ea typeface="Times New Roman" panose="02020603050405020304" pitchFamily="18" charset="0"/>
                <a:cs typeface="Tahoma" panose="020B0604030504040204" pitchFamily="34" charset="0"/>
              </a:rPr>
              <a:t>Slavica</a:t>
            </a:r>
            <a:r>
              <a:rPr lang="en-US" sz="1600" b="1" dirty="0">
                <a:effectLst/>
                <a:latin typeface="Arial Narrow" panose="020B0606020202030204" pitchFamily="34" charset="0"/>
                <a:ea typeface="Times New Roman" panose="02020603050405020304" pitchFamily="18" charset="0"/>
                <a:cs typeface="Tahoma" panose="020B0604030504040204" pitchFamily="34" charset="0"/>
              </a:rPr>
              <a:t> M. </a:t>
            </a:r>
            <a:r>
              <a:rPr lang="en-US" sz="1600" b="1" dirty="0" err="1">
                <a:effectLst/>
                <a:latin typeface="Arial Narrow" panose="020B0606020202030204" pitchFamily="34" charset="0"/>
                <a:ea typeface="Times New Roman" panose="02020603050405020304" pitchFamily="18" charset="0"/>
                <a:cs typeface="Tahoma" panose="020B0604030504040204" pitchFamily="34" charset="0"/>
              </a:rPr>
              <a:t>Sunarić</a:t>
            </a:r>
            <a:r>
              <a:rPr lang="en-US" sz="1600" b="1" baseline="30000" dirty="0">
                <a:effectLst/>
                <a:latin typeface="Arial Narrow" panose="020B0606020202030204" pitchFamily="34" charset="0"/>
                <a:ea typeface="Times New Roman" panose="02020603050405020304" pitchFamily="18" charset="0"/>
                <a:cs typeface="Tahoma" panose="020B0604030504040204" pitchFamily="34" charset="0"/>
              </a:rPr>
              <a:t> 1</a:t>
            </a:r>
            <a:endParaRPr lang="en-US" sz="1600" dirty="0">
              <a:solidFill>
                <a:srgbClr val="00CC00"/>
              </a:solidFill>
              <a:latin typeface="Arial Narrow" panose="020B0606020202030204" pitchFamily="34" charset="0"/>
              <a:cs typeface="Arial" panose="020B0604020202020204" pitchFamily="34" charset="0"/>
            </a:endParaRPr>
          </a:p>
          <a:p>
            <a:pPr algn="ctr"/>
            <a:r>
              <a:rPr lang="en-US" sz="1600" b="1" baseline="30000" dirty="0">
                <a:effectLst/>
                <a:latin typeface="Arial Narrow" panose="020B0606020202030204" pitchFamily="34" charset="0"/>
                <a:ea typeface="Times New Roman" panose="02020603050405020304" pitchFamily="18" charset="0"/>
                <a:cs typeface="Tahoma" panose="020B0604030504040204" pitchFamily="34" charset="0"/>
              </a:rPr>
              <a:t>1</a:t>
            </a:r>
            <a:r>
              <a:rPr lang="en-US" sz="1600" b="1" dirty="0">
                <a:effectLst/>
                <a:latin typeface="Arial Narrow" panose="020B0606020202030204" pitchFamily="34" charset="0"/>
                <a:ea typeface="Times New Roman" panose="02020603050405020304" pitchFamily="18" charset="0"/>
                <a:cs typeface="Tahoma" panose="020B0604030504040204" pitchFamily="34" charset="0"/>
              </a:rPr>
              <a:t>Department of Chemistry, Faculty of Medicine, University of </a:t>
            </a:r>
            <a:r>
              <a:rPr lang="en-US" sz="1600" b="1" dirty="0" err="1">
                <a:effectLst/>
                <a:latin typeface="Arial Narrow" panose="020B0606020202030204" pitchFamily="34" charset="0"/>
                <a:ea typeface="Times New Roman" panose="02020603050405020304" pitchFamily="18" charset="0"/>
                <a:cs typeface="Tahoma" panose="020B0604030504040204" pitchFamily="34" charset="0"/>
              </a:rPr>
              <a:t>Niš</a:t>
            </a:r>
            <a:r>
              <a:rPr lang="en-US" sz="1600" b="1" dirty="0">
                <a:effectLst/>
                <a:latin typeface="Arial Narrow" panose="020B0606020202030204" pitchFamily="34" charset="0"/>
                <a:ea typeface="Times New Roman" panose="02020603050405020304" pitchFamily="18" charset="0"/>
                <a:cs typeface="Tahoma" panose="020B0604030504040204" pitchFamily="34" charset="0"/>
              </a:rPr>
              <a:t>, Serbia </a:t>
            </a:r>
            <a:endParaRPr lang="en-US" sz="1600" b="1"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29682" y="1824769"/>
            <a:ext cx="12056711" cy="1334465"/>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gn="just">
              <a:lnSpc>
                <a:spcPct val="100000"/>
              </a:lnSpc>
              <a:spcBef>
                <a:spcPts val="0"/>
              </a:spcBef>
              <a:buNone/>
            </a:pPr>
            <a:r>
              <a:rPr lang="en-US" sz="1400" dirty="0">
                <a:solidFill>
                  <a:srgbClr val="1B1B1B"/>
                </a:solidFill>
                <a:effectLst/>
                <a:latin typeface="Arial Narrow" panose="020B0606020202030204" pitchFamily="34" charset="0"/>
                <a:ea typeface="Calibri" panose="020F0502020204030204" pitchFamily="34" charset="0"/>
                <a:cs typeface="Arial" panose="020B0604020202020204" pitchFamily="34" charset="0"/>
              </a:rPr>
              <a:t>Long valued for its distinct taste, almond beverage has recently emerged as one of the leading plant-based milk alternatives. Vegans and people with lactose intolerance use almond milk as a healthy substitute for dairy products. Almond milk offers fewer calories than cow milk, mainly because it has less protein and fewer carbohydrates when unsweetened. Almond milk is produced by blending water with almond paste or powder. It generally contains water, almonds, salt, added vitamins and minerals, and stabilizers and preservatives. During commercial manufacturing, almond liquid undergoes high-pressure homogenization and pasteurization to enhance product stability and shelf life. However, recent studies indicate that these thermal and mechanical treatments can alter the physical properties of the beverage. The aim of this work was to determine the riboflavin and thiamine content in commercial almond milk.</a:t>
            </a:r>
            <a:endParaRPr lang="en-US" sz="1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7644" y="1353367"/>
            <a:ext cx="12056712" cy="408623"/>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5968549" y="3159234"/>
            <a:ext cx="0" cy="3601701"/>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42121" y="3478440"/>
            <a:ext cx="5900656" cy="172277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400" dirty="0">
                <a:solidFill>
                  <a:srgbClr val="1B1B1B"/>
                </a:solidFill>
                <a:effectLst/>
                <a:latin typeface="Arial Narrow" panose="020B0606020202030204" pitchFamily="34" charset="0"/>
                <a:ea typeface="Calibri" panose="020F0502020204030204" pitchFamily="34" charset="0"/>
              </a:rPr>
              <a:t>Commercial almond milk with 1.1% fat and 2% of almonds was from the local </a:t>
            </a:r>
            <a:r>
              <a:rPr lang="en-US" sz="1400" dirty="0">
                <a:solidFill>
                  <a:schemeClr val="tx1"/>
                </a:solidFill>
                <a:effectLst/>
                <a:latin typeface="Arial Narrow" panose="020B0606020202030204" pitchFamily="34" charset="0"/>
                <a:ea typeface="Calibri" panose="020F0502020204030204" pitchFamily="34" charset="0"/>
              </a:rPr>
              <a:t>market. HPLC analysis with fluorescence detection was conducted on the C18 column using the mobile phase consisting of 30.0% methanol and 70.0% 0.005M NH</a:t>
            </a:r>
            <a:r>
              <a:rPr lang="en-US" sz="1400" baseline="-25000" dirty="0">
                <a:solidFill>
                  <a:schemeClr val="tx1"/>
                </a:solidFill>
                <a:effectLst/>
                <a:latin typeface="Arial Narrow" panose="020B0606020202030204" pitchFamily="34" charset="0"/>
                <a:ea typeface="Calibri" panose="020F0502020204030204" pitchFamily="34" charset="0"/>
              </a:rPr>
              <a:t>4</a:t>
            </a:r>
            <a:r>
              <a:rPr lang="en-US" sz="1400" dirty="0">
                <a:solidFill>
                  <a:schemeClr val="tx1"/>
                </a:solidFill>
                <a:effectLst/>
                <a:latin typeface="Arial Narrow" panose="020B0606020202030204" pitchFamily="34" charset="0"/>
                <a:ea typeface="Calibri" panose="020F0502020204030204" pitchFamily="34" charset="0"/>
              </a:rPr>
              <a:t>Ac (pH 5.0). The sample was prepared by protein precipitation using perchloric acid. After </a:t>
            </a:r>
            <a:r>
              <a:rPr lang="en-US" sz="1400" dirty="0" err="1">
                <a:solidFill>
                  <a:schemeClr val="tx1"/>
                </a:solidFill>
                <a:effectLst/>
                <a:latin typeface="Arial Narrow" panose="020B0606020202030204" pitchFamily="34" charset="0"/>
                <a:ea typeface="Calibri" panose="020F0502020204030204" pitchFamily="34" charset="0"/>
              </a:rPr>
              <a:t>vortexing</a:t>
            </a:r>
            <a:r>
              <a:rPr lang="en-US" sz="1400" dirty="0">
                <a:solidFill>
                  <a:schemeClr val="tx1"/>
                </a:solidFill>
                <a:effectLst/>
                <a:latin typeface="Arial Narrow" panose="020B0606020202030204" pitchFamily="34" charset="0"/>
                <a:ea typeface="Calibri" panose="020F0502020204030204" pitchFamily="34" charset="0"/>
              </a:rPr>
              <a:t> and centrifugation, a clear supernatant was obtained. Riboflavin was analyzed directly after filtration through a membrane filter. To analyze thiamine, the supernatant was derivatized with 1% potassium ferricyanide in 15% sodium hydroxide. </a:t>
            </a:r>
            <a:endParaRPr lang="en-US" sz="1400" dirty="0">
              <a:solidFill>
                <a:schemeClr val="tx1"/>
              </a:solidFill>
              <a:latin typeface="Arial Narrow" panose="020B0606020202030204" pitchFamily="34" charset="0"/>
            </a:endParaRPr>
          </a:p>
        </p:txBody>
      </p:sp>
      <p:sp>
        <p:nvSpPr>
          <p:cNvPr id="17" name="Rectangle 16">
            <a:extLst>
              <a:ext uri="{FF2B5EF4-FFF2-40B4-BE49-F238E27FC236}">
                <a16:creationId xmlns:a16="http://schemas.microsoft.com/office/drawing/2014/main" id="{98B52389-C1B3-9B2F-0B80-EBC5AFE3640A}"/>
              </a:ext>
            </a:extLst>
          </p:cNvPr>
          <p:cNvSpPr/>
          <p:nvPr/>
        </p:nvSpPr>
        <p:spPr>
          <a:xfrm>
            <a:off x="-12193" y="3163512"/>
            <a:ext cx="1523174" cy="338554"/>
          </a:xfrm>
          <a:prstGeom prst="rect">
            <a:avLst/>
          </a:prstGeom>
        </p:spPr>
        <p:txBody>
          <a:bodyPr wrap="none">
            <a:spAutoFit/>
          </a:bodyPr>
          <a:lstStyle/>
          <a:p>
            <a:r>
              <a:rPr lang="en-US" sz="1600" dirty="0">
                <a:solidFill>
                  <a:srgbClr val="660066"/>
                </a:solidFill>
                <a:latin typeface="PF BeauSans Pro" panose="02000800000000020004" pitchFamily="2" charset="0"/>
                <a:ea typeface="Calibri" panose="020F0502020204030204" pitchFamily="34" charset="0"/>
              </a:rPr>
              <a:t>Experimental</a:t>
            </a:r>
            <a:endParaRPr lang="en-US" sz="1600"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52488" y="5456077"/>
            <a:ext cx="5890289" cy="134655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400" dirty="0">
                <a:solidFill>
                  <a:srgbClr val="1B1B1B"/>
                </a:solidFill>
                <a:effectLst/>
                <a:latin typeface="Arial Narrow" panose="020B0606020202030204" pitchFamily="34" charset="0"/>
                <a:ea typeface="Calibri" panose="020F0502020204030204" pitchFamily="34" charset="0"/>
                <a:cs typeface="Arial" panose="020B0604020202020204" pitchFamily="34" charset="0"/>
              </a:rPr>
              <a:t>Riboflavin (vitamin B2) and thiamine (vitamin B1) are essential water-soluble B-vitamins which are coenzymes in cellular energy metabolism, support normal growth, and maintain a healthy nervous system. </a:t>
            </a:r>
            <a:r>
              <a:rPr lang="en-US" sz="1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 the </a:t>
            </a:r>
            <a:r>
              <a:rPr lang="sr-Latn-RS" sz="1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commercial </a:t>
            </a:r>
            <a:r>
              <a:rPr lang="en-US" sz="1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almond milk sample, the concentration of riboflavin was significant, while thiamine was present in very low concentrations. The findings confirm that almond milk may be a good source of riboflavin in a vegan/plant-based diet.</a:t>
            </a:r>
            <a:endParaRPr lang="en-US" sz="14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0" y="5190512"/>
            <a:ext cx="1374094" cy="338554"/>
          </a:xfrm>
          <a:prstGeom prst="rect">
            <a:avLst/>
          </a:prstGeom>
        </p:spPr>
        <p:txBody>
          <a:bodyPr wrap="none">
            <a:spAutoFit/>
          </a:bodyPr>
          <a:lstStyle/>
          <a:p>
            <a:r>
              <a:rPr lang="en-US" sz="1600" dirty="0">
                <a:solidFill>
                  <a:schemeClr val="accent6">
                    <a:lumMod val="75000"/>
                  </a:schemeClr>
                </a:solidFill>
                <a:latin typeface="PF BeauSans Pro" panose="02000800000000020004" pitchFamily="2" charset="0"/>
                <a:ea typeface="Calibri" panose="020F0502020204030204" pitchFamily="34" charset="0"/>
              </a:rPr>
              <a:t>Conclusions</a:t>
            </a:r>
            <a:endParaRPr lang="en-US" sz="1600" dirty="0">
              <a:solidFill>
                <a:schemeClr val="accent6">
                  <a:lumMod val="75000"/>
                </a:schemeClr>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6025091" y="3478440"/>
            <a:ext cx="5999157" cy="57705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gn="just">
              <a:lnSpc>
                <a:spcPct val="100000"/>
              </a:lnSpc>
              <a:spcBef>
                <a:spcPts val="0"/>
              </a:spcBef>
              <a:buNone/>
            </a:pPr>
            <a:r>
              <a:rPr lang="en-US" sz="1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The concentration of riboflavin in commercial almond milk was found to be 1.884±0.124 µg/ml (RSD 6.6%), while thiamine content was 1.20±0.13 ng/ml (RSD 10.8%). </a:t>
            </a:r>
          </a:p>
        </p:txBody>
      </p:sp>
      <p:sp>
        <p:nvSpPr>
          <p:cNvPr id="25" name="Rectangle 24">
            <a:extLst>
              <a:ext uri="{FF2B5EF4-FFF2-40B4-BE49-F238E27FC236}">
                <a16:creationId xmlns:a16="http://schemas.microsoft.com/office/drawing/2014/main" id="{67720194-03DF-E99C-4E34-32A3E6D0C24C}"/>
              </a:ext>
            </a:extLst>
          </p:cNvPr>
          <p:cNvSpPr/>
          <p:nvPr/>
        </p:nvSpPr>
        <p:spPr>
          <a:xfrm>
            <a:off x="5978112" y="3139886"/>
            <a:ext cx="2441694" cy="338554"/>
          </a:xfrm>
          <a:prstGeom prst="rect">
            <a:avLst/>
          </a:prstGeom>
        </p:spPr>
        <p:txBody>
          <a:bodyPr wrap="none">
            <a:spAutoFit/>
          </a:bodyPr>
          <a:lstStyle/>
          <a:p>
            <a:r>
              <a:rPr lang="en-US" sz="1600" dirty="0">
                <a:solidFill>
                  <a:schemeClr val="accent6">
                    <a:lumMod val="75000"/>
                  </a:schemeClr>
                </a:solidFill>
                <a:latin typeface="PF BeauSans Pro" panose="02000800000000020004" pitchFamily="2" charset="0"/>
                <a:ea typeface="Calibri" panose="020F0502020204030204" pitchFamily="34" charset="0"/>
              </a:rPr>
              <a:t>Results and discussion</a:t>
            </a:r>
            <a:endParaRPr lang="en-US" sz="1600" dirty="0">
              <a:solidFill>
                <a:schemeClr val="accent6">
                  <a:lumMod val="75000"/>
                </a:schemeClr>
              </a:solidFill>
              <a:latin typeface="PF BeauSans Pro" panose="02000800000000020004" pitchFamily="2"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6133964" y="6086372"/>
            <a:ext cx="5890287" cy="68382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This work was supported by The </a:t>
            </a:r>
            <a:r>
              <a:rPr lang="en-US"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Ministry of Science, Technological Development and Innovation of the Republic of Serbia </a:t>
            </a:r>
            <a:r>
              <a:rPr lang="en-US" sz="1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en-US"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Grant No: 451-03-34/2026-03/200113).</a:t>
            </a:r>
            <a:endParaRPr lang="en-US"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ctr"/>
            <a:endParaRPr lang="en-US" sz="1200" dirty="0">
              <a:solidFill>
                <a:schemeClr val="tx1"/>
              </a:solidFill>
              <a:latin typeface="Arial Narrow" panose="020B0606020202030204" pitchFamily="34"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096000" y="5747818"/>
            <a:ext cx="2015295" cy="338554"/>
          </a:xfrm>
          <a:prstGeom prst="rect">
            <a:avLst/>
          </a:prstGeom>
        </p:spPr>
        <p:txBody>
          <a:bodyPr wrap="none">
            <a:spAutoFit/>
          </a:bodyPr>
          <a:lstStyle/>
          <a:p>
            <a:r>
              <a:rPr lang="en-US" sz="1600"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166764" y="87808"/>
            <a:ext cx="957828"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AEC-P2</a:t>
            </a:r>
            <a:endParaRPr lang="en-US" sz="1400" dirty="0">
              <a:solidFill>
                <a:schemeClr val="tx1"/>
              </a:solidFill>
            </a:endParaRPr>
          </a:p>
        </p:txBody>
      </p:sp>
      <p:pic>
        <p:nvPicPr>
          <p:cNvPr id="11" name="Picture 10">
            <a:extLst>
              <a:ext uri="{FF2B5EF4-FFF2-40B4-BE49-F238E27FC236}">
                <a16:creationId xmlns:a16="http://schemas.microsoft.com/office/drawing/2014/main" id="{8841DA78-32E9-02D9-25C5-CA6742B8E036}"/>
              </a:ext>
            </a:extLst>
          </p:cNvPr>
          <p:cNvPicPr>
            <a:picLocks noChangeAspect="1"/>
          </p:cNvPicPr>
          <p:nvPr/>
        </p:nvPicPr>
        <p:blipFill>
          <a:blip r:embed="rId4"/>
          <a:stretch>
            <a:fillRect/>
          </a:stretch>
        </p:blipFill>
        <p:spPr>
          <a:xfrm>
            <a:off x="6025091" y="4197009"/>
            <a:ext cx="5948628" cy="2949281"/>
          </a:xfrm>
          <a:prstGeom prst="rect">
            <a:avLst/>
          </a:prstGeom>
        </p:spPr>
      </p:pic>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DCA87D-57B8-4510-9665-9E75299929F1}">
  <ds:schemaRefs>
    <ds:schemaRef ds:uri="http://purl.org/dc/dcmitype/"/>
    <ds:schemaRef ds:uri="http://purl.org/dc/terms/"/>
    <ds:schemaRef ds:uri="http://purl.org/dc/elements/1.1/"/>
    <ds:schemaRef ds:uri="98621ed1-ae24-4a21-b80a-89d572d87e72"/>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c9b645eb-e6fe-4b35-9d45-bd7394162d21"/>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541</TotalTime>
  <Words>353</Words>
  <Application>Microsoft Office PowerPoint</Application>
  <PresentationFormat>Widescreen</PresentationFormat>
  <Paragraphs>16</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Calibri</vt:lpstr>
      <vt:lpstr>Tahoma</vt:lpstr>
      <vt:lpstr>Arial Narrow</vt:lpstr>
      <vt:lpstr>PF BeauSans Pro</vt:lpstr>
      <vt:lpstr>Times New Roman</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Marinela Cvetanoska</cp:lastModifiedBy>
  <cp:revision>52</cp:revision>
  <dcterms:created xsi:type="dcterms:W3CDTF">2025-07-07T08:04:39Z</dcterms:created>
  <dcterms:modified xsi:type="dcterms:W3CDTF">2026-09-15T14:02:56Z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