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65" r:id="rId5"/>
    <p:sldId id="299" r:id="rId6"/>
    <p:sldId id="268" r:id="rId7"/>
    <p:sldId id="270" r:id="rId8"/>
    <p:sldId id="272" r:id="rId9"/>
    <p:sldId id="275" r:id="rId10"/>
    <p:sldId id="276" r:id="rId11"/>
    <p:sldId id="278" r:id="rId12"/>
    <p:sldId id="277" r:id="rId13"/>
    <p:sldId id="280" r:id="rId14"/>
    <p:sldId id="283" r:id="rId15"/>
    <p:sldId id="300" r:id="rId16"/>
    <p:sldId id="301" r:id="rId17"/>
    <p:sldId id="292" r:id="rId18"/>
    <p:sldId id="302" r:id="rId19"/>
    <p:sldId id="286" r:id="rId20"/>
    <p:sldId id="876" r:id="rId21"/>
    <p:sldId id="877" r:id="rId22"/>
    <p:sldId id="287" r:id="rId23"/>
    <p:sldId id="282" r:id="rId24"/>
    <p:sldId id="273" r:id="rId25"/>
    <p:sldId id="873" r:id="rId26"/>
    <p:sldId id="875" r:id="rId27"/>
  </p:sldIdLst>
  <p:sldSz cx="12192000" cy="6858000"/>
  <p:notesSz cx="6858000" cy="9144000"/>
  <p:defaultTextStyle>
    <a:defPPr>
      <a:defRPr lang="mk-M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C4F7E717-B162-462A-ADD6-7D9351B1BD12}">
          <p14:sldIdLst>
            <p14:sldId id="265"/>
            <p14:sldId id="299"/>
            <p14:sldId id="268"/>
            <p14:sldId id="270"/>
            <p14:sldId id="272"/>
            <p14:sldId id="275"/>
            <p14:sldId id="276"/>
            <p14:sldId id="278"/>
            <p14:sldId id="277"/>
            <p14:sldId id="280"/>
            <p14:sldId id="283"/>
            <p14:sldId id="300"/>
            <p14:sldId id="301"/>
            <p14:sldId id="292"/>
            <p14:sldId id="302"/>
            <p14:sldId id="286"/>
            <p14:sldId id="876"/>
            <p14:sldId id="877"/>
            <p14:sldId id="287"/>
            <p14:sldId id="282"/>
            <p14:sldId id="273"/>
            <p14:sldId id="873"/>
            <p14:sldId id="87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6859" autoAdjust="0"/>
    <p:restoredTop sz="94660"/>
  </p:normalViewPr>
  <p:slideViewPr>
    <p:cSldViewPr snapToGrid="0">
      <p:cViewPr varScale="1">
        <p:scale>
          <a:sx n="72" d="100"/>
          <a:sy n="72" d="100"/>
        </p:scale>
        <p:origin x="26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mk-M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58DADE-E5A3-4CA1-B3DF-DE9F5DE0D698}" type="datetimeFigureOut">
              <a:rPr lang="mk-MK" smtClean="0"/>
              <a:t>23.9.2026</a:t>
            </a:fld>
            <a:endParaRPr lang="mk-M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mk-M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mk-M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922A28-22CF-4F20-A78C-FDAC4DDEB641}" type="slidenum">
              <a:rPr lang="mk-MK" smtClean="0"/>
              <a:t>‹#›</a:t>
            </a:fld>
            <a:endParaRPr lang="mk-MK"/>
          </a:p>
        </p:txBody>
      </p:sp>
    </p:spTree>
    <p:extLst>
      <p:ext uri="{BB962C8B-B14F-4D97-AF65-F5344CB8AC3E}">
        <p14:creationId xmlns:p14="http://schemas.microsoft.com/office/powerpoint/2010/main" val="2218562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3" name="Google Shape;123;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9" name="Google Shape;139;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CFB53-E46D-4861-AE70-FD700E6A92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mk-MK"/>
          </a:p>
        </p:txBody>
      </p:sp>
      <p:sp>
        <p:nvSpPr>
          <p:cNvPr id="3" name="Subtitle 2">
            <a:extLst>
              <a:ext uri="{FF2B5EF4-FFF2-40B4-BE49-F238E27FC236}">
                <a16:creationId xmlns:a16="http://schemas.microsoft.com/office/drawing/2014/main" id="{0E62C380-7DBF-46A7-BD1C-9E76E0B3D3CB}"/>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mk-MK"/>
          </a:p>
        </p:txBody>
      </p:sp>
      <p:sp>
        <p:nvSpPr>
          <p:cNvPr id="4" name="Date Placeholder 3">
            <a:extLst>
              <a:ext uri="{FF2B5EF4-FFF2-40B4-BE49-F238E27FC236}">
                <a16:creationId xmlns:a16="http://schemas.microsoft.com/office/drawing/2014/main" id="{277F9700-E01E-4C50-AF8F-93E3DEBE1C7A}"/>
              </a:ext>
            </a:extLst>
          </p:cNvPr>
          <p:cNvSpPr>
            <a:spLocks noGrp="1"/>
          </p:cNvSpPr>
          <p:nvPr>
            <p:ph type="dt" sz="half" idx="10"/>
          </p:nvPr>
        </p:nvSpPr>
        <p:spPr/>
        <p:txBody>
          <a:bodyPr/>
          <a:lstStyle/>
          <a:p>
            <a:fld id="{9E773CE7-0923-4549-AF28-D01CAB121A8B}" type="datetimeFigureOut">
              <a:rPr lang="mk-MK" smtClean="0"/>
              <a:t>23.9.2026</a:t>
            </a:fld>
            <a:endParaRPr lang="mk-MK"/>
          </a:p>
        </p:txBody>
      </p:sp>
      <p:sp>
        <p:nvSpPr>
          <p:cNvPr id="5" name="Footer Placeholder 4">
            <a:extLst>
              <a:ext uri="{FF2B5EF4-FFF2-40B4-BE49-F238E27FC236}">
                <a16:creationId xmlns:a16="http://schemas.microsoft.com/office/drawing/2014/main" id="{78C86EE2-FF03-4FF5-AC0D-9B1B8F743A71}"/>
              </a:ext>
            </a:extLst>
          </p:cNvPr>
          <p:cNvSpPr>
            <a:spLocks noGrp="1"/>
          </p:cNvSpPr>
          <p:nvPr>
            <p:ph type="ftr" sz="quarter" idx="11"/>
          </p:nvPr>
        </p:nvSpPr>
        <p:spPr/>
        <p:txBody>
          <a:bodyPr/>
          <a:lstStyle/>
          <a:p>
            <a:endParaRPr lang="mk-MK"/>
          </a:p>
        </p:txBody>
      </p:sp>
      <p:sp>
        <p:nvSpPr>
          <p:cNvPr id="6" name="Slide Number Placeholder 5">
            <a:extLst>
              <a:ext uri="{FF2B5EF4-FFF2-40B4-BE49-F238E27FC236}">
                <a16:creationId xmlns:a16="http://schemas.microsoft.com/office/drawing/2014/main" id="{4F07A237-9141-4B10-9889-72FB8A221781}"/>
              </a:ext>
            </a:extLst>
          </p:cNvPr>
          <p:cNvSpPr>
            <a:spLocks noGrp="1"/>
          </p:cNvSpPr>
          <p:nvPr>
            <p:ph type="sldNum" sz="quarter" idx="12"/>
          </p:nvPr>
        </p:nvSpPr>
        <p:spPr/>
        <p:txBody>
          <a:bodyPr/>
          <a:lstStyle/>
          <a:p>
            <a:fld id="{275E7DAE-102D-4C83-8292-24D7F234DA3A}" type="slidenum">
              <a:rPr lang="mk-MK" smtClean="0"/>
              <a:t>‹#›</a:t>
            </a:fld>
            <a:endParaRPr lang="mk-MK"/>
          </a:p>
        </p:txBody>
      </p:sp>
    </p:spTree>
    <p:extLst>
      <p:ext uri="{BB962C8B-B14F-4D97-AF65-F5344CB8AC3E}">
        <p14:creationId xmlns:p14="http://schemas.microsoft.com/office/powerpoint/2010/main" val="3925908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2FCD6-FD43-4368-80E4-7311BB861C83}"/>
              </a:ext>
            </a:extLst>
          </p:cNvPr>
          <p:cNvSpPr>
            <a:spLocks noGrp="1"/>
          </p:cNvSpPr>
          <p:nvPr>
            <p:ph type="title"/>
          </p:nvPr>
        </p:nvSpPr>
        <p:spPr/>
        <p:txBody>
          <a:bodyPr/>
          <a:lstStyle/>
          <a:p>
            <a:r>
              <a:rPr lang="en-US"/>
              <a:t>Click to edit Master title style</a:t>
            </a:r>
            <a:endParaRPr lang="mk-MK"/>
          </a:p>
        </p:txBody>
      </p:sp>
      <p:sp>
        <p:nvSpPr>
          <p:cNvPr id="3" name="Content Placeholder 2">
            <a:extLst>
              <a:ext uri="{FF2B5EF4-FFF2-40B4-BE49-F238E27FC236}">
                <a16:creationId xmlns:a16="http://schemas.microsoft.com/office/drawing/2014/main" id="{2EA45143-64EC-4432-AF88-7CF7E291CD2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Date Placeholder 3">
            <a:extLst>
              <a:ext uri="{FF2B5EF4-FFF2-40B4-BE49-F238E27FC236}">
                <a16:creationId xmlns:a16="http://schemas.microsoft.com/office/drawing/2014/main" id="{AEAEF216-4274-43E4-AAF7-1EE6CD472D01}"/>
              </a:ext>
            </a:extLst>
          </p:cNvPr>
          <p:cNvSpPr>
            <a:spLocks noGrp="1"/>
          </p:cNvSpPr>
          <p:nvPr>
            <p:ph type="dt" sz="half" idx="10"/>
          </p:nvPr>
        </p:nvSpPr>
        <p:spPr/>
        <p:txBody>
          <a:bodyPr/>
          <a:lstStyle/>
          <a:p>
            <a:fld id="{9E773CE7-0923-4549-AF28-D01CAB121A8B}" type="datetimeFigureOut">
              <a:rPr lang="mk-MK" smtClean="0"/>
              <a:t>23.9.2026</a:t>
            </a:fld>
            <a:endParaRPr lang="mk-MK"/>
          </a:p>
        </p:txBody>
      </p:sp>
      <p:sp>
        <p:nvSpPr>
          <p:cNvPr id="5" name="Footer Placeholder 4">
            <a:extLst>
              <a:ext uri="{FF2B5EF4-FFF2-40B4-BE49-F238E27FC236}">
                <a16:creationId xmlns:a16="http://schemas.microsoft.com/office/drawing/2014/main" id="{3B2D2431-D09F-440A-A104-D79E84887E46}"/>
              </a:ext>
            </a:extLst>
          </p:cNvPr>
          <p:cNvSpPr>
            <a:spLocks noGrp="1"/>
          </p:cNvSpPr>
          <p:nvPr>
            <p:ph type="ftr" sz="quarter" idx="11"/>
          </p:nvPr>
        </p:nvSpPr>
        <p:spPr/>
        <p:txBody>
          <a:bodyPr/>
          <a:lstStyle/>
          <a:p>
            <a:endParaRPr lang="mk-MK"/>
          </a:p>
        </p:txBody>
      </p:sp>
      <p:sp>
        <p:nvSpPr>
          <p:cNvPr id="6" name="Slide Number Placeholder 5">
            <a:extLst>
              <a:ext uri="{FF2B5EF4-FFF2-40B4-BE49-F238E27FC236}">
                <a16:creationId xmlns:a16="http://schemas.microsoft.com/office/drawing/2014/main" id="{C4906DEE-3B80-44D3-990C-D61CCC95B38C}"/>
              </a:ext>
            </a:extLst>
          </p:cNvPr>
          <p:cNvSpPr>
            <a:spLocks noGrp="1"/>
          </p:cNvSpPr>
          <p:nvPr>
            <p:ph type="sldNum" sz="quarter" idx="12"/>
          </p:nvPr>
        </p:nvSpPr>
        <p:spPr/>
        <p:txBody>
          <a:bodyPr/>
          <a:lstStyle/>
          <a:p>
            <a:fld id="{275E7DAE-102D-4C83-8292-24D7F234DA3A}" type="slidenum">
              <a:rPr lang="mk-MK" smtClean="0"/>
              <a:t>‹#›</a:t>
            </a:fld>
            <a:endParaRPr lang="mk-MK"/>
          </a:p>
        </p:txBody>
      </p:sp>
    </p:spTree>
    <p:extLst>
      <p:ext uri="{BB962C8B-B14F-4D97-AF65-F5344CB8AC3E}">
        <p14:creationId xmlns:p14="http://schemas.microsoft.com/office/powerpoint/2010/main" val="6995711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B61C4-1623-40C4-A5C6-E80639235C80}"/>
              </a:ext>
            </a:extLst>
          </p:cNvPr>
          <p:cNvSpPr>
            <a:spLocks noGrp="1"/>
          </p:cNvSpPr>
          <p:nvPr>
            <p:ph type="title"/>
          </p:nvPr>
        </p:nvSpPr>
        <p:spPr>
          <a:xfrm>
            <a:off x="831851" y="1709742"/>
            <a:ext cx="10515600" cy="2852737"/>
          </a:xfrm>
        </p:spPr>
        <p:txBody>
          <a:bodyPr anchor="b"/>
          <a:lstStyle>
            <a:lvl1pPr>
              <a:defRPr sz="6000"/>
            </a:lvl1pPr>
          </a:lstStyle>
          <a:p>
            <a:r>
              <a:rPr lang="en-US"/>
              <a:t>Click to edit Master title style</a:t>
            </a:r>
            <a:endParaRPr lang="mk-MK"/>
          </a:p>
        </p:txBody>
      </p:sp>
      <p:sp>
        <p:nvSpPr>
          <p:cNvPr id="3" name="Text Placeholder 2">
            <a:extLst>
              <a:ext uri="{FF2B5EF4-FFF2-40B4-BE49-F238E27FC236}">
                <a16:creationId xmlns:a16="http://schemas.microsoft.com/office/drawing/2014/main" id="{C1F59B00-04EC-4D61-A5D4-201049F6206F}"/>
              </a:ext>
            </a:extLst>
          </p:cNvPr>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48893A-B176-413D-8701-5D11F3464840}"/>
              </a:ext>
            </a:extLst>
          </p:cNvPr>
          <p:cNvSpPr>
            <a:spLocks noGrp="1"/>
          </p:cNvSpPr>
          <p:nvPr>
            <p:ph type="dt" sz="half" idx="10"/>
          </p:nvPr>
        </p:nvSpPr>
        <p:spPr/>
        <p:txBody>
          <a:bodyPr/>
          <a:lstStyle/>
          <a:p>
            <a:fld id="{9E773CE7-0923-4549-AF28-D01CAB121A8B}" type="datetimeFigureOut">
              <a:rPr lang="mk-MK" smtClean="0"/>
              <a:t>23.9.2026</a:t>
            </a:fld>
            <a:endParaRPr lang="mk-MK"/>
          </a:p>
        </p:txBody>
      </p:sp>
      <p:sp>
        <p:nvSpPr>
          <p:cNvPr id="5" name="Footer Placeholder 4">
            <a:extLst>
              <a:ext uri="{FF2B5EF4-FFF2-40B4-BE49-F238E27FC236}">
                <a16:creationId xmlns:a16="http://schemas.microsoft.com/office/drawing/2014/main" id="{FAEA34ED-F7B9-4512-BA85-F3DDBD434406}"/>
              </a:ext>
            </a:extLst>
          </p:cNvPr>
          <p:cNvSpPr>
            <a:spLocks noGrp="1"/>
          </p:cNvSpPr>
          <p:nvPr>
            <p:ph type="ftr" sz="quarter" idx="11"/>
          </p:nvPr>
        </p:nvSpPr>
        <p:spPr/>
        <p:txBody>
          <a:bodyPr/>
          <a:lstStyle/>
          <a:p>
            <a:endParaRPr lang="mk-MK"/>
          </a:p>
        </p:txBody>
      </p:sp>
      <p:sp>
        <p:nvSpPr>
          <p:cNvPr id="6" name="Slide Number Placeholder 5">
            <a:extLst>
              <a:ext uri="{FF2B5EF4-FFF2-40B4-BE49-F238E27FC236}">
                <a16:creationId xmlns:a16="http://schemas.microsoft.com/office/drawing/2014/main" id="{2F8F2400-412F-40E3-8932-951ADBC8E946}"/>
              </a:ext>
            </a:extLst>
          </p:cNvPr>
          <p:cNvSpPr>
            <a:spLocks noGrp="1"/>
          </p:cNvSpPr>
          <p:nvPr>
            <p:ph type="sldNum" sz="quarter" idx="12"/>
          </p:nvPr>
        </p:nvSpPr>
        <p:spPr/>
        <p:txBody>
          <a:bodyPr/>
          <a:lstStyle/>
          <a:p>
            <a:fld id="{275E7DAE-102D-4C83-8292-24D7F234DA3A}" type="slidenum">
              <a:rPr lang="mk-MK" smtClean="0"/>
              <a:t>‹#›</a:t>
            </a:fld>
            <a:endParaRPr lang="mk-MK"/>
          </a:p>
        </p:txBody>
      </p:sp>
    </p:spTree>
    <p:extLst>
      <p:ext uri="{BB962C8B-B14F-4D97-AF65-F5344CB8AC3E}">
        <p14:creationId xmlns:p14="http://schemas.microsoft.com/office/powerpoint/2010/main" val="26328267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D75C0-F628-482F-9A37-C921D64CD231}"/>
              </a:ext>
            </a:extLst>
          </p:cNvPr>
          <p:cNvSpPr>
            <a:spLocks noGrp="1"/>
          </p:cNvSpPr>
          <p:nvPr>
            <p:ph type="title"/>
          </p:nvPr>
        </p:nvSpPr>
        <p:spPr/>
        <p:txBody>
          <a:bodyPr/>
          <a:lstStyle/>
          <a:p>
            <a:r>
              <a:rPr lang="en-US"/>
              <a:t>Click to edit Master title style</a:t>
            </a:r>
            <a:endParaRPr lang="mk-MK"/>
          </a:p>
        </p:txBody>
      </p:sp>
      <p:sp>
        <p:nvSpPr>
          <p:cNvPr id="3" name="Content Placeholder 2">
            <a:extLst>
              <a:ext uri="{FF2B5EF4-FFF2-40B4-BE49-F238E27FC236}">
                <a16:creationId xmlns:a16="http://schemas.microsoft.com/office/drawing/2014/main" id="{1B2AB168-369F-4FC0-8EC8-491583B916E5}"/>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Content Placeholder 3">
            <a:extLst>
              <a:ext uri="{FF2B5EF4-FFF2-40B4-BE49-F238E27FC236}">
                <a16:creationId xmlns:a16="http://schemas.microsoft.com/office/drawing/2014/main" id="{2482FE73-E78F-4879-B45E-DB7D41222F73}"/>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5" name="Date Placeholder 4">
            <a:extLst>
              <a:ext uri="{FF2B5EF4-FFF2-40B4-BE49-F238E27FC236}">
                <a16:creationId xmlns:a16="http://schemas.microsoft.com/office/drawing/2014/main" id="{52C680BF-9913-41EC-8E03-874DDE711906}"/>
              </a:ext>
            </a:extLst>
          </p:cNvPr>
          <p:cNvSpPr>
            <a:spLocks noGrp="1"/>
          </p:cNvSpPr>
          <p:nvPr>
            <p:ph type="dt" sz="half" idx="10"/>
          </p:nvPr>
        </p:nvSpPr>
        <p:spPr/>
        <p:txBody>
          <a:bodyPr/>
          <a:lstStyle/>
          <a:p>
            <a:fld id="{9E773CE7-0923-4549-AF28-D01CAB121A8B}" type="datetimeFigureOut">
              <a:rPr lang="mk-MK" smtClean="0"/>
              <a:t>23.9.2026</a:t>
            </a:fld>
            <a:endParaRPr lang="mk-MK"/>
          </a:p>
        </p:txBody>
      </p:sp>
      <p:sp>
        <p:nvSpPr>
          <p:cNvPr id="6" name="Footer Placeholder 5">
            <a:extLst>
              <a:ext uri="{FF2B5EF4-FFF2-40B4-BE49-F238E27FC236}">
                <a16:creationId xmlns:a16="http://schemas.microsoft.com/office/drawing/2014/main" id="{E7532C4C-A82A-4020-9A8D-A2EC664D1A6C}"/>
              </a:ext>
            </a:extLst>
          </p:cNvPr>
          <p:cNvSpPr>
            <a:spLocks noGrp="1"/>
          </p:cNvSpPr>
          <p:nvPr>
            <p:ph type="ftr" sz="quarter" idx="11"/>
          </p:nvPr>
        </p:nvSpPr>
        <p:spPr/>
        <p:txBody>
          <a:bodyPr/>
          <a:lstStyle/>
          <a:p>
            <a:endParaRPr lang="mk-MK"/>
          </a:p>
        </p:txBody>
      </p:sp>
      <p:sp>
        <p:nvSpPr>
          <p:cNvPr id="7" name="Slide Number Placeholder 6">
            <a:extLst>
              <a:ext uri="{FF2B5EF4-FFF2-40B4-BE49-F238E27FC236}">
                <a16:creationId xmlns:a16="http://schemas.microsoft.com/office/drawing/2014/main" id="{BCEB9767-60A0-486E-90A0-6135B21D2F3F}"/>
              </a:ext>
            </a:extLst>
          </p:cNvPr>
          <p:cNvSpPr>
            <a:spLocks noGrp="1"/>
          </p:cNvSpPr>
          <p:nvPr>
            <p:ph type="sldNum" sz="quarter" idx="12"/>
          </p:nvPr>
        </p:nvSpPr>
        <p:spPr/>
        <p:txBody>
          <a:bodyPr/>
          <a:lstStyle/>
          <a:p>
            <a:fld id="{275E7DAE-102D-4C83-8292-24D7F234DA3A}" type="slidenum">
              <a:rPr lang="mk-MK" smtClean="0"/>
              <a:t>‹#›</a:t>
            </a:fld>
            <a:endParaRPr lang="mk-MK"/>
          </a:p>
        </p:txBody>
      </p:sp>
    </p:spTree>
    <p:extLst>
      <p:ext uri="{BB962C8B-B14F-4D97-AF65-F5344CB8AC3E}">
        <p14:creationId xmlns:p14="http://schemas.microsoft.com/office/powerpoint/2010/main" val="26860662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4F678-9E0A-4102-B179-7746F2B4A5B8}"/>
              </a:ext>
            </a:extLst>
          </p:cNvPr>
          <p:cNvSpPr>
            <a:spLocks noGrp="1"/>
          </p:cNvSpPr>
          <p:nvPr>
            <p:ph type="title"/>
          </p:nvPr>
        </p:nvSpPr>
        <p:spPr>
          <a:xfrm>
            <a:off x="839788" y="365129"/>
            <a:ext cx="10515600" cy="1325563"/>
          </a:xfrm>
        </p:spPr>
        <p:txBody>
          <a:bodyPr/>
          <a:lstStyle/>
          <a:p>
            <a:r>
              <a:rPr lang="en-US"/>
              <a:t>Click to edit Master title style</a:t>
            </a:r>
            <a:endParaRPr lang="mk-MK"/>
          </a:p>
        </p:txBody>
      </p:sp>
      <p:sp>
        <p:nvSpPr>
          <p:cNvPr id="3" name="Text Placeholder 2">
            <a:extLst>
              <a:ext uri="{FF2B5EF4-FFF2-40B4-BE49-F238E27FC236}">
                <a16:creationId xmlns:a16="http://schemas.microsoft.com/office/drawing/2014/main" id="{E379B2BD-728A-4124-8794-3C22A772A881}"/>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63CBE6F-A7B5-403B-A040-46628280A2D0}"/>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5" name="Text Placeholder 4">
            <a:extLst>
              <a:ext uri="{FF2B5EF4-FFF2-40B4-BE49-F238E27FC236}">
                <a16:creationId xmlns:a16="http://schemas.microsoft.com/office/drawing/2014/main" id="{C6974AAA-42B6-4C17-8E01-01E0AA3E71AD}"/>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855034B-AD73-46FD-A0CD-F6005753A67A}"/>
              </a:ext>
            </a:extLst>
          </p:cNvPr>
          <p:cNvSpPr>
            <a:spLocks noGrp="1"/>
          </p:cNvSpPr>
          <p:nvPr>
            <p:ph sz="quarter" idx="4"/>
          </p:nvPr>
        </p:nvSpPr>
        <p:spPr>
          <a:xfrm>
            <a:off x="6172202"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7" name="Date Placeholder 6">
            <a:extLst>
              <a:ext uri="{FF2B5EF4-FFF2-40B4-BE49-F238E27FC236}">
                <a16:creationId xmlns:a16="http://schemas.microsoft.com/office/drawing/2014/main" id="{43AE416A-0AA8-457A-9B3B-9B11B49D47B5}"/>
              </a:ext>
            </a:extLst>
          </p:cNvPr>
          <p:cNvSpPr>
            <a:spLocks noGrp="1"/>
          </p:cNvSpPr>
          <p:nvPr>
            <p:ph type="dt" sz="half" idx="10"/>
          </p:nvPr>
        </p:nvSpPr>
        <p:spPr/>
        <p:txBody>
          <a:bodyPr/>
          <a:lstStyle/>
          <a:p>
            <a:fld id="{9E773CE7-0923-4549-AF28-D01CAB121A8B}" type="datetimeFigureOut">
              <a:rPr lang="mk-MK" smtClean="0"/>
              <a:t>23.9.2026</a:t>
            </a:fld>
            <a:endParaRPr lang="mk-MK"/>
          </a:p>
        </p:txBody>
      </p:sp>
      <p:sp>
        <p:nvSpPr>
          <p:cNvPr id="8" name="Footer Placeholder 7">
            <a:extLst>
              <a:ext uri="{FF2B5EF4-FFF2-40B4-BE49-F238E27FC236}">
                <a16:creationId xmlns:a16="http://schemas.microsoft.com/office/drawing/2014/main" id="{20CAE08E-4D33-47F9-8497-9F5A25F79DE2}"/>
              </a:ext>
            </a:extLst>
          </p:cNvPr>
          <p:cNvSpPr>
            <a:spLocks noGrp="1"/>
          </p:cNvSpPr>
          <p:nvPr>
            <p:ph type="ftr" sz="quarter" idx="11"/>
          </p:nvPr>
        </p:nvSpPr>
        <p:spPr/>
        <p:txBody>
          <a:bodyPr/>
          <a:lstStyle/>
          <a:p>
            <a:endParaRPr lang="mk-MK"/>
          </a:p>
        </p:txBody>
      </p:sp>
      <p:sp>
        <p:nvSpPr>
          <p:cNvPr id="9" name="Slide Number Placeholder 8">
            <a:extLst>
              <a:ext uri="{FF2B5EF4-FFF2-40B4-BE49-F238E27FC236}">
                <a16:creationId xmlns:a16="http://schemas.microsoft.com/office/drawing/2014/main" id="{822D80D4-B4F0-4454-8603-DDAE77888BFD}"/>
              </a:ext>
            </a:extLst>
          </p:cNvPr>
          <p:cNvSpPr>
            <a:spLocks noGrp="1"/>
          </p:cNvSpPr>
          <p:nvPr>
            <p:ph type="sldNum" sz="quarter" idx="12"/>
          </p:nvPr>
        </p:nvSpPr>
        <p:spPr/>
        <p:txBody>
          <a:bodyPr/>
          <a:lstStyle/>
          <a:p>
            <a:fld id="{275E7DAE-102D-4C83-8292-24D7F234DA3A}" type="slidenum">
              <a:rPr lang="mk-MK" smtClean="0"/>
              <a:t>‹#›</a:t>
            </a:fld>
            <a:endParaRPr lang="mk-MK"/>
          </a:p>
        </p:txBody>
      </p:sp>
    </p:spTree>
    <p:extLst>
      <p:ext uri="{BB962C8B-B14F-4D97-AF65-F5344CB8AC3E}">
        <p14:creationId xmlns:p14="http://schemas.microsoft.com/office/powerpoint/2010/main" val="3386793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27A4-5C71-4985-8E6D-DD6657100121}"/>
              </a:ext>
            </a:extLst>
          </p:cNvPr>
          <p:cNvSpPr>
            <a:spLocks noGrp="1"/>
          </p:cNvSpPr>
          <p:nvPr>
            <p:ph type="title"/>
          </p:nvPr>
        </p:nvSpPr>
        <p:spPr/>
        <p:txBody>
          <a:bodyPr/>
          <a:lstStyle/>
          <a:p>
            <a:r>
              <a:rPr lang="en-US"/>
              <a:t>Click to edit Master title style</a:t>
            </a:r>
            <a:endParaRPr lang="mk-MK"/>
          </a:p>
        </p:txBody>
      </p:sp>
      <p:sp>
        <p:nvSpPr>
          <p:cNvPr id="3" name="Date Placeholder 2">
            <a:extLst>
              <a:ext uri="{FF2B5EF4-FFF2-40B4-BE49-F238E27FC236}">
                <a16:creationId xmlns:a16="http://schemas.microsoft.com/office/drawing/2014/main" id="{21A9F005-6A51-4994-8749-200BC480C4F4}"/>
              </a:ext>
            </a:extLst>
          </p:cNvPr>
          <p:cNvSpPr>
            <a:spLocks noGrp="1"/>
          </p:cNvSpPr>
          <p:nvPr>
            <p:ph type="dt" sz="half" idx="10"/>
          </p:nvPr>
        </p:nvSpPr>
        <p:spPr/>
        <p:txBody>
          <a:bodyPr/>
          <a:lstStyle/>
          <a:p>
            <a:fld id="{9E773CE7-0923-4549-AF28-D01CAB121A8B}" type="datetimeFigureOut">
              <a:rPr lang="mk-MK" smtClean="0"/>
              <a:t>23.9.2026</a:t>
            </a:fld>
            <a:endParaRPr lang="mk-MK"/>
          </a:p>
        </p:txBody>
      </p:sp>
      <p:sp>
        <p:nvSpPr>
          <p:cNvPr id="4" name="Footer Placeholder 3">
            <a:extLst>
              <a:ext uri="{FF2B5EF4-FFF2-40B4-BE49-F238E27FC236}">
                <a16:creationId xmlns:a16="http://schemas.microsoft.com/office/drawing/2014/main" id="{B59030AF-07E3-4548-91A2-6299F56EECDC}"/>
              </a:ext>
            </a:extLst>
          </p:cNvPr>
          <p:cNvSpPr>
            <a:spLocks noGrp="1"/>
          </p:cNvSpPr>
          <p:nvPr>
            <p:ph type="ftr" sz="quarter" idx="11"/>
          </p:nvPr>
        </p:nvSpPr>
        <p:spPr/>
        <p:txBody>
          <a:bodyPr/>
          <a:lstStyle/>
          <a:p>
            <a:endParaRPr lang="mk-MK"/>
          </a:p>
        </p:txBody>
      </p:sp>
      <p:sp>
        <p:nvSpPr>
          <p:cNvPr id="5" name="Slide Number Placeholder 4">
            <a:extLst>
              <a:ext uri="{FF2B5EF4-FFF2-40B4-BE49-F238E27FC236}">
                <a16:creationId xmlns:a16="http://schemas.microsoft.com/office/drawing/2014/main" id="{60436257-6D6A-424F-B231-96C70C1B0CB6}"/>
              </a:ext>
            </a:extLst>
          </p:cNvPr>
          <p:cNvSpPr>
            <a:spLocks noGrp="1"/>
          </p:cNvSpPr>
          <p:nvPr>
            <p:ph type="sldNum" sz="quarter" idx="12"/>
          </p:nvPr>
        </p:nvSpPr>
        <p:spPr/>
        <p:txBody>
          <a:bodyPr/>
          <a:lstStyle/>
          <a:p>
            <a:fld id="{275E7DAE-102D-4C83-8292-24D7F234DA3A}" type="slidenum">
              <a:rPr lang="mk-MK" smtClean="0"/>
              <a:t>‹#›</a:t>
            </a:fld>
            <a:endParaRPr lang="mk-MK"/>
          </a:p>
        </p:txBody>
      </p:sp>
    </p:spTree>
    <p:extLst>
      <p:ext uri="{BB962C8B-B14F-4D97-AF65-F5344CB8AC3E}">
        <p14:creationId xmlns:p14="http://schemas.microsoft.com/office/powerpoint/2010/main" val="1095446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6902A2A-4952-46A2-B3AA-0094528D4FA7}"/>
              </a:ext>
            </a:extLst>
          </p:cNvPr>
          <p:cNvSpPr>
            <a:spLocks noGrp="1"/>
          </p:cNvSpPr>
          <p:nvPr>
            <p:ph type="dt" sz="half" idx="10"/>
          </p:nvPr>
        </p:nvSpPr>
        <p:spPr/>
        <p:txBody>
          <a:bodyPr/>
          <a:lstStyle/>
          <a:p>
            <a:fld id="{9E773CE7-0923-4549-AF28-D01CAB121A8B}" type="datetimeFigureOut">
              <a:rPr lang="mk-MK" smtClean="0"/>
              <a:t>23.9.2026</a:t>
            </a:fld>
            <a:endParaRPr lang="mk-MK"/>
          </a:p>
        </p:txBody>
      </p:sp>
      <p:sp>
        <p:nvSpPr>
          <p:cNvPr id="3" name="Footer Placeholder 2">
            <a:extLst>
              <a:ext uri="{FF2B5EF4-FFF2-40B4-BE49-F238E27FC236}">
                <a16:creationId xmlns:a16="http://schemas.microsoft.com/office/drawing/2014/main" id="{874AA95C-7B92-4BAC-B2D3-F8A6EC2B8832}"/>
              </a:ext>
            </a:extLst>
          </p:cNvPr>
          <p:cNvSpPr>
            <a:spLocks noGrp="1"/>
          </p:cNvSpPr>
          <p:nvPr>
            <p:ph type="ftr" sz="quarter" idx="11"/>
          </p:nvPr>
        </p:nvSpPr>
        <p:spPr/>
        <p:txBody>
          <a:bodyPr/>
          <a:lstStyle/>
          <a:p>
            <a:endParaRPr lang="mk-MK"/>
          </a:p>
        </p:txBody>
      </p:sp>
      <p:sp>
        <p:nvSpPr>
          <p:cNvPr id="4" name="Slide Number Placeholder 3">
            <a:extLst>
              <a:ext uri="{FF2B5EF4-FFF2-40B4-BE49-F238E27FC236}">
                <a16:creationId xmlns:a16="http://schemas.microsoft.com/office/drawing/2014/main" id="{39415F51-4B44-4DFA-BBE2-3FA7287F3A3F}"/>
              </a:ext>
            </a:extLst>
          </p:cNvPr>
          <p:cNvSpPr>
            <a:spLocks noGrp="1"/>
          </p:cNvSpPr>
          <p:nvPr>
            <p:ph type="sldNum" sz="quarter" idx="12"/>
          </p:nvPr>
        </p:nvSpPr>
        <p:spPr/>
        <p:txBody>
          <a:bodyPr/>
          <a:lstStyle/>
          <a:p>
            <a:fld id="{275E7DAE-102D-4C83-8292-24D7F234DA3A}" type="slidenum">
              <a:rPr lang="mk-MK" smtClean="0"/>
              <a:t>‹#›</a:t>
            </a:fld>
            <a:endParaRPr lang="mk-MK"/>
          </a:p>
        </p:txBody>
      </p:sp>
    </p:spTree>
    <p:extLst>
      <p:ext uri="{BB962C8B-B14F-4D97-AF65-F5344CB8AC3E}">
        <p14:creationId xmlns:p14="http://schemas.microsoft.com/office/powerpoint/2010/main" val="3419252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CEEEE-C867-48F5-A133-EB4C5D5E43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mk-MK"/>
          </a:p>
        </p:txBody>
      </p:sp>
      <p:sp>
        <p:nvSpPr>
          <p:cNvPr id="3" name="Content Placeholder 2">
            <a:extLst>
              <a:ext uri="{FF2B5EF4-FFF2-40B4-BE49-F238E27FC236}">
                <a16:creationId xmlns:a16="http://schemas.microsoft.com/office/drawing/2014/main" id="{CCDBBFFC-5E48-4B75-B36D-C57289D1255A}"/>
              </a:ext>
            </a:extLst>
          </p:cNvPr>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Text Placeholder 3">
            <a:extLst>
              <a:ext uri="{FF2B5EF4-FFF2-40B4-BE49-F238E27FC236}">
                <a16:creationId xmlns:a16="http://schemas.microsoft.com/office/drawing/2014/main" id="{A966B225-F190-4654-BDDD-BAD3111F0E67}"/>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E72AECE-3506-4234-BCCF-E2B51A458E74}"/>
              </a:ext>
            </a:extLst>
          </p:cNvPr>
          <p:cNvSpPr>
            <a:spLocks noGrp="1"/>
          </p:cNvSpPr>
          <p:nvPr>
            <p:ph type="dt" sz="half" idx="10"/>
          </p:nvPr>
        </p:nvSpPr>
        <p:spPr/>
        <p:txBody>
          <a:bodyPr/>
          <a:lstStyle/>
          <a:p>
            <a:fld id="{9E773CE7-0923-4549-AF28-D01CAB121A8B}" type="datetimeFigureOut">
              <a:rPr lang="mk-MK" smtClean="0"/>
              <a:t>23.9.2026</a:t>
            </a:fld>
            <a:endParaRPr lang="mk-MK"/>
          </a:p>
        </p:txBody>
      </p:sp>
      <p:sp>
        <p:nvSpPr>
          <p:cNvPr id="6" name="Footer Placeholder 5">
            <a:extLst>
              <a:ext uri="{FF2B5EF4-FFF2-40B4-BE49-F238E27FC236}">
                <a16:creationId xmlns:a16="http://schemas.microsoft.com/office/drawing/2014/main" id="{CF2023D7-0C32-493B-912D-103ACB1F7847}"/>
              </a:ext>
            </a:extLst>
          </p:cNvPr>
          <p:cNvSpPr>
            <a:spLocks noGrp="1"/>
          </p:cNvSpPr>
          <p:nvPr>
            <p:ph type="ftr" sz="quarter" idx="11"/>
          </p:nvPr>
        </p:nvSpPr>
        <p:spPr/>
        <p:txBody>
          <a:bodyPr/>
          <a:lstStyle/>
          <a:p>
            <a:endParaRPr lang="mk-MK"/>
          </a:p>
        </p:txBody>
      </p:sp>
      <p:sp>
        <p:nvSpPr>
          <p:cNvPr id="7" name="Slide Number Placeholder 6">
            <a:extLst>
              <a:ext uri="{FF2B5EF4-FFF2-40B4-BE49-F238E27FC236}">
                <a16:creationId xmlns:a16="http://schemas.microsoft.com/office/drawing/2014/main" id="{409A8076-1B8E-4602-B4FB-9987D285C54F}"/>
              </a:ext>
            </a:extLst>
          </p:cNvPr>
          <p:cNvSpPr>
            <a:spLocks noGrp="1"/>
          </p:cNvSpPr>
          <p:nvPr>
            <p:ph type="sldNum" sz="quarter" idx="12"/>
          </p:nvPr>
        </p:nvSpPr>
        <p:spPr/>
        <p:txBody>
          <a:bodyPr/>
          <a:lstStyle/>
          <a:p>
            <a:fld id="{275E7DAE-102D-4C83-8292-24D7F234DA3A}" type="slidenum">
              <a:rPr lang="mk-MK" smtClean="0"/>
              <a:t>‹#›</a:t>
            </a:fld>
            <a:endParaRPr lang="mk-MK"/>
          </a:p>
        </p:txBody>
      </p:sp>
    </p:spTree>
    <p:extLst>
      <p:ext uri="{BB962C8B-B14F-4D97-AF65-F5344CB8AC3E}">
        <p14:creationId xmlns:p14="http://schemas.microsoft.com/office/powerpoint/2010/main" val="1608688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D9695B-FAA4-4BA9-8805-BF12BCEF3D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mk-MK"/>
          </a:p>
        </p:txBody>
      </p:sp>
      <p:sp>
        <p:nvSpPr>
          <p:cNvPr id="3" name="Picture Placeholder 2">
            <a:extLst>
              <a:ext uri="{FF2B5EF4-FFF2-40B4-BE49-F238E27FC236}">
                <a16:creationId xmlns:a16="http://schemas.microsoft.com/office/drawing/2014/main" id="{C584AD6C-0752-4F73-95C5-97C4BCCC1E2F}"/>
              </a:ext>
            </a:extLst>
          </p:cNvPr>
          <p:cNvSpPr>
            <a:spLocks noGrp="1"/>
          </p:cNvSpPr>
          <p:nvPr>
            <p:ph type="pic" idx="1"/>
          </p:nvPr>
        </p:nvSpPr>
        <p:spPr>
          <a:xfrm>
            <a:off x="5183188" y="987429"/>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mk-MK"/>
          </a:p>
        </p:txBody>
      </p:sp>
      <p:sp>
        <p:nvSpPr>
          <p:cNvPr id="4" name="Text Placeholder 3">
            <a:extLst>
              <a:ext uri="{FF2B5EF4-FFF2-40B4-BE49-F238E27FC236}">
                <a16:creationId xmlns:a16="http://schemas.microsoft.com/office/drawing/2014/main" id="{BCD8D5B5-96EE-4456-8D88-CA8024490A71}"/>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6DB4217-4B77-4600-80DA-F2C42A66E908}"/>
              </a:ext>
            </a:extLst>
          </p:cNvPr>
          <p:cNvSpPr>
            <a:spLocks noGrp="1"/>
          </p:cNvSpPr>
          <p:nvPr>
            <p:ph type="dt" sz="half" idx="10"/>
          </p:nvPr>
        </p:nvSpPr>
        <p:spPr/>
        <p:txBody>
          <a:bodyPr/>
          <a:lstStyle/>
          <a:p>
            <a:fld id="{9E773CE7-0923-4549-AF28-D01CAB121A8B}" type="datetimeFigureOut">
              <a:rPr lang="mk-MK" smtClean="0"/>
              <a:t>23.9.2026</a:t>
            </a:fld>
            <a:endParaRPr lang="mk-MK"/>
          </a:p>
        </p:txBody>
      </p:sp>
      <p:sp>
        <p:nvSpPr>
          <p:cNvPr id="6" name="Footer Placeholder 5">
            <a:extLst>
              <a:ext uri="{FF2B5EF4-FFF2-40B4-BE49-F238E27FC236}">
                <a16:creationId xmlns:a16="http://schemas.microsoft.com/office/drawing/2014/main" id="{CE0B343C-507E-4A89-8477-D8165FB53B75}"/>
              </a:ext>
            </a:extLst>
          </p:cNvPr>
          <p:cNvSpPr>
            <a:spLocks noGrp="1"/>
          </p:cNvSpPr>
          <p:nvPr>
            <p:ph type="ftr" sz="quarter" idx="11"/>
          </p:nvPr>
        </p:nvSpPr>
        <p:spPr/>
        <p:txBody>
          <a:bodyPr/>
          <a:lstStyle/>
          <a:p>
            <a:endParaRPr lang="mk-MK"/>
          </a:p>
        </p:txBody>
      </p:sp>
      <p:sp>
        <p:nvSpPr>
          <p:cNvPr id="7" name="Slide Number Placeholder 6">
            <a:extLst>
              <a:ext uri="{FF2B5EF4-FFF2-40B4-BE49-F238E27FC236}">
                <a16:creationId xmlns:a16="http://schemas.microsoft.com/office/drawing/2014/main" id="{C3731830-26C6-42C8-8054-617BFD7A0D41}"/>
              </a:ext>
            </a:extLst>
          </p:cNvPr>
          <p:cNvSpPr>
            <a:spLocks noGrp="1"/>
          </p:cNvSpPr>
          <p:nvPr>
            <p:ph type="sldNum" sz="quarter" idx="12"/>
          </p:nvPr>
        </p:nvSpPr>
        <p:spPr/>
        <p:txBody>
          <a:bodyPr/>
          <a:lstStyle/>
          <a:p>
            <a:fld id="{275E7DAE-102D-4C83-8292-24D7F234DA3A}" type="slidenum">
              <a:rPr lang="mk-MK" smtClean="0"/>
              <a:t>‹#›</a:t>
            </a:fld>
            <a:endParaRPr lang="mk-MK"/>
          </a:p>
        </p:txBody>
      </p:sp>
    </p:spTree>
    <p:extLst>
      <p:ext uri="{BB962C8B-B14F-4D97-AF65-F5344CB8AC3E}">
        <p14:creationId xmlns:p14="http://schemas.microsoft.com/office/powerpoint/2010/main" val="3229502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D1C07-3814-496F-8109-D4FDD7EFCDDB}"/>
              </a:ext>
            </a:extLst>
          </p:cNvPr>
          <p:cNvSpPr>
            <a:spLocks noGrp="1"/>
          </p:cNvSpPr>
          <p:nvPr>
            <p:ph type="title"/>
          </p:nvPr>
        </p:nvSpPr>
        <p:spPr/>
        <p:txBody>
          <a:bodyPr/>
          <a:lstStyle/>
          <a:p>
            <a:r>
              <a:rPr lang="en-US"/>
              <a:t>Click to edit Master title style</a:t>
            </a:r>
            <a:endParaRPr lang="mk-MK"/>
          </a:p>
        </p:txBody>
      </p:sp>
      <p:sp>
        <p:nvSpPr>
          <p:cNvPr id="3" name="Vertical Text Placeholder 2">
            <a:extLst>
              <a:ext uri="{FF2B5EF4-FFF2-40B4-BE49-F238E27FC236}">
                <a16:creationId xmlns:a16="http://schemas.microsoft.com/office/drawing/2014/main" id="{8A9F31B8-01E3-452D-A83C-5BC6F5A1F76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Date Placeholder 3">
            <a:extLst>
              <a:ext uri="{FF2B5EF4-FFF2-40B4-BE49-F238E27FC236}">
                <a16:creationId xmlns:a16="http://schemas.microsoft.com/office/drawing/2014/main" id="{80EFFF1E-067F-4AAF-8535-5314EA54BC7C}"/>
              </a:ext>
            </a:extLst>
          </p:cNvPr>
          <p:cNvSpPr>
            <a:spLocks noGrp="1"/>
          </p:cNvSpPr>
          <p:nvPr>
            <p:ph type="dt" sz="half" idx="10"/>
          </p:nvPr>
        </p:nvSpPr>
        <p:spPr/>
        <p:txBody>
          <a:bodyPr/>
          <a:lstStyle/>
          <a:p>
            <a:fld id="{9E773CE7-0923-4549-AF28-D01CAB121A8B}" type="datetimeFigureOut">
              <a:rPr lang="mk-MK" smtClean="0"/>
              <a:t>23.9.2026</a:t>
            </a:fld>
            <a:endParaRPr lang="mk-MK"/>
          </a:p>
        </p:txBody>
      </p:sp>
      <p:sp>
        <p:nvSpPr>
          <p:cNvPr id="5" name="Footer Placeholder 4">
            <a:extLst>
              <a:ext uri="{FF2B5EF4-FFF2-40B4-BE49-F238E27FC236}">
                <a16:creationId xmlns:a16="http://schemas.microsoft.com/office/drawing/2014/main" id="{0C1C7C6D-6132-4E4C-BBBE-BF2D35770AF1}"/>
              </a:ext>
            </a:extLst>
          </p:cNvPr>
          <p:cNvSpPr>
            <a:spLocks noGrp="1"/>
          </p:cNvSpPr>
          <p:nvPr>
            <p:ph type="ftr" sz="quarter" idx="11"/>
          </p:nvPr>
        </p:nvSpPr>
        <p:spPr/>
        <p:txBody>
          <a:bodyPr/>
          <a:lstStyle/>
          <a:p>
            <a:endParaRPr lang="mk-MK"/>
          </a:p>
        </p:txBody>
      </p:sp>
      <p:sp>
        <p:nvSpPr>
          <p:cNvPr id="6" name="Slide Number Placeholder 5">
            <a:extLst>
              <a:ext uri="{FF2B5EF4-FFF2-40B4-BE49-F238E27FC236}">
                <a16:creationId xmlns:a16="http://schemas.microsoft.com/office/drawing/2014/main" id="{AC5502F3-A477-401D-8158-464638BE9081}"/>
              </a:ext>
            </a:extLst>
          </p:cNvPr>
          <p:cNvSpPr>
            <a:spLocks noGrp="1"/>
          </p:cNvSpPr>
          <p:nvPr>
            <p:ph type="sldNum" sz="quarter" idx="12"/>
          </p:nvPr>
        </p:nvSpPr>
        <p:spPr/>
        <p:txBody>
          <a:bodyPr/>
          <a:lstStyle/>
          <a:p>
            <a:fld id="{275E7DAE-102D-4C83-8292-24D7F234DA3A}" type="slidenum">
              <a:rPr lang="mk-MK" smtClean="0"/>
              <a:t>‹#›</a:t>
            </a:fld>
            <a:endParaRPr lang="mk-MK"/>
          </a:p>
        </p:txBody>
      </p:sp>
    </p:spTree>
    <p:extLst>
      <p:ext uri="{BB962C8B-B14F-4D97-AF65-F5344CB8AC3E}">
        <p14:creationId xmlns:p14="http://schemas.microsoft.com/office/powerpoint/2010/main" val="28766639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045A317-AF0E-4AAF-9EBA-F9B594C68F36}"/>
              </a:ext>
            </a:extLst>
          </p:cNvPr>
          <p:cNvSpPr>
            <a:spLocks noGrp="1"/>
          </p:cNvSpPr>
          <p:nvPr>
            <p:ph type="title" orient="vert"/>
          </p:nvPr>
        </p:nvSpPr>
        <p:spPr>
          <a:xfrm>
            <a:off x="8724902" y="365125"/>
            <a:ext cx="2628900" cy="5811838"/>
          </a:xfrm>
        </p:spPr>
        <p:txBody>
          <a:bodyPr vert="eaVert"/>
          <a:lstStyle/>
          <a:p>
            <a:r>
              <a:rPr lang="en-US"/>
              <a:t>Click to edit Master title style</a:t>
            </a:r>
            <a:endParaRPr lang="mk-MK"/>
          </a:p>
        </p:txBody>
      </p:sp>
      <p:sp>
        <p:nvSpPr>
          <p:cNvPr id="3" name="Vertical Text Placeholder 2">
            <a:extLst>
              <a:ext uri="{FF2B5EF4-FFF2-40B4-BE49-F238E27FC236}">
                <a16:creationId xmlns:a16="http://schemas.microsoft.com/office/drawing/2014/main" id="{FA44DA61-5E1B-41D9-A5DC-5AB3653B42F9}"/>
              </a:ext>
            </a:extLst>
          </p:cNvPr>
          <p:cNvSpPr>
            <a:spLocks noGrp="1"/>
          </p:cNvSpPr>
          <p:nvPr>
            <p:ph type="body" orient="vert" idx="1"/>
          </p:nvPr>
        </p:nvSpPr>
        <p:spPr>
          <a:xfrm>
            <a:off x="838202"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Date Placeholder 3">
            <a:extLst>
              <a:ext uri="{FF2B5EF4-FFF2-40B4-BE49-F238E27FC236}">
                <a16:creationId xmlns:a16="http://schemas.microsoft.com/office/drawing/2014/main" id="{9035A867-8C25-4BB3-AFC8-D32DC794BB9E}"/>
              </a:ext>
            </a:extLst>
          </p:cNvPr>
          <p:cNvSpPr>
            <a:spLocks noGrp="1"/>
          </p:cNvSpPr>
          <p:nvPr>
            <p:ph type="dt" sz="half" idx="10"/>
          </p:nvPr>
        </p:nvSpPr>
        <p:spPr/>
        <p:txBody>
          <a:bodyPr/>
          <a:lstStyle/>
          <a:p>
            <a:fld id="{9E773CE7-0923-4549-AF28-D01CAB121A8B}" type="datetimeFigureOut">
              <a:rPr lang="mk-MK" smtClean="0"/>
              <a:t>23.9.2026</a:t>
            </a:fld>
            <a:endParaRPr lang="mk-MK"/>
          </a:p>
        </p:txBody>
      </p:sp>
      <p:sp>
        <p:nvSpPr>
          <p:cNvPr id="5" name="Footer Placeholder 4">
            <a:extLst>
              <a:ext uri="{FF2B5EF4-FFF2-40B4-BE49-F238E27FC236}">
                <a16:creationId xmlns:a16="http://schemas.microsoft.com/office/drawing/2014/main" id="{DBA1B7FE-F8AE-4D03-B985-2118AAC2A901}"/>
              </a:ext>
            </a:extLst>
          </p:cNvPr>
          <p:cNvSpPr>
            <a:spLocks noGrp="1"/>
          </p:cNvSpPr>
          <p:nvPr>
            <p:ph type="ftr" sz="quarter" idx="11"/>
          </p:nvPr>
        </p:nvSpPr>
        <p:spPr/>
        <p:txBody>
          <a:bodyPr/>
          <a:lstStyle/>
          <a:p>
            <a:endParaRPr lang="mk-MK"/>
          </a:p>
        </p:txBody>
      </p:sp>
      <p:sp>
        <p:nvSpPr>
          <p:cNvPr id="6" name="Slide Number Placeholder 5">
            <a:extLst>
              <a:ext uri="{FF2B5EF4-FFF2-40B4-BE49-F238E27FC236}">
                <a16:creationId xmlns:a16="http://schemas.microsoft.com/office/drawing/2014/main" id="{76AD32E1-2B25-4575-A840-237C25BFFDF0}"/>
              </a:ext>
            </a:extLst>
          </p:cNvPr>
          <p:cNvSpPr>
            <a:spLocks noGrp="1"/>
          </p:cNvSpPr>
          <p:nvPr>
            <p:ph type="sldNum" sz="quarter" idx="12"/>
          </p:nvPr>
        </p:nvSpPr>
        <p:spPr/>
        <p:txBody>
          <a:bodyPr/>
          <a:lstStyle/>
          <a:p>
            <a:fld id="{275E7DAE-102D-4C83-8292-24D7F234DA3A}" type="slidenum">
              <a:rPr lang="mk-MK" smtClean="0"/>
              <a:t>‹#›</a:t>
            </a:fld>
            <a:endParaRPr lang="mk-MK"/>
          </a:p>
        </p:txBody>
      </p:sp>
    </p:spTree>
    <p:extLst>
      <p:ext uri="{BB962C8B-B14F-4D97-AF65-F5344CB8AC3E}">
        <p14:creationId xmlns:p14="http://schemas.microsoft.com/office/powerpoint/2010/main" val="2909956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ver">
  <p:cSld name="Cover">
    <p:bg>
      <p:bgPr>
        <a:blipFill>
          <a:blip r:embed="rId2">
            <a:alphaModFix/>
          </a:blip>
          <a:stretch>
            <a:fillRect/>
          </a:stretch>
        </a:blipFill>
        <a:effectLst/>
      </p:bgPr>
    </p:bg>
    <p:spTree>
      <p:nvGrpSpPr>
        <p:cNvPr id="1" name="Shape 14"/>
        <p:cNvGrpSpPr/>
        <p:nvPr/>
      </p:nvGrpSpPr>
      <p:grpSpPr>
        <a:xfrm>
          <a:off x="0" y="0"/>
          <a:ext cx="0" cy="0"/>
          <a:chOff x="0" y="0"/>
          <a:chExt cx="0" cy="0"/>
        </a:xfrm>
      </p:grpSpPr>
      <p:sp>
        <p:nvSpPr>
          <p:cNvPr id="15" name="Google Shape;15;p11"/>
          <p:cNvSpPr txBox="1">
            <a:spLocks noGrp="1"/>
          </p:cNvSpPr>
          <p:nvPr>
            <p:ph type="title"/>
          </p:nvPr>
        </p:nvSpPr>
        <p:spPr>
          <a:xfrm>
            <a:off x="3146886" y="3631428"/>
            <a:ext cx="5898231"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3200"/>
              <a:buFont typeface="Arial"/>
              <a:buNone/>
              <a:defRPr sz="3200" b="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6" name="Google Shape;16;p11"/>
          <p:cNvPicPr preferRelativeResize="0"/>
          <p:nvPr/>
        </p:nvPicPr>
        <p:blipFill rotWithShape="1">
          <a:blip r:embed="rId3">
            <a:alphaModFix/>
          </a:blip>
          <a:srcRect/>
          <a:stretch/>
        </p:blipFill>
        <p:spPr>
          <a:xfrm>
            <a:off x="5070889" y="879087"/>
            <a:ext cx="2050225" cy="2052657"/>
          </a:xfrm>
          <a:prstGeom prst="rect">
            <a:avLst/>
          </a:prstGeom>
          <a:noFill/>
          <a:ln>
            <a:noFill/>
          </a:ln>
        </p:spPr>
      </p:pic>
      <p:pic>
        <p:nvPicPr>
          <p:cNvPr id="17" name="Google Shape;17;p11" descr="Εικόνα που περιέχει κείμενο&#10;&#10;Περιγραφή που δημιουργήθηκε αυτόματα"/>
          <p:cNvPicPr preferRelativeResize="0"/>
          <p:nvPr/>
        </p:nvPicPr>
        <p:blipFill rotWithShape="1">
          <a:blip r:embed="rId4">
            <a:alphaModFix/>
          </a:blip>
          <a:srcRect/>
          <a:stretch/>
        </p:blipFill>
        <p:spPr>
          <a:xfrm>
            <a:off x="328070" y="307329"/>
            <a:ext cx="3159815" cy="662914"/>
          </a:xfrm>
          <a:prstGeom prst="rect">
            <a:avLst/>
          </a:prstGeom>
          <a:noFill/>
          <a:ln>
            <a:noFill/>
          </a:ln>
        </p:spPr>
      </p:pic>
      <p:sp>
        <p:nvSpPr>
          <p:cNvPr id="18" name="Google Shape;18;p11"/>
          <p:cNvSpPr txBox="1">
            <a:spLocks noGrp="1"/>
          </p:cNvSpPr>
          <p:nvPr>
            <p:ph type="body" idx="1"/>
          </p:nvPr>
        </p:nvSpPr>
        <p:spPr>
          <a:xfrm>
            <a:off x="914075" y="6356354"/>
            <a:ext cx="6666372" cy="365125"/>
          </a:xfrm>
          <a:prstGeom prst="rect">
            <a:avLst/>
          </a:prstGeom>
          <a:noFill/>
          <a:ln>
            <a:noFill/>
          </a:ln>
        </p:spPr>
        <p:txBody>
          <a:bodyPr spcFirstLastPara="1" wrap="square" lIns="91425" tIns="45700" rIns="91425" bIns="45700" anchor="ctr" anchorCtr="0">
            <a:normAutofit/>
          </a:bodyPr>
          <a:lstStyle>
            <a:lvl1pPr marL="457189" lvl="0" indent="-228594" algn="l">
              <a:lnSpc>
                <a:spcPct val="90000"/>
              </a:lnSpc>
              <a:spcBef>
                <a:spcPts val="1000"/>
              </a:spcBef>
              <a:spcAft>
                <a:spcPts val="0"/>
              </a:spcAft>
              <a:buClr>
                <a:srgbClr val="7F7F7F"/>
              </a:buClr>
              <a:buSzPts val="1400"/>
              <a:buNone/>
              <a:defRPr sz="1400">
                <a:solidFill>
                  <a:srgbClr val="7F7F7F"/>
                </a:solidFill>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580191303"/>
      </p:ext>
    </p:extLst>
  </p:cSld>
  <p:clrMapOvr>
    <a:masterClrMapping/>
  </p:clrMapOvr>
  <p:transition spd="slow">
    <p:push/>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Διαφάνεια τίτλου">
  <p:cSld name="Διαφάνεια τίτλου">
    <p:spTree>
      <p:nvGrpSpPr>
        <p:cNvPr id="1" name="Shape 19"/>
        <p:cNvGrpSpPr/>
        <p:nvPr/>
      </p:nvGrpSpPr>
      <p:grpSpPr>
        <a:xfrm>
          <a:off x="0" y="0"/>
          <a:ext cx="0" cy="0"/>
          <a:chOff x="0" y="0"/>
          <a:chExt cx="0" cy="0"/>
        </a:xfrm>
      </p:grpSpPr>
      <p:pic>
        <p:nvPicPr>
          <p:cNvPr id="20" name="Google Shape;20;p12" descr="A picture containing light, dark, night&#10;&#10;Description automatically generated"/>
          <p:cNvPicPr preferRelativeResize="0"/>
          <p:nvPr/>
        </p:nvPicPr>
        <p:blipFill rotWithShape="1">
          <a:blip r:embed="rId2">
            <a:alphaModFix/>
          </a:blip>
          <a:srcRect/>
          <a:stretch/>
        </p:blipFill>
        <p:spPr>
          <a:xfrm>
            <a:off x="7649942" y="2645413"/>
            <a:ext cx="4355601" cy="3816104"/>
          </a:xfrm>
          <a:prstGeom prst="rect">
            <a:avLst/>
          </a:prstGeom>
          <a:noFill/>
          <a:ln>
            <a:noFill/>
          </a:ln>
        </p:spPr>
      </p:pic>
      <p:sp>
        <p:nvSpPr>
          <p:cNvPr id="21" name="Google Shape;21;p12"/>
          <p:cNvSpPr txBox="1">
            <a:spLocks noGrp="1"/>
          </p:cNvSpPr>
          <p:nvPr>
            <p:ph type="ctrTitle"/>
          </p:nvPr>
        </p:nvSpPr>
        <p:spPr>
          <a:xfrm>
            <a:off x="1524000" y="1122363"/>
            <a:ext cx="9144000" cy="1381125"/>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rgbClr val="32964B"/>
              </a:buClr>
              <a:buSzPts val="3500"/>
              <a:buFont typeface="Arial"/>
              <a:buNone/>
              <a:defRPr sz="3500" b="1">
                <a:solidFill>
                  <a:srgbClr val="32964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2"/>
          <p:cNvSpPr txBox="1">
            <a:spLocks noGrp="1"/>
          </p:cNvSpPr>
          <p:nvPr>
            <p:ph type="subTitle" idx="1"/>
          </p:nvPr>
        </p:nvSpPr>
        <p:spPr>
          <a:xfrm>
            <a:off x="1524000" y="2645417"/>
            <a:ext cx="9144000" cy="2612387"/>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23" name="Google Shape;23;p12"/>
          <p:cNvPicPr preferRelativeResize="0"/>
          <p:nvPr/>
        </p:nvPicPr>
        <p:blipFill rotWithShape="1">
          <a:blip r:embed="rId3">
            <a:alphaModFix/>
          </a:blip>
          <a:srcRect/>
          <a:stretch/>
        </p:blipFill>
        <p:spPr>
          <a:xfrm>
            <a:off x="568701" y="1908742"/>
            <a:ext cx="185063" cy="4949258"/>
          </a:xfrm>
          <a:prstGeom prst="rect">
            <a:avLst/>
          </a:prstGeom>
          <a:noFill/>
          <a:ln>
            <a:noFill/>
          </a:ln>
        </p:spPr>
      </p:pic>
      <p:pic>
        <p:nvPicPr>
          <p:cNvPr id="24" name="Google Shape;24;p12"/>
          <p:cNvPicPr preferRelativeResize="0"/>
          <p:nvPr/>
        </p:nvPicPr>
        <p:blipFill rotWithShape="1">
          <a:blip r:embed="rId4">
            <a:alphaModFix/>
          </a:blip>
          <a:srcRect/>
          <a:stretch/>
        </p:blipFill>
        <p:spPr>
          <a:xfrm rot="10800000">
            <a:off x="11353802" y="0"/>
            <a:ext cx="185063" cy="4887544"/>
          </a:xfrm>
          <a:prstGeom prst="rect">
            <a:avLst/>
          </a:prstGeom>
          <a:noFill/>
          <a:ln>
            <a:noFill/>
          </a:ln>
        </p:spPr>
      </p:pic>
      <p:pic>
        <p:nvPicPr>
          <p:cNvPr id="25" name="Google Shape;25;p12" descr="Shape&#10;&#10;Description automatically generated with medium confidence"/>
          <p:cNvPicPr preferRelativeResize="0"/>
          <p:nvPr/>
        </p:nvPicPr>
        <p:blipFill rotWithShape="1">
          <a:blip r:embed="rId5">
            <a:alphaModFix/>
          </a:blip>
          <a:srcRect/>
          <a:stretch/>
        </p:blipFill>
        <p:spPr>
          <a:xfrm>
            <a:off x="385897" y="234024"/>
            <a:ext cx="3322472" cy="746414"/>
          </a:xfrm>
          <a:prstGeom prst="rect">
            <a:avLst/>
          </a:prstGeom>
          <a:noFill/>
          <a:ln>
            <a:noFill/>
          </a:ln>
        </p:spPr>
      </p:pic>
      <p:sp>
        <p:nvSpPr>
          <p:cNvPr id="26" name="Google Shape;26;p12"/>
          <p:cNvSpPr txBox="1">
            <a:spLocks noGrp="1"/>
          </p:cNvSpPr>
          <p:nvPr>
            <p:ph type="body" idx="2"/>
          </p:nvPr>
        </p:nvSpPr>
        <p:spPr>
          <a:xfrm>
            <a:off x="914075" y="6356354"/>
            <a:ext cx="6666372" cy="365125"/>
          </a:xfrm>
          <a:prstGeom prst="rect">
            <a:avLst/>
          </a:prstGeom>
          <a:noFill/>
          <a:ln>
            <a:noFill/>
          </a:ln>
        </p:spPr>
        <p:txBody>
          <a:bodyPr spcFirstLastPara="1" wrap="square" lIns="91425" tIns="45700" rIns="91425" bIns="45700" anchor="ctr" anchorCtr="0">
            <a:noAutofit/>
          </a:bodyPr>
          <a:lstStyle>
            <a:lvl1pPr marL="457189" lvl="0" indent="-406390" algn="l">
              <a:lnSpc>
                <a:spcPct val="90000"/>
              </a:lnSpc>
              <a:spcBef>
                <a:spcPts val="1000"/>
              </a:spcBef>
              <a:spcAft>
                <a:spcPts val="0"/>
              </a:spcAft>
              <a:buSzPts val="2800"/>
              <a:buChar char="•"/>
              <a:defRPr sz="1200">
                <a:solidFill>
                  <a:srgbClr val="7F7F7F"/>
                </a:solidFill>
              </a:defRPr>
            </a:lvl1pPr>
            <a:lvl2pPr marL="914377" lvl="1" indent="-380990" algn="l">
              <a:lnSpc>
                <a:spcPct val="90000"/>
              </a:lnSpc>
              <a:spcBef>
                <a:spcPts val="500"/>
              </a:spcBef>
              <a:spcAft>
                <a:spcPts val="0"/>
              </a:spcAft>
              <a:buSzPts val="2400"/>
              <a:buChar char="•"/>
              <a:defRPr/>
            </a:lvl2pPr>
            <a:lvl3pPr marL="1371566" lvl="2" indent="-355591" algn="l">
              <a:lnSpc>
                <a:spcPct val="90000"/>
              </a:lnSpc>
              <a:spcBef>
                <a:spcPts val="500"/>
              </a:spcBef>
              <a:spcAft>
                <a:spcPts val="0"/>
              </a:spcAft>
              <a:buSzPts val="2000"/>
              <a:buChar char="•"/>
              <a:defRPr/>
            </a:lvl3pPr>
            <a:lvl4pPr marL="1828754" lvl="3" indent="-342891" algn="l">
              <a:lnSpc>
                <a:spcPct val="90000"/>
              </a:lnSpc>
              <a:spcBef>
                <a:spcPts val="500"/>
              </a:spcBef>
              <a:spcAft>
                <a:spcPts val="0"/>
              </a:spcAft>
              <a:buSzPts val="1800"/>
              <a:buChar char="•"/>
              <a:defRPr/>
            </a:lvl4pPr>
            <a:lvl5pPr marL="2285943" lvl="4" indent="-342891" algn="l">
              <a:lnSpc>
                <a:spcPct val="90000"/>
              </a:lnSpc>
              <a:spcBef>
                <a:spcPts val="500"/>
              </a:spcBef>
              <a:spcAft>
                <a:spcPts val="0"/>
              </a:spcAft>
              <a:buSzPts val="1800"/>
              <a:buChar char="•"/>
              <a:defRPr/>
            </a:lvl5pPr>
            <a:lvl6pPr marL="2743131" lvl="5" indent="-342891" algn="l">
              <a:lnSpc>
                <a:spcPct val="90000"/>
              </a:lnSpc>
              <a:spcBef>
                <a:spcPts val="500"/>
              </a:spcBef>
              <a:spcAft>
                <a:spcPts val="0"/>
              </a:spcAft>
              <a:buSzPts val="1800"/>
              <a:buChar char="•"/>
              <a:defRPr/>
            </a:lvl6pPr>
            <a:lvl7pPr marL="3200320" lvl="6" indent="-342891" algn="l">
              <a:lnSpc>
                <a:spcPct val="90000"/>
              </a:lnSpc>
              <a:spcBef>
                <a:spcPts val="500"/>
              </a:spcBef>
              <a:spcAft>
                <a:spcPts val="0"/>
              </a:spcAft>
              <a:buSzPts val="1800"/>
              <a:buChar char="•"/>
              <a:defRPr/>
            </a:lvl7pPr>
            <a:lvl8pPr marL="3657509" lvl="7" indent="-342891" algn="l">
              <a:lnSpc>
                <a:spcPct val="90000"/>
              </a:lnSpc>
              <a:spcBef>
                <a:spcPts val="500"/>
              </a:spcBef>
              <a:spcAft>
                <a:spcPts val="0"/>
              </a:spcAft>
              <a:buSzPts val="1800"/>
              <a:buChar char="•"/>
              <a:defRPr/>
            </a:lvl8pPr>
            <a:lvl9pPr marL="4114697" lvl="8" indent="-342891" algn="l">
              <a:lnSpc>
                <a:spcPct val="90000"/>
              </a:lnSpc>
              <a:spcBef>
                <a:spcPts val="500"/>
              </a:spcBef>
              <a:spcAft>
                <a:spcPts val="0"/>
              </a:spcAft>
              <a:buSzPts val="1800"/>
              <a:buChar char="•"/>
              <a:defRPr/>
            </a:lvl9pPr>
          </a:lstStyle>
          <a:p>
            <a:endParaRPr/>
          </a:p>
        </p:txBody>
      </p:sp>
    </p:spTree>
    <p:extLst>
      <p:ext uri="{BB962C8B-B14F-4D97-AF65-F5344CB8AC3E}">
        <p14:creationId xmlns:p14="http://schemas.microsoft.com/office/powerpoint/2010/main" val="2724710643"/>
      </p:ext>
    </p:extLst>
  </p:cSld>
  <p:clrMapOvr>
    <a:masterClrMapping/>
  </p:clrMapOvr>
  <p:transition spd="slow">
    <p:pu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Μόνο τίτλος">
  <p:cSld name="Μόνο τίτλος">
    <p:spTree>
      <p:nvGrpSpPr>
        <p:cNvPr id="1" name="Shape 27"/>
        <p:cNvGrpSpPr/>
        <p:nvPr/>
      </p:nvGrpSpPr>
      <p:grpSpPr>
        <a:xfrm>
          <a:off x="0" y="0"/>
          <a:ext cx="0" cy="0"/>
          <a:chOff x="0" y="0"/>
          <a:chExt cx="0" cy="0"/>
        </a:xfrm>
      </p:grpSpPr>
      <p:pic>
        <p:nvPicPr>
          <p:cNvPr id="28" name="Google Shape;28;p13" descr="A picture containing light, dark, night&#10;&#10;Description automatically generated"/>
          <p:cNvPicPr preferRelativeResize="0"/>
          <p:nvPr/>
        </p:nvPicPr>
        <p:blipFill rotWithShape="1">
          <a:blip r:embed="rId2">
            <a:alphaModFix/>
          </a:blip>
          <a:srcRect/>
          <a:stretch/>
        </p:blipFill>
        <p:spPr>
          <a:xfrm>
            <a:off x="8554998" y="197866"/>
            <a:ext cx="4355601" cy="3816104"/>
          </a:xfrm>
          <a:prstGeom prst="rect">
            <a:avLst/>
          </a:prstGeom>
          <a:noFill/>
          <a:ln>
            <a:noFill/>
          </a:ln>
        </p:spPr>
      </p:pic>
      <p:sp>
        <p:nvSpPr>
          <p:cNvPr id="29" name="Google Shape;29;p13"/>
          <p:cNvSpPr txBox="1">
            <a:spLocks noGrp="1"/>
          </p:cNvSpPr>
          <p:nvPr>
            <p:ph type="title"/>
          </p:nvPr>
        </p:nvSpPr>
        <p:spPr>
          <a:xfrm>
            <a:off x="1421028" y="1348418"/>
            <a:ext cx="8649731"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32964B"/>
              </a:buClr>
              <a:buSzPts val="3500"/>
              <a:buFont typeface="Arial"/>
              <a:buNone/>
              <a:defRPr sz="3500" b="1">
                <a:solidFill>
                  <a:srgbClr val="32964B"/>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0" name="Google Shape;30;p13" descr="Shape&#10;&#10;Description automatically generated with medium confidence"/>
          <p:cNvPicPr preferRelativeResize="0"/>
          <p:nvPr/>
        </p:nvPicPr>
        <p:blipFill rotWithShape="1">
          <a:blip r:embed="rId3">
            <a:alphaModFix/>
          </a:blip>
          <a:srcRect/>
          <a:stretch/>
        </p:blipFill>
        <p:spPr>
          <a:xfrm>
            <a:off x="385897" y="234024"/>
            <a:ext cx="3322472" cy="746414"/>
          </a:xfrm>
          <a:prstGeom prst="rect">
            <a:avLst/>
          </a:prstGeom>
          <a:noFill/>
          <a:ln>
            <a:noFill/>
          </a:ln>
        </p:spPr>
      </p:pic>
      <p:sp>
        <p:nvSpPr>
          <p:cNvPr id="31" name="Google Shape;31;p13"/>
          <p:cNvSpPr txBox="1">
            <a:spLocks noGrp="1"/>
          </p:cNvSpPr>
          <p:nvPr>
            <p:ph type="body" idx="1"/>
          </p:nvPr>
        </p:nvSpPr>
        <p:spPr>
          <a:xfrm>
            <a:off x="914075" y="6356354"/>
            <a:ext cx="6666372" cy="365125"/>
          </a:xfrm>
          <a:prstGeom prst="rect">
            <a:avLst/>
          </a:prstGeom>
          <a:noFill/>
          <a:ln>
            <a:noFill/>
          </a:ln>
        </p:spPr>
        <p:txBody>
          <a:bodyPr spcFirstLastPara="1" wrap="square" lIns="91425" tIns="45700" rIns="91425" bIns="45700" anchor="ctr" anchorCtr="0">
            <a:normAutofit/>
          </a:bodyPr>
          <a:lstStyle>
            <a:lvl1pPr marL="457189" lvl="0" indent="-228594" algn="l">
              <a:lnSpc>
                <a:spcPct val="90000"/>
              </a:lnSpc>
              <a:spcBef>
                <a:spcPts val="1000"/>
              </a:spcBef>
              <a:spcAft>
                <a:spcPts val="0"/>
              </a:spcAft>
              <a:buClr>
                <a:srgbClr val="7F7F7F"/>
              </a:buClr>
              <a:buSzPts val="1400"/>
              <a:buNone/>
              <a:defRPr sz="1400">
                <a:solidFill>
                  <a:srgbClr val="7F7F7F"/>
                </a:solidFill>
              </a:defRPr>
            </a:lvl1pPr>
            <a:lvl2pPr marL="914377" lvl="1" indent="-342891" algn="l">
              <a:lnSpc>
                <a:spcPct val="90000"/>
              </a:lnSpc>
              <a:spcBef>
                <a:spcPts val="500"/>
              </a:spcBef>
              <a:spcAft>
                <a:spcPts val="0"/>
              </a:spcAft>
              <a:buClr>
                <a:schemeClr val="dk1"/>
              </a:buClr>
              <a:buSzPts val="1800"/>
              <a:buChar char="•"/>
              <a:defRPr/>
            </a:lvl2pPr>
            <a:lvl3pPr marL="1371566" lvl="2" indent="-342891" algn="l">
              <a:lnSpc>
                <a:spcPct val="90000"/>
              </a:lnSpc>
              <a:spcBef>
                <a:spcPts val="500"/>
              </a:spcBef>
              <a:spcAft>
                <a:spcPts val="0"/>
              </a:spcAft>
              <a:buClr>
                <a:schemeClr val="dk1"/>
              </a:buClr>
              <a:buSzPts val="1800"/>
              <a:buChar char="•"/>
              <a:defRPr/>
            </a:lvl3pPr>
            <a:lvl4pPr marL="1828754" lvl="3" indent="-342891" algn="l">
              <a:lnSpc>
                <a:spcPct val="90000"/>
              </a:lnSpc>
              <a:spcBef>
                <a:spcPts val="500"/>
              </a:spcBef>
              <a:spcAft>
                <a:spcPts val="0"/>
              </a:spcAft>
              <a:buClr>
                <a:schemeClr val="dk1"/>
              </a:buClr>
              <a:buSzPts val="1800"/>
              <a:buChar char="•"/>
              <a:defRPr/>
            </a:lvl4pPr>
            <a:lvl5pPr marL="2285943" lvl="4" indent="-342891" algn="l">
              <a:lnSpc>
                <a:spcPct val="90000"/>
              </a:lnSpc>
              <a:spcBef>
                <a:spcPts val="500"/>
              </a:spcBef>
              <a:spcAft>
                <a:spcPts val="0"/>
              </a:spcAft>
              <a:buClr>
                <a:schemeClr val="dk1"/>
              </a:buClr>
              <a:buSzPts val="1800"/>
              <a:buChar char="•"/>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pic>
        <p:nvPicPr>
          <p:cNvPr id="32" name="Google Shape;32;p13"/>
          <p:cNvPicPr preferRelativeResize="0"/>
          <p:nvPr/>
        </p:nvPicPr>
        <p:blipFill rotWithShape="1">
          <a:blip r:embed="rId4">
            <a:alphaModFix/>
          </a:blip>
          <a:srcRect/>
          <a:stretch/>
        </p:blipFill>
        <p:spPr>
          <a:xfrm rot="-1562010">
            <a:off x="-1863209" y="6381334"/>
            <a:ext cx="3603361" cy="136915"/>
          </a:xfrm>
          <a:prstGeom prst="rect">
            <a:avLst/>
          </a:prstGeom>
          <a:noFill/>
          <a:ln>
            <a:noFill/>
          </a:ln>
        </p:spPr>
      </p:pic>
      <p:pic>
        <p:nvPicPr>
          <p:cNvPr id="33" name="Google Shape;33;p13"/>
          <p:cNvPicPr preferRelativeResize="0"/>
          <p:nvPr/>
        </p:nvPicPr>
        <p:blipFill rotWithShape="1">
          <a:blip r:embed="rId4">
            <a:alphaModFix/>
          </a:blip>
          <a:srcRect/>
          <a:stretch/>
        </p:blipFill>
        <p:spPr>
          <a:xfrm rot="4115405">
            <a:off x="6808922" y="-518426"/>
            <a:ext cx="3603361" cy="136915"/>
          </a:xfrm>
          <a:prstGeom prst="rect">
            <a:avLst/>
          </a:prstGeom>
          <a:noFill/>
          <a:ln>
            <a:noFill/>
          </a:ln>
        </p:spPr>
      </p:pic>
      <p:pic>
        <p:nvPicPr>
          <p:cNvPr id="34" name="Google Shape;34;p13"/>
          <p:cNvPicPr preferRelativeResize="0"/>
          <p:nvPr/>
        </p:nvPicPr>
        <p:blipFill rotWithShape="1">
          <a:blip r:embed="rId5">
            <a:alphaModFix/>
          </a:blip>
          <a:srcRect/>
          <a:stretch/>
        </p:blipFill>
        <p:spPr>
          <a:xfrm rot="1487062">
            <a:off x="10074495" y="6066027"/>
            <a:ext cx="3457549" cy="137188"/>
          </a:xfrm>
          <a:prstGeom prst="rect">
            <a:avLst/>
          </a:prstGeom>
          <a:noFill/>
          <a:ln>
            <a:noFill/>
          </a:ln>
        </p:spPr>
      </p:pic>
      <p:pic>
        <p:nvPicPr>
          <p:cNvPr id="35" name="Google Shape;35;p13"/>
          <p:cNvPicPr preferRelativeResize="0"/>
          <p:nvPr/>
        </p:nvPicPr>
        <p:blipFill rotWithShape="1">
          <a:blip r:embed="rId5">
            <a:alphaModFix/>
          </a:blip>
          <a:srcRect/>
          <a:stretch/>
        </p:blipFill>
        <p:spPr>
          <a:xfrm rot="-9613883">
            <a:off x="-2142220" y="2919172"/>
            <a:ext cx="3457549" cy="137188"/>
          </a:xfrm>
          <a:prstGeom prst="rect">
            <a:avLst/>
          </a:prstGeom>
          <a:noFill/>
          <a:ln>
            <a:noFill/>
          </a:ln>
        </p:spPr>
      </p:pic>
    </p:spTree>
    <p:extLst>
      <p:ext uri="{BB962C8B-B14F-4D97-AF65-F5344CB8AC3E}">
        <p14:creationId xmlns:p14="http://schemas.microsoft.com/office/powerpoint/2010/main" val="1692134265"/>
      </p:ext>
    </p:extLst>
  </p:cSld>
  <p:clrMapOvr>
    <a:masterClrMapping/>
  </p:clrMapOvr>
  <p:transition spd="slow">
    <p:push/>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3FB86A-D2FF-49FB-BEBF-1A1373B16AE0}"/>
              </a:ext>
            </a:extLst>
          </p:cNvPr>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mk-MK"/>
          </a:p>
        </p:txBody>
      </p:sp>
      <p:sp>
        <p:nvSpPr>
          <p:cNvPr id="3" name="Text Placeholder 2">
            <a:extLst>
              <a:ext uri="{FF2B5EF4-FFF2-40B4-BE49-F238E27FC236}">
                <a16:creationId xmlns:a16="http://schemas.microsoft.com/office/drawing/2014/main" id="{340A1D73-6105-4ED0-96F8-1F1BF08EB6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mk-MK"/>
          </a:p>
        </p:txBody>
      </p:sp>
      <p:sp>
        <p:nvSpPr>
          <p:cNvPr id="4" name="Date Placeholder 3">
            <a:extLst>
              <a:ext uri="{FF2B5EF4-FFF2-40B4-BE49-F238E27FC236}">
                <a16:creationId xmlns:a16="http://schemas.microsoft.com/office/drawing/2014/main" id="{5FF63EDC-07FD-4BAD-99D0-8B892BBBE740}"/>
              </a:ext>
            </a:extLst>
          </p:cNvPr>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773CE7-0923-4549-AF28-D01CAB121A8B}" type="datetimeFigureOut">
              <a:rPr lang="mk-MK" smtClean="0"/>
              <a:t>23.9.2026</a:t>
            </a:fld>
            <a:endParaRPr lang="mk-MK"/>
          </a:p>
        </p:txBody>
      </p:sp>
      <p:sp>
        <p:nvSpPr>
          <p:cNvPr id="5" name="Footer Placeholder 4">
            <a:extLst>
              <a:ext uri="{FF2B5EF4-FFF2-40B4-BE49-F238E27FC236}">
                <a16:creationId xmlns:a16="http://schemas.microsoft.com/office/drawing/2014/main" id="{E1A2F58F-CEED-48BF-B32E-F0C412938CF1}"/>
              </a:ext>
            </a:extLst>
          </p:cNvPr>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mk-MK"/>
          </a:p>
        </p:txBody>
      </p:sp>
      <p:sp>
        <p:nvSpPr>
          <p:cNvPr id="6" name="Slide Number Placeholder 5">
            <a:extLst>
              <a:ext uri="{FF2B5EF4-FFF2-40B4-BE49-F238E27FC236}">
                <a16:creationId xmlns:a16="http://schemas.microsoft.com/office/drawing/2014/main" id="{5F9AACE7-676C-422C-A598-28C901B8F3F1}"/>
              </a:ext>
            </a:extLst>
          </p:cNvPr>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5E7DAE-102D-4C83-8292-24D7F234DA3A}" type="slidenum">
              <a:rPr lang="mk-MK" smtClean="0"/>
              <a:t>‹#›</a:t>
            </a:fld>
            <a:endParaRPr lang="mk-MK"/>
          </a:p>
        </p:txBody>
      </p:sp>
    </p:spTree>
    <p:extLst>
      <p:ext uri="{BB962C8B-B14F-4D97-AF65-F5344CB8AC3E}">
        <p14:creationId xmlns:p14="http://schemas.microsoft.com/office/powerpoint/2010/main" val="15165368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mk-MK"/>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mailto:biljana.balabanova@ugd.edu.mk"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5.sv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Layout" Target="../slideLayouts/slideLayout14.xml"/><Relationship Id="rId4" Type="http://schemas.openxmlformats.org/officeDocument/2006/relationships/image" Target="../media/image17.sv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svg"/><Relationship Id="rId2" Type="http://schemas.openxmlformats.org/officeDocument/2006/relationships/image" Target="../media/image10.png"/><Relationship Id="rId1" Type="http://schemas.openxmlformats.org/officeDocument/2006/relationships/slideLayout" Target="../slideLayouts/slideLayout14.xml"/><Relationship Id="rId6" Type="http://schemas.openxmlformats.org/officeDocument/2006/relationships/image" Target="../media/image21.png"/><Relationship Id="rId5" Type="http://schemas.openxmlformats.org/officeDocument/2006/relationships/image" Target="../media/image20.sv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0.png"/><Relationship Id="rId1" Type="http://schemas.openxmlformats.org/officeDocument/2006/relationships/slideLayout" Target="../slideLayouts/slideLayout14.xml"/><Relationship Id="rId4"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14.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0.png"/><Relationship Id="rId1" Type="http://schemas.openxmlformats.org/officeDocument/2006/relationships/slideLayout" Target="../slideLayouts/slideLayout14.xml"/><Relationship Id="rId5" Type="http://schemas.openxmlformats.org/officeDocument/2006/relationships/image" Target="../media/image29.png"/><Relationship Id="rId4" Type="http://schemas.openxmlformats.org/officeDocument/2006/relationships/image" Target="../media/image28.svg"/></Relationships>
</file>

<file path=ppt/slides/_rels/slide1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0.png"/><Relationship Id="rId1" Type="http://schemas.openxmlformats.org/officeDocument/2006/relationships/slideLayout" Target="../slideLayouts/slideLayout14.xml"/><Relationship Id="rId4" Type="http://schemas.openxmlformats.org/officeDocument/2006/relationships/image" Target="../media/image31.svg"/></Relationships>
</file>

<file path=ppt/slides/_rels/slide11.xml.rels><?xml version="1.0" encoding="UTF-8" standalone="yes"?>
<Relationships xmlns="http://schemas.openxmlformats.org/package/2006/relationships"><Relationship Id="rId3" Type="http://schemas.openxmlformats.org/officeDocument/2006/relationships/image" Target="../media/image32.emf"/><Relationship Id="rId7" Type="http://schemas.openxmlformats.org/officeDocument/2006/relationships/image" Target="../media/image17.svg"/><Relationship Id="rId2" Type="http://schemas.openxmlformats.org/officeDocument/2006/relationships/image" Target="../media/image10.png"/><Relationship Id="rId1" Type="http://schemas.openxmlformats.org/officeDocument/2006/relationships/slideLayout" Target="../slideLayouts/slideLayout14.xml"/><Relationship Id="rId6" Type="http://schemas.openxmlformats.org/officeDocument/2006/relationships/image" Target="../media/image16.png"/><Relationship Id="rId5" Type="http://schemas.openxmlformats.org/officeDocument/2006/relationships/image" Target="../media/image34.svg"/><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14.xml"/><Relationship Id="rId5" Type="http://schemas.openxmlformats.org/officeDocument/2006/relationships/image" Target="../media/image31.sv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9.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0.png"/><Relationship Id="rId1" Type="http://schemas.openxmlformats.org/officeDocument/2006/relationships/slideLayout" Target="../slideLayouts/slideLayout14.xml"/><Relationship Id="rId4" Type="http://schemas.openxmlformats.org/officeDocument/2006/relationships/image" Target="../media/image34.svg"/></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4.xml"/><Relationship Id="rId5" Type="http://schemas.openxmlformats.org/officeDocument/2006/relationships/image" Target="../media/image43.png"/><Relationship Id="rId4" Type="http://schemas.openxmlformats.org/officeDocument/2006/relationships/image" Target="../media/image42.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4.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0.png"/><Relationship Id="rId1" Type="http://schemas.openxmlformats.org/officeDocument/2006/relationships/slideLayout" Target="../slideLayouts/slideLayout14.xml"/><Relationship Id="rId4" Type="http://schemas.openxmlformats.org/officeDocument/2006/relationships/image" Target="../media/image34.sv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10.png"/><Relationship Id="rId1" Type="http://schemas.openxmlformats.org/officeDocument/2006/relationships/slideLayout" Target="../slideLayouts/slideLayout14.xml"/><Relationship Id="rId4" Type="http://schemas.openxmlformats.org/officeDocument/2006/relationships/image" Target="../media/image46.sv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4.xml"/><Relationship Id="rId6" Type="http://schemas.openxmlformats.org/officeDocument/2006/relationships/hyperlink" Target="https://carbonica-hub.eu/" TargetMode="External"/><Relationship Id="rId5" Type="http://schemas.openxmlformats.org/officeDocument/2006/relationships/image" Target="../media/image34.sv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46.svg"/><Relationship Id="rId4"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
          <p:cNvSpPr txBox="1">
            <a:spLocks noGrp="1"/>
          </p:cNvSpPr>
          <p:nvPr>
            <p:ph type="title"/>
          </p:nvPr>
        </p:nvSpPr>
        <p:spPr>
          <a:xfrm>
            <a:off x="-462065" y="3966284"/>
            <a:ext cx="11329639" cy="1325563"/>
          </a:xfrm>
          <a:prstGeom prst="rect">
            <a:avLst/>
          </a:prstGeom>
          <a:noFill/>
          <a:ln>
            <a:noFill/>
          </a:ln>
        </p:spPr>
        <p:txBody>
          <a:bodyPr spcFirstLastPara="1" vert="horz" wrap="square" lIns="91425" tIns="45700" rIns="91425" bIns="45700" rtlCol="0" anchor="ctr" anchorCtr="0">
            <a:noAutofit/>
          </a:bodyPr>
          <a:lstStyle/>
          <a:p>
            <a:pPr>
              <a:lnSpc>
                <a:spcPct val="150000"/>
              </a:lnSpc>
            </a:pPr>
            <a:r>
              <a:rPr lang="en-US" sz="1800" b="1" dirty="0"/>
              <a:t>VALIDATED ANALYTICAL APPROACH FOR SOIL CARBON MONITORING:</a:t>
            </a:r>
            <a:br>
              <a:rPr lang="en-US" sz="1800" b="1" dirty="0"/>
            </a:br>
            <a:r>
              <a:rPr lang="en-US" sz="1800" b="1" dirty="0"/>
              <a:t> MULTI-CROP EVIDENCE FROM CARBON FARMING SYSTEMS</a:t>
            </a:r>
            <a:br>
              <a:rPr lang="mk-MK" sz="2000" dirty="0"/>
            </a:br>
            <a:endParaRPr sz="1400" b="1" dirty="0"/>
          </a:p>
        </p:txBody>
      </p:sp>
      <p:pic>
        <p:nvPicPr>
          <p:cNvPr id="5" name="Google Shape;1513;p30">
            <a:extLst>
              <a:ext uri="{FF2B5EF4-FFF2-40B4-BE49-F238E27FC236}">
                <a16:creationId xmlns:a16="http://schemas.microsoft.com/office/drawing/2014/main" id="{5576C3A1-D711-45D4-BC86-D5674041E85C}"/>
              </a:ext>
            </a:extLst>
          </p:cNvPr>
          <p:cNvPicPr preferRelativeResize="0">
            <a:picLocks noGrp="1"/>
          </p:cNvPicPr>
          <p:nvPr/>
        </p:nvPicPr>
        <p:blipFill rotWithShape="1">
          <a:blip r:embed="rId3">
            <a:alphaModFix/>
          </a:blip>
          <a:srcRect l="-28365" t="-576" r="-28347" b="-566"/>
          <a:stretch/>
        </p:blipFill>
        <p:spPr>
          <a:xfrm>
            <a:off x="9608193" y="5291847"/>
            <a:ext cx="1458132" cy="886068"/>
          </a:xfrm>
          <a:prstGeom prst="rect">
            <a:avLst/>
          </a:prstGeom>
          <a:noFill/>
          <a:ln>
            <a:noFill/>
          </a:ln>
        </p:spPr>
      </p:pic>
      <p:sp>
        <p:nvSpPr>
          <p:cNvPr id="7" name="Rectangle 6">
            <a:extLst>
              <a:ext uri="{FF2B5EF4-FFF2-40B4-BE49-F238E27FC236}">
                <a16:creationId xmlns:a16="http://schemas.microsoft.com/office/drawing/2014/main" id="{DD22DCF4-640E-4A51-A582-6EA26206AB98}"/>
              </a:ext>
            </a:extLst>
          </p:cNvPr>
          <p:cNvSpPr/>
          <p:nvPr/>
        </p:nvSpPr>
        <p:spPr>
          <a:xfrm>
            <a:off x="965292" y="5033400"/>
            <a:ext cx="8474927" cy="795089"/>
          </a:xfrm>
          <a:prstGeom prst="rect">
            <a:avLst/>
          </a:prstGeom>
        </p:spPr>
        <p:txBody>
          <a:bodyPr wrap="square">
            <a:spAutoFit/>
          </a:bodyPr>
          <a:lstStyle/>
          <a:p>
            <a:pPr marL="160655" marR="167640" algn="ctr">
              <a:lnSpc>
                <a:spcPts val="1300"/>
              </a:lnSpc>
              <a:spcAft>
                <a:spcPts val="0"/>
              </a:spcAft>
            </a:pPr>
            <a:r>
              <a:rPr lang="en-IN" sz="1600" b="1" u="sng" kern="50" dirty="0">
                <a:latin typeface="Liberation Serif"/>
                <a:ea typeface="Times New Roman" panose="02020603050405020304" pitchFamily="18" charset="0"/>
                <a:cs typeface="Times New Roman" panose="02020603050405020304" pitchFamily="18" charset="0"/>
              </a:rPr>
              <a:t>Biljana Balabanova</a:t>
            </a:r>
            <a:r>
              <a:rPr lang="en-IN" sz="1600" kern="50" dirty="0">
                <a:latin typeface="Liberation Serif"/>
                <a:ea typeface="Times New Roman" panose="02020603050405020304" pitchFamily="18" charset="0"/>
                <a:cs typeface="Times New Roman" panose="02020603050405020304" pitchFamily="18" charset="0"/>
              </a:rPr>
              <a:t>*, Verica Ilieva, Sasa Mitrev, Aleksandar Piperevski</a:t>
            </a:r>
            <a:endParaRPr lang="mk-MK" sz="1600" kern="50" dirty="0">
              <a:latin typeface="Liberation Serif"/>
              <a:ea typeface="Times New Roman" panose="02020603050405020304" pitchFamily="18" charset="0"/>
              <a:cs typeface="Liberation Serif"/>
            </a:endParaRPr>
          </a:p>
          <a:p>
            <a:pPr marL="160655" marR="167640" algn="ctr">
              <a:lnSpc>
                <a:spcPts val="1300"/>
              </a:lnSpc>
              <a:spcAft>
                <a:spcPts val="0"/>
              </a:spcAft>
            </a:pPr>
            <a:r>
              <a:rPr lang="en-IN" sz="1600" kern="50" dirty="0">
                <a:latin typeface="Liberation Serif"/>
                <a:ea typeface="Times New Roman" panose="02020603050405020304" pitchFamily="18" charset="0"/>
                <a:cs typeface="Times New Roman" panose="02020603050405020304" pitchFamily="18" charset="0"/>
              </a:rPr>
              <a:t> </a:t>
            </a:r>
            <a:endParaRPr lang="mk-MK" sz="1600" kern="50" dirty="0">
              <a:latin typeface="Liberation Serif"/>
              <a:ea typeface="Times New Roman" panose="02020603050405020304" pitchFamily="18" charset="0"/>
              <a:cs typeface="Liberation Serif"/>
            </a:endParaRPr>
          </a:p>
          <a:p>
            <a:pPr algn="ctr">
              <a:spcAft>
                <a:spcPts val="0"/>
              </a:spcAft>
            </a:pPr>
            <a:r>
              <a:rPr lang="mk-MK" sz="1200" kern="50" dirty="0" err="1">
                <a:latin typeface="Times New Roman" panose="02020603050405020304" pitchFamily="18" charset="0"/>
                <a:ea typeface="Times New Roman" panose="02020603050405020304" pitchFamily="18" charset="0"/>
                <a:cs typeface="Liberation Serif"/>
              </a:rPr>
              <a:t>Faculty</a:t>
            </a:r>
            <a:r>
              <a:rPr lang="mk-MK" sz="1200" kern="50" dirty="0">
                <a:latin typeface="Times New Roman" panose="02020603050405020304" pitchFamily="18" charset="0"/>
                <a:ea typeface="Times New Roman" panose="02020603050405020304" pitchFamily="18" charset="0"/>
                <a:cs typeface="Liberation Serif"/>
              </a:rPr>
              <a:t> </a:t>
            </a:r>
            <a:r>
              <a:rPr lang="mk-MK" sz="1200" kern="50" dirty="0" err="1">
                <a:latin typeface="Times New Roman" panose="02020603050405020304" pitchFamily="18" charset="0"/>
                <a:ea typeface="Times New Roman" panose="02020603050405020304" pitchFamily="18" charset="0"/>
                <a:cs typeface="Liberation Serif"/>
              </a:rPr>
              <a:t>of</a:t>
            </a:r>
            <a:r>
              <a:rPr lang="mk-MK" sz="1200" kern="50" dirty="0">
                <a:latin typeface="Times New Roman" panose="02020603050405020304" pitchFamily="18" charset="0"/>
                <a:ea typeface="Times New Roman" panose="02020603050405020304" pitchFamily="18" charset="0"/>
                <a:cs typeface="Liberation Serif"/>
              </a:rPr>
              <a:t> </a:t>
            </a:r>
            <a:r>
              <a:rPr lang="mk-MK" sz="1200" kern="50" dirty="0" err="1">
                <a:latin typeface="Times New Roman" panose="02020603050405020304" pitchFamily="18" charset="0"/>
                <a:ea typeface="Times New Roman" panose="02020603050405020304" pitchFamily="18" charset="0"/>
                <a:cs typeface="Liberation Serif"/>
              </a:rPr>
              <a:t>Agriculture</a:t>
            </a:r>
            <a:r>
              <a:rPr lang="mk-MK" sz="1200" kern="50" dirty="0">
                <a:latin typeface="Times New Roman" panose="02020603050405020304" pitchFamily="18" charset="0"/>
                <a:ea typeface="Times New Roman" panose="02020603050405020304" pitchFamily="18" charset="0"/>
                <a:cs typeface="Liberation Serif"/>
              </a:rPr>
              <a:t>, Goce </a:t>
            </a:r>
            <a:r>
              <a:rPr lang="mk-MK" sz="1200" kern="50" dirty="0" err="1">
                <a:latin typeface="Times New Roman" panose="02020603050405020304" pitchFamily="18" charset="0"/>
                <a:ea typeface="Times New Roman" panose="02020603050405020304" pitchFamily="18" charset="0"/>
                <a:cs typeface="Liberation Serif"/>
              </a:rPr>
              <a:t>Delcev</a:t>
            </a:r>
            <a:r>
              <a:rPr lang="mk-MK" sz="1200" kern="50" dirty="0">
                <a:latin typeface="Times New Roman" panose="02020603050405020304" pitchFamily="18" charset="0"/>
                <a:ea typeface="Times New Roman" panose="02020603050405020304" pitchFamily="18" charset="0"/>
                <a:cs typeface="Liberation Serif"/>
              </a:rPr>
              <a:t> </a:t>
            </a:r>
            <a:r>
              <a:rPr lang="mk-MK" sz="1200" kern="50" dirty="0" err="1">
                <a:latin typeface="Times New Roman" panose="02020603050405020304" pitchFamily="18" charset="0"/>
                <a:ea typeface="Times New Roman" panose="02020603050405020304" pitchFamily="18" charset="0"/>
                <a:cs typeface="Liberation Serif"/>
              </a:rPr>
              <a:t>University</a:t>
            </a:r>
            <a:r>
              <a:rPr lang="mk-MK" sz="1200" kern="50" dirty="0">
                <a:latin typeface="Times New Roman" panose="02020603050405020304" pitchFamily="18" charset="0"/>
                <a:ea typeface="Times New Roman" panose="02020603050405020304" pitchFamily="18" charset="0"/>
                <a:cs typeface="Liberation Serif"/>
              </a:rPr>
              <a:t>, </a:t>
            </a:r>
            <a:r>
              <a:rPr lang="mk-MK" sz="1200" kern="50" dirty="0" err="1">
                <a:latin typeface="Times New Roman" panose="02020603050405020304" pitchFamily="18" charset="0"/>
                <a:ea typeface="Times New Roman" panose="02020603050405020304" pitchFamily="18" charset="0"/>
                <a:cs typeface="Liberation Serif"/>
              </a:rPr>
              <a:t>Krste</a:t>
            </a:r>
            <a:r>
              <a:rPr lang="mk-MK" sz="1200" kern="50" dirty="0">
                <a:latin typeface="Times New Roman" panose="02020603050405020304" pitchFamily="18" charset="0"/>
                <a:ea typeface="Times New Roman" panose="02020603050405020304" pitchFamily="18" charset="0"/>
                <a:cs typeface="Liberation Serif"/>
              </a:rPr>
              <a:t> </a:t>
            </a:r>
            <a:r>
              <a:rPr lang="mk-MK" sz="1200" kern="50" dirty="0" err="1">
                <a:latin typeface="Times New Roman" panose="02020603050405020304" pitchFamily="18" charset="0"/>
                <a:ea typeface="Times New Roman" panose="02020603050405020304" pitchFamily="18" charset="0"/>
                <a:cs typeface="Liberation Serif"/>
              </a:rPr>
              <a:t>Misirkov</a:t>
            </a:r>
            <a:r>
              <a:rPr lang="mk-MK" sz="1200" kern="50" dirty="0">
                <a:latin typeface="Times New Roman" panose="02020603050405020304" pitchFamily="18" charset="0"/>
                <a:ea typeface="Times New Roman" panose="02020603050405020304" pitchFamily="18" charset="0"/>
                <a:cs typeface="Liberation Serif"/>
              </a:rPr>
              <a:t> </a:t>
            </a:r>
            <a:r>
              <a:rPr lang="mk-MK" sz="1200" kern="50" dirty="0" err="1">
                <a:latin typeface="Times New Roman" panose="02020603050405020304" pitchFamily="18" charset="0"/>
                <a:ea typeface="Times New Roman" panose="02020603050405020304" pitchFamily="18" charset="0"/>
                <a:cs typeface="Liberation Serif"/>
              </a:rPr>
              <a:t>bb</a:t>
            </a:r>
            <a:r>
              <a:rPr lang="mk-MK" sz="1200" kern="50" dirty="0">
                <a:latin typeface="Times New Roman" panose="02020603050405020304" pitchFamily="18" charset="0"/>
                <a:ea typeface="Times New Roman" panose="02020603050405020304" pitchFamily="18" charset="0"/>
                <a:cs typeface="Liberation Serif"/>
              </a:rPr>
              <a:t>, 2000 </a:t>
            </a:r>
            <a:r>
              <a:rPr lang="mk-MK" sz="1200" kern="50" dirty="0" err="1">
                <a:latin typeface="Times New Roman" panose="02020603050405020304" pitchFamily="18" charset="0"/>
                <a:ea typeface="Times New Roman" panose="02020603050405020304" pitchFamily="18" charset="0"/>
                <a:cs typeface="Liberation Serif"/>
              </a:rPr>
              <a:t>Stip</a:t>
            </a:r>
            <a:r>
              <a:rPr lang="mk-MK" sz="1200" kern="50" dirty="0">
                <a:latin typeface="Times New Roman" panose="02020603050405020304" pitchFamily="18" charset="0"/>
                <a:ea typeface="Times New Roman" panose="02020603050405020304" pitchFamily="18" charset="0"/>
                <a:cs typeface="Liberation Serif"/>
              </a:rPr>
              <a:t>, </a:t>
            </a:r>
            <a:r>
              <a:rPr lang="mk-MK" sz="1200" kern="50" dirty="0" err="1">
                <a:latin typeface="Times New Roman" panose="02020603050405020304" pitchFamily="18" charset="0"/>
                <a:ea typeface="Times New Roman" panose="02020603050405020304" pitchFamily="18" charset="0"/>
                <a:cs typeface="Liberation Serif"/>
              </a:rPr>
              <a:t>Republic</a:t>
            </a:r>
            <a:r>
              <a:rPr lang="mk-MK" sz="1200" kern="50" dirty="0">
                <a:latin typeface="Times New Roman" panose="02020603050405020304" pitchFamily="18" charset="0"/>
                <a:ea typeface="Times New Roman" panose="02020603050405020304" pitchFamily="18" charset="0"/>
                <a:cs typeface="Liberation Serif"/>
              </a:rPr>
              <a:t> </a:t>
            </a:r>
            <a:r>
              <a:rPr lang="mk-MK" sz="1200" kern="50" dirty="0" err="1">
                <a:latin typeface="Times New Roman" panose="02020603050405020304" pitchFamily="18" charset="0"/>
                <a:ea typeface="Times New Roman" panose="02020603050405020304" pitchFamily="18" charset="0"/>
                <a:cs typeface="Liberation Serif"/>
              </a:rPr>
              <a:t>of</a:t>
            </a:r>
            <a:r>
              <a:rPr lang="mk-MK" sz="1200" kern="50" dirty="0">
                <a:latin typeface="Times New Roman" panose="02020603050405020304" pitchFamily="18" charset="0"/>
                <a:ea typeface="Times New Roman" panose="02020603050405020304" pitchFamily="18" charset="0"/>
                <a:cs typeface="Liberation Serif"/>
              </a:rPr>
              <a:t> </a:t>
            </a:r>
            <a:r>
              <a:rPr lang="mk-MK" sz="1200" kern="50" dirty="0" err="1">
                <a:latin typeface="Times New Roman" panose="02020603050405020304" pitchFamily="18" charset="0"/>
                <a:ea typeface="Times New Roman" panose="02020603050405020304" pitchFamily="18" charset="0"/>
                <a:cs typeface="Liberation Serif"/>
              </a:rPr>
              <a:t>North</a:t>
            </a:r>
            <a:r>
              <a:rPr lang="mk-MK" sz="1200" kern="50" dirty="0">
                <a:latin typeface="Times New Roman" panose="02020603050405020304" pitchFamily="18" charset="0"/>
                <a:ea typeface="Times New Roman" panose="02020603050405020304" pitchFamily="18" charset="0"/>
                <a:cs typeface="Liberation Serif"/>
              </a:rPr>
              <a:t> </a:t>
            </a:r>
            <a:r>
              <a:rPr lang="mk-MK" sz="1200" kern="50" dirty="0" err="1">
                <a:latin typeface="Times New Roman" panose="02020603050405020304" pitchFamily="18" charset="0"/>
                <a:ea typeface="Times New Roman" panose="02020603050405020304" pitchFamily="18" charset="0"/>
                <a:cs typeface="Liberation Serif"/>
              </a:rPr>
              <a:t>Macedonia</a:t>
            </a:r>
            <a:endParaRPr lang="mk-MK" sz="1200" kern="50" dirty="0">
              <a:latin typeface="Liberation Serif"/>
              <a:ea typeface="Times New Roman" panose="02020603050405020304" pitchFamily="18" charset="0"/>
              <a:cs typeface="Liberation Serif"/>
            </a:endParaRPr>
          </a:p>
          <a:p>
            <a:pPr marL="389255" marR="167640" algn="ctr">
              <a:spcBef>
                <a:spcPts val="10"/>
              </a:spcBef>
              <a:spcAft>
                <a:spcPts val="0"/>
              </a:spcAft>
            </a:pPr>
            <a:r>
              <a:rPr lang="en-IN" sz="1200" kern="50" dirty="0">
                <a:latin typeface="Liberation Serif"/>
                <a:ea typeface="Times New Roman" panose="02020603050405020304" pitchFamily="18" charset="0"/>
                <a:cs typeface="Mangal" panose="02040503050203030202" pitchFamily="18" charset="0"/>
              </a:rPr>
              <a:t>*</a:t>
            </a:r>
            <a:r>
              <a:rPr lang="en-IN" sz="1200" u="sng" kern="50" spc="-5" dirty="0">
                <a:solidFill>
                  <a:srgbClr val="0563C1"/>
                </a:solidFill>
                <a:latin typeface="Times New Roman" panose="02020603050405020304" pitchFamily="18" charset="0"/>
                <a:ea typeface="Times New Roman" panose="02020603050405020304" pitchFamily="18" charset="0"/>
                <a:cs typeface="Mangal" panose="02040503050203030202" pitchFamily="18" charset="0"/>
                <a:hlinkClick r:id="rId4"/>
              </a:rPr>
              <a:t>biljana.balabanova@ugd.edu.mk</a:t>
            </a:r>
            <a:endParaRPr lang="mk-MK" sz="1200" kern="50" dirty="0">
              <a:latin typeface="Liberation Serif"/>
              <a:ea typeface="Times New Roman" panose="02020603050405020304" pitchFamily="18" charset="0"/>
              <a:cs typeface="Mangal" panose="02040503050203030202" pitchFamily="18" charset="0"/>
            </a:endParaRPr>
          </a:p>
        </p:txBody>
      </p:sp>
      <p:sp>
        <p:nvSpPr>
          <p:cNvPr id="10" name="Rectangle 9">
            <a:extLst>
              <a:ext uri="{FF2B5EF4-FFF2-40B4-BE49-F238E27FC236}">
                <a16:creationId xmlns:a16="http://schemas.microsoft.com/office/drawing/2014/main" id="{50FBD160-21CC-4A14-BBBA-BC01FEC4123C}"/>
              </a:ext>
            </a:extLst>
          </p:cNvPr>
          <p:cNvSpPr/>
          <p:nvPr/>
        </p:nvSpPr>
        <p:spPr>
          <a:xfrm>
            <a:off x="9612498"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11" name="Rectangle 3">
            <a:extLst>
              <a:ext uri="{FF2B5EF4-FFF2-40B4-BE49-F238E27FC236}">
                <a16:creationId xmlns:a16="http://schemas.microsoft.com/office/drawing/2014/main" id="{004E01F5-8931-4805-A994-4EC7F37C7FFC}"/>
              </a:ext>
            </a:extLst>
          </p:cNvPr>
          <p:cNvSpPr>
            <a:spLocks noChangeArrowheads="1"/>
          </p:cNvSpPr>
          <p:nvPr/>
        </p:nvSpPr>
        <p:spPr bwMode="auto">
          <a:xfrm>
            <a:off x="823415" y="6323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transition spd="slow">
    <p:pu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A2877-E81E-4035-B99B-A47153A1B0BE}"/>
              </a:ext>
            </a:extLst>
          </p:cNvPr>
          <p:cNvSpPr>
            <a:spLocks noGrp="1"/>
          </p:cNvSpPr>
          <p:nvPr>
            <p:ph type="title"/>
          </p:nvPr>
        </p:nvSpPr>
        <p:spPr>
          <a:xfrm>
            <a:off x="2186284" y="3429000"/>
            <a:ext cx="6528329" cy="1540565"/>
          </a:xfrm>
        </p:spPr>
        <p:txBody>
          <a:bodyPr/>
          <a:lstStyle/>
          <a:p>
            <a:pPr>
              <a:lnSpc>
                <a:spcPct val="100000"/>
              </a:lnSpc>
            </a:pPr>
            <a:br>
              <a:rPr lang="mk-MK" sz="1600" dirty="0"/>
            </a:br>
            <a:r>
              <a:rPr lang="de-DE" sz="1600" dirty="0"/>
              <a:t> </a:t>
            </a:r>
            <a:r>
              <a:rPr lang="de-DE" sz="1800" b="1" i="1" dirty="0">
                <a:latin typeface="Times New Roman" panose="02020603050405020304" pitchFamily="18" charset="0"/>
                <a:cs typeface="Times New Roman" panose="02020603050405020304" pitchFamily="18" charset="0"/>
              </a:rPr>
              <a:t>CARBONICA</a:t>
            </a:r>
            <a:r>
              <a:rPr lang="de-DE" sz="1800" i="1" dirty="0">
                <a:latin typeface="Times New Roman" panose="02020603050405020304" pitchFamily="18" charset="0"/>
                <a:cs typeface="Times New Roman" panose="02020603050405020304" pitchFamily="18" charset="0"/>
              </a:rPr>
              <a:t> – Carbon Initiative </a:t>
            </a:r>
            <a:r>
              <a:rPr lang="de-DE" sz="1800" i="1" dirty="0" err="1">
                <a:latin typeface="Times New Roman" panose="02020603050405020304" pitchFamily="18" charset="0"/>
                <a:cs typeface="Times New Roman" panose="02020603050405020304" pitchFamily="18" charset="0"/>
              </a:rPr>
              <a:t>for</a:t>
            </a:r>
            <a:r>
              <a:rPr lang="de-DE" sz="1800" i="1" dirty="0">
                <a:latin typeface="Times New Roman" panose="02020603050405020304" pitchFamily="18" charset="0"/>
                <a:cs typeface="Times New Roman" panose="02020603050405020304" pitchFamily="18" charset="0"/>
              </a:rPr>
              <a:t> Climate-resilient </a:t>
            </a:r>
            <a:r>
              <a:rPr lang="de-DE" sz="1800" i="1" dirty="0" err="1">
                <a:latin typeface="Times New Roman" panose="02020603050405020304" pitchFamily="18" charset="0"/>
                <a:cs typeface="Times New Roman" panose="02020603050405020304" pitchFamily="18" charset="0"/>
              </a:rPr>
              <a:t>Agriculture</a:t>
            </a:r>
            <a:r>
              <a:rPr lang="de-DE" sz="1800" i="1" dirty="0">
                <a:latin typeface="Times New Roman" panose="02020603050405020304" pitchFamily="18" charset="0"/>
                <a:cs typeface="Times New Roman" panose="02020603050405020304" pitchFamily="18" charset="0"/>
              </a:rPr>
              <a:t> </a:t>
            </a:r>
            <a:r>
              <a:rPr lang="de-DE" sz="1800" i="1" dirty="0" err="1">
                <a:latin typeface="Times New Roman" panose="02020603050405020304" pitchFamily="18" charset="0"/>
                <a:cs typeface="Times New Roman" panose="02020603050405020304" pitchFamily="18" charset="0"/>
              </a:rPr>
              <a:t>is</a:t>
            </a:r>
            <a:r>
              <a:rPr lang="de-DE" sz="1800" i="1" dirty="0">
                <a:latin typeface="Times New Roman" panose="02020603050405020304" pitchFamily="18" charset="0"/>
                <a:cs typeface="Times New Roman" panose="02020603050405020304" pitchFamily="18" charset="0"/>
              </a:rPr>
              <a:t> a Horizon Europe </a:t>
            </a:r>
            <a:r>
              <a:rPr lang="de-DE" sz="1800" i="1" dirty="0" err="1">
                <a:latin typeface="Times New Roman" panose="02020603050405020304" pitchFamily="18" charset="0"/>
                <a:cs typeface="Times New Roman" panose="02020603050405020304" pitchFamily="18" charset="0"/>
              </a:rPr>
              <a:t>project</a:t>
            </a:r>
            <a:r>
              <a:rPr lang="de-DE" sz="1800" i="1" dirty="0">
                <a:latin typeface="Times New Roman" panose="02020603050405020304" pitchFamily="18" charset="0"/>
                <a:cs typeface="Times New Roman" panose="02020603050405020304" pitchFamily="18" charset="0"/>
              </a:rPr>
              <a:t> (Grant Agreement No.101087233) </a:t>
            </a:r>
            <a:r>
              <a:rPr lang="de-DE" sz="1800" i="1" dirty="0" err="1">
                <a:latin typeface="Times New Roman" panose="02020603050405020304" pitchFamily="18" charset="0"/>
                <a:cs typeface="Times New Roman" panose="02020603050405020304" pitchFamily="18" charset="0"/>
              </a:rPr>
              <a:t>focused</a:t>
            </a:r>
            <a:r>
              <a:rPr lang="de-DE" sz="1800" i="1" dirty="0">
                <a:latin typeface="Times New Roman" panose="02020603050405020304" pitchFamily="18" charset="0"/>
                <a:cs typeface="Times New Roman" panose="02020603050405020304" pitchFamily="18" charset="0"/>
              </a:rPr>
              <a:t> on </a:t>
            </a:r>
            <a:r>
              <a:rPr lang="de-DE" sz="1800" i="1" dirty="0" err="1">
                <a:latin typeface="Times New Roman" panose="02020603050405020304" pitchFamily="18" charset="0"/>
                <a:cs typeface="Times New Roman" panose="02020603050405020304" pitchFamily="18" charset="0"/>
              </a:rPr>
              <a:t>accelerating</a:t>
            </a:r>
            <a:r>
              <a:rPr lang="de-DE" sz="1800" i="1" dirty="0">
                <a:latin typeface="Times New Roman" panose="02020603050405020304" pitchFamily="18" charset="0"/>
                <a:cs typeface="Times New Roman" panose="02020603050405020304" pitchFamily="18" charset="0"/>
              </a:rPr>
              <a:t> </a:t>
            </a:r>
            <a:r>
              <a:rPr lang="de-DE" sz="1800" i="1" dirty="0" err="1">
                <a:latin typeface="Times New Roman" panose="02020603050405020304" pitchFamily="18" charset="0"/>
                <a:cs typeface="Times New Roman" panose="02020603050405020304" pitchFamily="18" charset="0"/>
              </a:rPr>
              <a:t>the</a:t>
            </a:r>
            <a:r>
              <a:rPr lang="de-DE" sz="1800" i="1" dirty="0">
                <a:latin typeface="Times New Roman" panose="02020603050405020304" pitchFamily="18" charset="0"/>
                <a:cs typeface="Times New Roman" panose="02020603050405020304" pitchFamily="18" charset="0"/>
              </a:rPr>
              <a:t> </a:t>
            </a:r>
            <a:r>
              <a:rPr lang="de-DE" sz="1800" i="1" dirty="0" err="1">
                <a:latin typeface="Times New Roman" panose="02020603050405020304" pitchFamily="18" charset="0"/>
                <a:cs typeface="Times New Roman" panose="02020603050405020304" pitchFamily="18" charset="0"/>
              </a:rPr>
              <a:t>transition</a:t>
            </a:r>
            <a:r>
              <a:rPr lang="de-DE" sz="1800" i="1" dirty="0">
                <a:latin typeface="Times New Roman" panose="02020603050405020304" pitchFamily="18" charset="0"/>
                <a:cs typeface="Times New Roman" panose="02020603050405020304" pitchFamily="18" charset="0"/>
              </a:rPr>
              <a:t> </a:t>
            </a:r>
            <a:r>
              <a:rPr lang="de-DE" sz="1800" i="1" dirty="0" err="1">
                <a:latin typeface="Times New Roman" panose="02020603050405020304" pitchFamily="18" charset="0"/>
                <a:cs typeface="Times New Roman" panose="02020603050405020304" pitchFamily="18" charset="0"/>
              </a:rPr>
              <a:t>toward</a:t>
            </a:r>
            <a:r>
              <a:rPr lang="de-DE" sz="1800" i="1" dirty="0">
                <a:latin typeface="Times New Roman" panose="02020603050405020304" pitchFamily="18" charset="0"/>
                <a:cs typeface="Times New Roman" panose="02020603050405020304" pitchFamily="18" charset="0"/>
              </a:rPr>
              <a:t> </a:t>
            </a:r>
            <a:r>
              <a:rPr lang="de-DE" sz="1800" i="1" dirty="0" err="1">
                <a:latin typeface="Times New Roman" panose="02020603050405020304" pitchFamily="18" charset="0"/>
                <a:cs typeface="Times New Roman" panose="02020603050405020304" pitchFamily="18" charset="0"/>
              </a:rPr>
              <a:t>climate</a:t>
            </a:r>
            <a:r>
              <a:rPr lang="de-DE" sz="1800" i="1" dirty="0">
                <a:latin typeface="Times New Roman" panose="02020603050405020304" pitchFamily="18" charset="0"/>
                <a:cs typeface="Times New Roman" panose="02020603050405020304" pitchFamily="18" charset="0"/>
              </a:rPr>
              <a:t>-resilient and </a:t>
            </a:r>
            <a:r>
              <a:rPr lang="de-DE" sz="1800" i="1" dirty="0" err="1">
                <a:latin typeface="Times New Roman" panose="02020603050405020304" pitchFamily="18" charset="0"/>
                <a:cs typeface="Times New Roman" panose="02020603050405020304" pitchFamily="18" charset="0"/>
              </a:rPr>
              <a:t>low-carbon</a:t>
            </a:r>
            <a:r>
              <a:rPr lang="de-DE" sz="1800" i="1" dirty="0">
                <a:latin typeface="Times New Roman" panose="02020603050405020304" pitchFamily="18" charset="0"/>
                <a:cs typeface="Times New Roman" panose="02020603050405020304" pitchFamily="18" charset="0"/>
              </a:rPr>
              <a:t> </a:t>
            </a:r>
            <a:r>
              <a:rPr lang="de-DE" sz="1800" i="1" dirty="0" err="1">
                <a:latin typeface="Times New Roman" panose="02020603050405020304" pitchFamily="18" charset="0"/>
                <a:cs typeface="Times New Roman" panose="02020603050405020304" pitchFamily="18" charset="0"/>
              </a:rPr>
              <a:t>agricultural</a:t>
            </a:r>
            <a:r>
              <a:rPr lang="de-DE" sz="1800" i="1" dirty="0">
                <a:latin typeface="Times New Roman" panose="02020603050405020304" pitchFamily="18" charset="0"/>
                <a:cs typeface="Times New Roman" panose="02020603050405020304" pitchFamily="18" charset="0"/>
              </a:rPr>
              <a:t> </a:t>
            </a:r>
            <a:r>
              <a:rPr lang="de-DE" sz="1800" i="1" dirty="0" err="1">
                <a:latin typeface="Times New Roman" panose="02020603050405020304" pitchFamily="18" charset="0"/>
                <a:cs typeface="Times New Roman" panose="02020603050405020304" pitchFamily="18" charset="0"/>
              </a:rPr>
              <a:t>systems</a:t>
            </a:r>
            <a:r>
              <a:rPr lang="de-DE" sz="1800" i="1" dirty="0">
                <a:latin typeface="Times New Roman" panose="02020603050405020304" pitchFamily="18" charset="0"/>
                <a:cs typeface="Times New Roman" panose="02020603050405020304" pitchFamily="18" charset="0"/>
              </a:rPr>
              <a:t>.</a:t>
            </a:r>
            <a:endParaRPr lang="mk-MK" sz="1600" i="1" dirty="0">
              <a:latin typeface="Times New Roman" panose="02020603050405020304" pitchFamily="18" charset="0"/>
              <a:cs typeface="Times New Roman" panose="02020603050405020304" pitchFamily="18" charset="0"/>
            </a:endParaRPr>
          </a:p>
        </p:txBody>
      </p:sp>
      <p:sp>
        <p:nvSpPr>
          <p:cNvPr id="3" name="Text Placeholder 2">
            <a:extLst>
              <a:ext uri="{FF2B5EF4-FFF2-40B4-BE49-F238E27FC236}">
                <a16:creationId xmlns:a16="http://schemas.microsoft.com/office/drawing/2014/main" id="{846AEE23-0953-4364-8CF5-4AC4574A7DCF}"/>
              </a:ext>
            </a:extLst>
          </p:cNvPr>
          <p:cNvSpPr>
            <a:spLocks noGrp="1"/>
          </p:cNvSpPr>
          <p:nvPr>
            <p:ph type="body" idx="1"/>
          </p:nvPr>
        </p:nvSpPr>
        <p:spPr>
          <a:xfrm>
            <a:off x="914075" y="6056244"/>
            <a:ext cx="7236012" cy="665236"/>
          </a:xfrm>
        </p:spPr>
        <p:txBody>
          <a:bodyPr>
            <a:normAutofit/>
          </a:bodyPr>
          <a:lstStyle/>
          <a:p>
            <a:r>
              <a:rPr lang="de-DE" sz="1800" dirty="0"/>
              <a:t>https://carbonica-hub.eu/</a:t>
            </a:r>
            <a:endParaRPr lang="mk-MK" sz="1800" dirty="0"/>
          </a:p>
        </p:txBody>
      </p:sp>
      <p:pic>
        <p:nvPicPr>
          <p:cNvPr id="4" name="Google Shape;1513;p30">
            <a:extLst>
              <a:ext uri="{FF2B5EF4-FFF2-40B4-BE49-F238E27FC236}">
                <a16:creationId xmlns:a16="http://schemas.microsoft.com/office/drawing/2014/main" id="{73BF704D-D411-4DD1-8781-D58CD212E8E9}"/>
              </a:ext>
            </a:extLst>
          </p:cNvPr>
          <p:cNvPicPr preferRelativeResize="0">
            <a:picLocks noGrp="1"/>
          </p:cNvPicPr>
          <p:nvPr/>
        </p:nvPicPr>
        <p:blipFill rotWithShape="1">
          <a:blip r:embed="rId2">
            <a:alphaModFix/>
          </a:blip>
          <a:srcRect l="-28365" t="-576" r="-28347" b="-566"/>
          <a:stretch/>
        </p:blipFill>
        <p:spPr>
          <a:xfrm>
            <a:off x="9608193" y="5291847"/>
            <a:ext cx="1458132" cy="886068"/>
          </a:xfrm>
          <a:prstGeom prst="rect">
            <a:avLst/>
          </a:prstGeom>
          <a:noFill/>
          <a:ln>
            <a:noFill/>
          </a:ln>
        </p:spPr>
      </p:pic>
      <p:sp>
        <p:nvSpPr>
          <p:cNvPr id="5" name="Rectangle 4">
            <a:extLst>
              <a:ext uri="{FF2B5EF4-FFF2-40B4-BE49-F238E27FC236}">
                <a16:creationId xmlns:a16="http://schemas.microsoft.com/office/drawing/2014/main" id="{2294E90C-FC7A-4E89-8682-129B9E8E35D4}"/>
              </a:ext>
            </a:extLst>
          </p:cNvPr>
          <p:cNvSpPr/>
          <p:nvPr/>
        </p:nvSpPr>
        <p:spPr>
          <a:xfrm>
            <a:off x="9612498"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4100408"/>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3B69B-320E-43F3-A31B-C9062F0E37FC}"/>
              </a:ext>
            </a:extLst>
          </p:cNvPr>
          <p:cNvSpPr>
            <a:spLocks noGrp="1"/>
          </p:cNvSpPr>
          <p:nvPr>
            <p:ph type="ctrTitle"/>
          </p:nvPr>
        </p:nvSpPr>
        <p:spPr>
          <a:xfrm>
            <a:off x="569844" y="792346"/>
            <a:ext cx="9144000" cy="1381125"/>
          </a:xfrm>
        </p:spPr>
        <p:txBody>
          <a:bodyPr/>
          <a:lstStyle/>
          <a:p>
            <a:r>
              <a:rPr lang="en-US" dirty="0"/>
              <a:t>Carbon in soil </a:t>
            </a:r>
            <a:endParaRPr lang="mk-MK" dirty="0"/>
          </a:p>
        </p:txBody>
      </p:sp>
      <p:sp>
        <p:nvSpPr>
          <p:cNvPr id="3" name="Subtitle 2">
            <a:extLst>
              <a:ext uri="{FF2B5EF4-FFF2-40B4-BE49-F238E27FC236}">
                <a16:creationId xmlns:a16="http://schemas.microsoft.com/office/drawing/2014/main" id="{3FBEE8A2-B751-4A0B-8B82-7E99E44A1D8C}"/>
              </a:ext>
            </a:extLst>
          </p:cNvPr>
          <p:cNvSpPr>
            <a:spLocks noGrp="1"/>
          </p:cNvSpPr>
          <p:nvPr>
            <p:ph type="subTitle" idx="1"/>
          </p:nvPr>
        </p:nvSpPr>
        <p:spPr>
          <a:xfrm>
            <a:off x="1524000" y="2173471"/>
            <a:ext cx="9144000" cy="3249545"/>
          </a:xfrm>
        </p:spPr>
        <p:txBody>
          <a:bodyPr>
            <a:normAutofit/>
          </a:bodyPr>
          <a:lstStyle/>
          <a:p>
            <a:r>
              <a:rPr lang="en-US" dirty="0"/>
              <a:t> </a:t>
            </a:r>
            <a:r>
              <a:rPr lang="en-US" sz="2000" dirty="0">
                <a:latin typeface="Arial" panose="020B0604020202020204" pitchFamily="34" charset="0"/>
                <a:cs typeface="Arial" panose="020B0604020202020204" pitchFamily="34" charset="0"/>
              </a:rPr>
              <a:t>The importance of carbon in soil includes several key aspects, regarding:</a:t>
            </a:r>
          </a:p>
          <a:p>
            <a:endParaRPr lang="en-US" sz="2000" dirty="0">
              <a:latin typeface="Arial" panose="020B0604020202020204" pitchFamily="34" charset="0"/>
              <a:cs typeface="Arial" panose="020B0604020202020204" pitchFamily="34" charset="0"/>
            </a:endParaRPr>
          </a:p>
          <a:p>
            <a:pPr algn="l"/>
            <a:r>
              <a:rPr lang="en-US" sz="1800" dirty="0">
                <a:latin typeface="Arial" panose="020B0604020202020204" pitchFamily="34" charset="0"/>
                <a:cs typeface="Arial" panose="020B0604020202020204" pitchFamily="34" charset="0"/>
              </a:rPr>
              <a:t>1) Soil structure and water retention</a:t>
            </a:r>
          </a:p>
          <a:p>
            <a:pPr algn="l"/>
            <a:r>
              <a:rPr lang="en-US" sz="1800" dirty="0">
                <a:latin typeface="Arial" panose="020B0604020202020204" pitchFamily="34" charset="0"/>
                <a:cs typeface="Arial" panose="020B0604020202020204" pitchFamily="34" charset="0"/>
              </a:rPr>
              <a:t>2) Nutrient supply</a:t>
            </a:r>
          </a:p>
          <a:p>
            <a:pPr algn="l"/>
            <a:r>
              <a:rPr lang="en-US" sz="1800" dirty="0">
                <a:latin typeface="Arial" panose="020B0604020202020204" pitchFamily="34" charset="0"/>
                <a:cs typeface="Arial" panose="020B0604020202020204" pitchFamily="34" charset="0"/>
              </a:rPr>
              <a:t>3) Microbial activity</a:t>
            </a:r>
          </a:p>
          <a:p>
            <a:pPr algn="l"/>
            <a:r>
              <a:rPr lang="en-US" sz="1800" dirty="0">
                <a:latin typeface="Arial" panose="020B0604020202020204" pitchFamily="34" charset="0"/>
                <a:cs typeface="Arial" panose="020B0604020202020204" pitchFamily="34" charset="0"/>
              </a:rPr>
              <a:t>4) Soil fertility and productivity</a:t>
            </a:r>
          </a:p>
          <a:p>
            <a:pPr algn="l"/>
            <a:r>
              <a:rPr lang="en-US" sz="1800" dirty="0">
                <a:latin typeface="Arial" panose="020B0604020202020204" pitchFamily="34" charset="0"/>
                <a:cs typeface="Arial" panose="020B0604020202020204" pitchFamily="34" charset="0"/>
              </a:rPr>
              <a:t>5) Carbon sequestration</a:t>
            </a:r>
            <a:endParaRPr lang="mk-MK" sz="1800" dirty="0">
              <a:latin typeface="Arial" panose="020B0604020202020204" pitchFamily="34" charset="0"/>
              <a:cs typeface="Arial" panose="020B0604020202020204" pitchFamily="34" charset="0"/>
            </a:endParaRPr>
          </a:p>
        </p:txBody>
      </p:sp>
      <p:pic>
        <p:nvPicPr>
          <p:cNvPr id="7" name="Google Shape;1513;p30">
            <a:extLst>
              <a:ext uri="{FF2B5EF4-FFF2-40B4-BE49-F238E27FC236}">
                <a16:creationId xmlns:a16="http://schemas.microsoft.com/office/drawing/2014/main" id="{D75D9135-00FF-4446-98A6-E29F10332847}"/>
              </a:ext>
            </a:extLst>
          </p:cNvPr>
          <p:cNvPicPr preferRelativeResize="0">
            <a:picLocks noGrp="1"/>
          </p:cNvPicPr>
          <p:nvPr/>
        </p:nvPicPr>
        <p:blipFill rotWithShape="1">
          <a:blip r:embed="rId2">
            <a:alphaModFix/>
          </a:blip>
          <a:srcRect l="-28365" t="-576" r="-28347" b="-566"/>
          <a:stretch/>
        </p:blipFill>
        <p:spPr>
          <a:xfrm>
            <a:off x="9608193" y="5291847"/>
            <a:ext cx="1458132" cy="886068"/>
          </a:xfrm>
          <a:prstGeom prst="rect">
            <a:avLst/>
          </a:prstGeom>
          <a:noFill/>
          <a:ln>
            <a:noFill/>
          </a:ln>
        </p:spPr>
      </p:pic>
      <p:sp>
        <p:nvSpPr>
          <p:cNvPr id="8" name="Rectangle 7">
            <a:extLst>
              <a:ext uri="{FF2B5EF4-FFF2-40B4-BE49-F238E27FC236}">
                <a16:creationId xmlns:a16="http://schemas.microsoft.com/office/drawing/2014/main" id="{DD9EADC6-EEEA-4F15-A464-3BDD6CB6B694}"/>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9" name="Rectangle 3">
            <a:extLst>
              <a:ext uri="{FF2B5EF4-FFF2-40B4-BE49-F238E27FC236}">
                <a16:creationId xmlns:a16="http://schemas.microsoft.com/office/drawing/2014/main" id="{9CADADB2-98FC-4C9A-8E18-33C317DD1AE3}"/>
              </a:ext>
            </a:extLst>
          </p:cNvPr>
          <p:cNvSpPr>
            <a:spLocks noChangeArrowheads="1"/>
          </p:cNvSpPr>
          <p:nvPr/>
        </p:nvSpPr>
        <p:spPr bwMode="auto">
          <a:xfrm>
            <a:off x="823415" y="6323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pic>
        <p:nvPicPr>
          <p:cNvPr id="10" name="Picture 9">
            <a:extLst>
              <a:ext uri="{FF2B5EF4-FFF2-40B4-BE49-F238E27FC236}">
                <a16:creationId xmlns:a16="http://schemas.microsoft.com/office/drawing/2014/main" id="{A47DF4C6-4F13-4FD6-9FE7-6FE818FA6A47}"/>
              </a:ext>
            </a:extLst>
          </p:cNvPr>
          <p:cNvPicPr>
            <a:picLocks noChangeAspect="1"/>
          </p:cNvPicPr>
          <p:nvPr/>
        </p:nvPicPr>
        <p:blipFill rotWithShape="1">
          <a:blip r:embed="rId3"/>
          <a:srcRect l="7356" t="27439" r="8404" b="52312"/>
          <a:stretch/>
        </p:blipFill>
        <p:spPr>
          <a:xfrm>
            <a:off x="1524000" y="5134459"/>
            <a:ext cx="7713346" cy="1043456"/>
          </a:xfrm>
          <a:prstGeom prst="rect">
            <a:avLst/>
          </a:prstGeom>
        </p:spPr>
      </p:pic>
    </p:spTree>
    <p:extLst>
      <p:ext uri="{BB962C8B-B14F-4D97-AF65-F5344CB8AC3E}">
        <p14:creationId xmlns:p14="http://schemas.microsoft.com/office/powerpoint/2010/main" val="908152541"/>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pic>
        <p:nvPicPr>
          <p:cNvPr id="4" name="Google Shape;1513;p30">
            <a:extLst>
              <a:ext uri="{FF2B5EF4-FFF2-40B4-BE49-F238E27FC236}">
                <a16:creationId xmlns:a16="http://schemas.microsoft.com/office/drawing/2014/main" id="{E92A5E53-6BDA-4AC6-BD8F-788ABD98D4F9}"/>
              </a:ext>
            </a:extLst>
          </p:cNvPr>
          <p:cNvPicPr preferRelativeResize="0">
            <a:picLocks noGrp="1"/>
          </p:cNvPicPr>
          <p:nvPr/>
        </p:nvPicPr>
        <p:blipFill rotWithShape="1">
          <a:blip r:embed="rId3">
            <a:alphaModFix/>
          </a:blip>
          <a:srcRect l="-28365" t="-576" r="-28347" b="-566"/>
          <a:stretch/>
        </p:blipFill>
        <p:spPr>
          <a:xfrm>
            <a:off x="10733868" y="4902741"/>
            <a:ext cx="1458132" cy="886068"/>
          </a:xfrm>
          <a:prstGeom prst="rect">
            <a:avLst/>
          </a:prstGeom>
          <a:noFill/>
          <a:ln>
            <a:noFill/>
          </a:ln>
        </p:spPr>
      </p:pic>
      <p:sp>
        <p:nvSpPr>
          <p:cNvPr id="5" name="Title 1">
            <a:extLst>
              <a:ext uri="{FF2B5EF4-FFF2-40B4-BE49-F238E27FC236}">
                <a16:creationId xmlns:a16="http://schemas.microsoft.com/office/drawing/2014/main" id="{3F206193-578B-4F60-AA26-8BF2A570A62A}"/>
              </a:ext>
            </a:extLst>
          </p:cNvPr>
          <p:cNvSpPr txBox="1">
            <a:spLocks/>
          </p:cNvSpPr>
          <p:nvPr/>
        </p:nvSpPr>
        <p:spPr>
          <a:xfrm>
            <a:off x="1524000" y="957508"/>
            <a:ext cx="9144000" cy="1027100"/>
          </a:xfrm>
          <a:prstGeom prst="rect">
            <a:avLst/>
          </a:prstGeom>
          <a:noFill/>
          <a:ln>
            <a:noFill/>
          </a:ln>
        </p:spPr>
        <p:txBody>
          <a:bodyPr spcFirstLastPara="1" vert="horz" wrap="square" lIns="91425" tIns="45700" rIns="91425" bIns="45700" rtlCol="0" anchor="ctr" anchorCtr="0">
            <a:normAutofit/>
          </a:bodyPr>
          <a:lstStyle>
            <a:lvl1pPr lvl="0" algn="l" defTabSz="914377" rtl="0" eaLnBrk="1" latinLnBrk="0" hangingPunct="1">
              <a:lnSpc>
                <a:spcPct val="90000"/>
              </a:lnSpc>
              <a:spcBef>
                <a:spcPts val="0"/>
              </a:spcBef>
              <a:spcAft>
                <a:spcPts val="0"/>
              </a:spcAft>
              <a:buClr>
                <a:srgbClr val="32964B"/>
              </a:buClr>
              <a:buSzPts val="3500"/>
              <a:buFont typeface="Arial"/>
              <a:buNone/>
              <a:defRPr sz="3500" b="1" kern="1200">
                <a:solidFill>
                  <a:srgbClr val="32964B"/>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US" dirty="0"/>
              <a:t>Carbon analysis</a:t>
            </a:r>
            <a:endParaRPr lang="mk-MK" dirty="0"/>
          </a:p>
        </p:txBody>
      </p:sp>
      <p:sp>
        <p:nvSpPr>
          <p:cNvPr id="6" name="Rectangle 5">
            <a:extLst>
              <a:ext uri="{FF2B5EF4-FFF2-40B4-BE49-F238E27FC236}">
                <a16:creationId xmlns:a16="http://schemas.microsoft.com/office/drawing/2014/main" id="{48C9D4EE-3FFB-4337-B912-C982D221FF84}"/>
              </a:ext>
            </a:extLst>
          </p:cNvPr>
          <p:cNvSpPr/>
          <p:nvPr/>
        </p:nvSpPr>
        <p:spPr>
          <a:xfrm>
            <a:off x="2583036" y="1851875"/>
            <a:ext cx="7276289" cy="878574"/>
          </a:xfrm>
          <a:prstGeom prst="rect">
            <a:avLst/>
          </a:prstGeom>
        </p:spPr>
        <p:txBody>
          <a:bodyPr wrap="square">
            <a:spAutoFit/>
          </a:bodyPr>
          <a:lstStyle/>
          <a:p>
            <a:pPr algn="ctr">
              <a:lnSpc>
                <a:spcPct val="150000"/>
              </a:lnSpc>
            </a:pPr>
            <a:r>
              <a:rPr lang="mk-MK" dirty="0" err="1">
                <a:latin typeface="Arial" panose="020B0604020202020204" pitchFamily="34" charset="0"/>
                <a:ea typeface="Times New Roman" panose="02020603050405020304" pitchFamily="18" charset="0"/>
              </a:rPr>
              <a:t>Accurate</a:t>
            </a:r>
            <a:r>
              <a:rPr lang="mk-MK" dirty="0">
                <a:latin typeface="Arial" panose="020B0604020202020204" pitchFamily="34" charset="0"/>
                <a:ea typeface="Times New Roman" panose="02020603050405020304" pitchFamily="18" charset="0"/>
              </a:rPr>
              <a:t> SOC </a:t>
            </a:r>
            <a:r>
              <a:rPr lang="mk-MK" dirty="0" err="1">
                <a:latin typeface="Arial" panose="020B0604020202020204" pitchFamily="34" charset="0"/>
                <a:ea typeface="Times New Roman" panose="02020603050405020304" pitchFamily="18" charset="0"/>
              </a:rPr>
              <a:t>measurements</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are</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essential</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for</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evaluating</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soil</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health</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guiding</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fertilization</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strategies</a:t>
            </a:r>
            <a:r>
              <a:rPr lang="mk-MK" dirty="0">
                <a:latin typeface="Arial" panose="020B0604020202020204" pitchFamily="34" charset="0"/>
                <a:ea typeface="Times New Roman" panose="02020603050405020304" pitchFamily="18" charset="0"/>
              </a:rPr>
              <a:t>, and </a:t>
            </a:r>
            <a:r>
              <a:rPr lang="mk-MK" dirty="0" err="1">
                <a:latin typeface="Arial" panose="020B0604020202020204" pitchFamily="34" charset="0"/>
                <a:ea typeface="Times New Roman" panose="02020603050405020304" pitchFamily="18" charset="0"/>
              </a:rPr>
              <a:t>improving</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land</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productivity</a:t>
            </a:r>
            <a:r>
              <a:rPr lang="mk-MK" dirty="0">
                <a:latin typeface="Arial" panose="020B0604020202020204" pitchFamily="34" charset="0"/>
                <a:ea typeface="Times New Roman" panose="02020603050405020304" pitchFamily="18" charset="0"/>
              </a:rPr>
              <a:t> </a:t>
            </a:r>
            <a:endParaRPr lang="mk-MK" dirty="0"/>
          </a:p>
        </p:txBody>
      </p:sp>
      <p:pic>
        <p:nvPicPr>
          <p:cNvPr id="8" name="Graphic 7" descr="Bullseye">
            <a:extLst>
              <a:ext uri="{FF2B5EF4-FFF2-40B4-BE49-F238E27FC236}">
                <a16:creationId xmlns:a16="http://schemas.microsoft.com/office/drawing/2014/main" id="{AB1F326C-4482-465A-AE70-94915F5505C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20229" y="1851875"/>
            <a:ext cx="914400" cy="914400"/>
          </a:xfrm>
          <a:prstGeom prst="rect">
            <a:avLst/>
          </a:prstGeom>
        </p:spPr>
      </p:pic>
      <p:sp>
        <p:nvSpPr>
          <p:cNvPr id="9" name="Rectangle 8">
            <a:extLst>
              <a:ext uri="{FF2B5EF4-FFF2-40B4-BE49-F238E27FC236}">
                <a16:creationId xmlns:a16="http://schemas.microsoft.com/office/drawing/2014/main" id="{8681B1CA-2371-4799-8E48-F0F495EF5FFF}"/>
              </a:ext>
            </a:extLst>
          </p:cNvPr>
          <p:cNvSpPr/>
          <p:nvPr/>
        </p:nvSpPr>
        <p:spPr>
          <a:xfrm>
            <a:off x="1524000" y="3011708"/>
            <a:ext cx="6096000" cy="1617238"/>
          </a:xfrm>
          <a:prstGeom prst="rect">
            <a:avLst/>
          </a:prstGeom>
        </p:spPr>
        <p:txBody>
          <a:bodyPr>
            <a:spAutoFit/>
          </a:bodyPr>
          <a:lstStyle/>
          <a:p>
            <a:pPr>
              <a:lnSpc>
                <a:spcPct val="150000"/>
              </a:lnSpc>
            </a:pPr>
            <a:r>
              <a:rPr lang="mk-MK" b="1" dirty="0" err="1">
                <a:latin typeface="Arial" panose="020B0604020202020204" pitchFamily="34" charset="0"/>
                <a:ea typeface="Times New Roman" panose="02020603050405020304" pitchFamily="18" charset="0"/>
              </a:rPr>
              <a:t>Accurate</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data</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is</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necessary</a:t>
            </a:r>
            <a:r>
              <a:rPr lang="en-US" b="1" dirty="0">
                <a:latin typeface="Arial" panose="020B0604020202020204" pitchFamily="34" charset="0"/>
                <a:ea typeface="Times New Roman" panose="02020603050405020304" pitchFamily="18" charset="0"/>
              </a:rPr>
              <a:t>:</a:t>
            </a:r>
          </a:p>
          <a:p>
            <a:pPr marL="285750" indent="-285750">
              <a:lnSpc>
                <a:spcPct val="150000"/>
              </a:lnSpc>
              <a:buFont typeface="Wingdings" panose="05000000000000000000" pitchFamily="2" charset="2"/>
              <a:buChar char="ü"/>
            </a:pPr>
            <a:r>
              <a:rPr lang="mk-MK" sz="1600" dirty="0">
                <a:latin typeface="Arial" panose="020B0604020202020204" pitchFamily="34" charset="0"/>
                <a:ea typeface="Times New Roman" panose="02020603050405020304" pitchFamily="18" charset="0"/>
              </a:rPr>
              <a:t> </a:t>
            </a:r>
            <a:r>
              <a:rPr lang="en-US" sz="1600" dirty="0">
                <a:latin typeface="Arial" panose="020B0604020202020204" pitchFamily="34" charset="0"/>
                <a:ea typeface="Times New Roman" panose="02020603050405020304" pitchFamily="18" charset="0"/>
              </a:rPr>
              <a:t>F</a:t>
            </a:r>
            <a:r>
              <a:rPr lang="mk-MK" sz="1600" dirty="0" err="1">
                <a:latin typeface="Arial" panose="020B0604020202020204" pitchFamily="34" charset="0"/>
                <a:ea typeface="Times New Roman" panose="02020603050405020304" pitchFamily="18" charset="0"/>
              </a:rPr>
              <a:t>or</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quantifying</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carbon</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storage</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in</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soils</a:t>
            </a:r>
            <a:endParaRPr lang="en-US" sz="1600" dirty="0">
              <a:latin typeface="Arial" panose="020B0604020202020204" pitchFamily="34" charset="0"/>
              <a:ea typeface="Times New Roman" panose="02020603050405020304" pitchFamily="18" charset="0"/>
            </a:endParaRPr>
          </a:p>
          <a:p>
            <a:pPr marL="285750" indent="-285750">
              <a:lnSpc>
                <a:spcPct val="150000"/>
              </a:lnSpc>
              <a:buFont typeface="Wingdings" panose="05000000000000000000" pitchFamily="2" charset="2"/>
              <a:buChar char="ü"/>
            </a:pPr>
            <a:r>
              <a:rPr lang="mk-MK" sz="1600" dirty="0">
                <a:latin typeface="Arial" panose="020B0604020202020204" pitchFamily="34" charset="0"/>
                <a:ea typeface="Times New Roman" panose="02020603050405020304" pitchFamily="18" charset="0"/>
              </a:rPr>
              <a:t> </a:t>
            </a:r>
            <a:r>
              <a:rPr lang="en-US" sz="1600" dirty="0">
                <a:latin typeface="Arial" panose="020B0604020202020204" pitchFamily="34" charset="0"/>
                <a:ea typeface="Times New Roman" panose="02020603050405020304" pitchFamily="18" charset="0"/>
              </a:rPr>
              <a:t>I</a:t>
            </a:r>
            <a:r>
              <a:rPr lang="mk-MK" sz="1600" dirty="0" err="1">
                <a:latin typeface="Arial" panose="020B0604020202020204" pitchFamily="34" charset="0"/>
                <a:ea typeface="Times New Roman" panose="02020603050405020304" pitchFamily="18" charset="0"/>
              </a:rPr>
              <a:t>nforming</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climate</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policies</a:t>
            </a:r>
            <a:endParaRPr lang="en-US" sz="1600" dirty="0">
              <a:latin typeface="Arial" panose="020B0604020202020204" pitchFamily="34" charset="0"/>
              <a:ea typeface="Times New Roman" panose="02020603050405020304" pitchFamily="18" charset="0"/>
            </a:endParaRPr>
          </a:p>
          <a:p>
            <a:pPr marL="285750" indent="-285750">
              <a:lnSpc>
                <a:spcPct val="150000"/>
              </a:lnSpc>
              <a:buFont typeface="Wingdings" panose="05000000000000000000" pitchFamily="2" charset="2"/>
              <a:buChar char="ü"/>
            </a:pPr>
            <a:r>
              <a:rPr lang="mk-MK" sz="1600" dirty="0">
                <a:latin typeface="Arial" panose="020B0604020202020204" pitchFamily="34" charset="0"/>
                <a:ea typeface="Times New Roman" panose="02020603050405020304" pitchFamily="18" charset="0"/>
              </a:rPr>
              <a:t> </a:t>
            </a:r>
            <a:r>
              <a:rPr lang="en-US" sz="1600" dirty="0">
                <a:latin typeface="Arial" panose="020B0604020202020204" pitchFamily="34" charset="0"/>
                <a:ea typeface="Times New Roman" panose="02020603050405020304" pitchFamily="18" charset="0"/>
              </a:rPr>
              <a:t>P</a:t>
            </a:r>
            <a:r>
              <a:rPr lang="mk-MK" sz="1600" dirty="0" err="1">
                <a:latin typeface="Arial" panose="020B0604020202020204" pitchFamily="34" charset="0"/>
                <a:ea typeface="Times New Roman" panose="02020603050405020304" pitchFamily="18" charset="0"/>
              </a:rPr>
              <a:t>articipating</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in</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carbon</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credit</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markets</a:t>
            </a:r>
            <a:endParaRPr lang="mk-MK" sz="1600" dirty="0"/>
          </a:p>
        </p:txBody>
      </p:sp>
      <p:sp>
        <p:nvSpPr>
          <p:cNvPr id="10" name="Rectangle 9">
            <a:extLst>
              <a:ext uri="{FF2B5EF4-FFF2-40B4-BE49-F238E27FC236}">
                <a16:creationId xmlns:a16="http://schemas.microsoft.com/office/drawing/2014/main" id="{17E39B7F-2BD7-4854-B51D-459276E8F71B}"/>
              </a:ext>
            </a:extLst>
          </p:cNvPr>
          <p:cNvSpPr/>
          <p:nvPr/>
        </p:nvSpPr>
        <p:spPr>
          <a:xfrm>
            <a:off x="2527096" y="4775371"/>
            <a:ext cx="7745411" cy="1160511"/>
          </a:xfrm>
          <a:prstGeom prst="rect">
            <a:avLst/>
          </a:prstGeom>
        </p:spPr>
        <p:txBody>
          <a:bodyPr wrap="square">
            <a:spAutoFit/>
          </a:bodyPr>
          <a:lstStyle/>
          <a:p>
            <a:pPr algn="just">
              <a:lnSpc>
                <a:spcPct val="150000"/>
              </a:lnSpc>
            </a:pPr>
            <a:r>
              <a:rPr lang="mk-MK" sz="1600" b="1" dirty="0" err="1">
                <a:latin typeface="Arial" panose="020B0604020202020204" pitchFamily="34" charset="0"/>
                <a:ea typeface="Times New Roman" panose="02020603050405020304" pitchFamily="18" charset="0"/>
              </a:rPr>
              <a:t>Accurate</a:t>
            </a:r>
            <a:r>
              <a:rPr lang="mk-MK" sz="1600" b="1" dirty="0">
                <a:latin typeface="Arial" panose="020B0604020202020204" pitchFamily="34" charset="0"/>
                <a:ea typeface="Times New Roman" panose="02020603050405020304" pitchFamily="18" charset="0"/>
              </a:rPr>
              <a:t> </a:t>
            </a:r>
            <a:r>
              <a:rPr lang="mk-MK" sz="1600" b="1" dirty="0" err="1">
                <a:latin typeface="Arial" panose="020B0604020202020204" pitchFamily="34" charset="0"/>
                <a:ea typeface="Times New Roman" panose="02020603050405020304" pitchFamily="18" charset="0"/>
              </a:rPr>
              <a:t>monitoring</a:t>
            </a:r>
            <a:r>
              <a:rPr lang="mk-MK" sz="1600" b="1"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is</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essential</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for</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evaluating</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the</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effectiveness</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of</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sequestration</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practices</a:t>
            </a:r>
            <a:r>
              <a:rPr lang="mk-MK" sz="1600" dirty="0">
                <a:latin typeface="Arial" panose="020B0604020202020204" pitchFamily="34" charset="0"/>
                <a:ea typeface="Times New Roman" panose="02020603050405020304" pitchFamily="18" charset="0"/>
              </a:rPr>
              <a:t> and </a:t>
            </a:r>
            <a:r>
              <a:rPr lang="mk-MK" sz="1600" dirty="0" err="1">
                <a:latin typeface="Arial" panose="020B0604020202020204" pitchFamily="34" charset="0"/>
                <a:ea typeface="Times New Roman" panose="02020603050405020304" pitchFamily="18" charset="0"/>
              </a:rPr>
              <a:t>ensuring</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compliance</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with</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environmental</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policies</a:t>
            </a:r>
            <a:r>
              <a:rPr lang="mk-MK" sz="1600" dirty="0">
                <a:latin typeface="Arial" panose="020B0604020202020204" pitchFamily="34" charset="0"/>
                <a:ea typeface="Times New Roman" panose="02020603050405020304" pitchFamily="18" charset="0"/>
              </a:rPr>
              <a:t> and </a:t>
            </a:r>
            <a:r>
              <a:rPr lang="mk-MK" sz="1600" dirty="0" err="1">
                <a:latin typeface="Arial" panose="020B0604020202020204" pitchFamily="34" charset="0"/>
                <a:ea typeface="Times New Roman" panose="02020603050405020304" pitchFamily="18" charset="0"/>
              </a:rPr>
              <a:t>carbon</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credit</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systems</a:t>
            </a:r>
            <a:r>
              <a:rPr lang="mk-MK" sz="1600" dirty="0">
                <a:latin typeface="Arial" panose="020B0604020202020204" pitchFamily="34" charset="0"/>
                <a:ea typeface="Times New Roman" panose="02020603050405020304" pitchFamily="18" charset="0"/>
              </a:rPr>
              <a:t>. </a:t>
            </a:r>
            <a:endParaRPr lang="mk-MK" sz="1600" dirty="0"/>
          </a:p>
        </p:txBody>
      </p:sp>
      <p:pic>
        <p:nvPicPr>
          <p:cNvPr id="12" name="Graphic 11" descr="Bar graph with upward trend">
            <a:extLst>
              <a:ext uri="{FF2B5EF4-FFF2-40B4-BE49-F238E27FC236}">
                <a16:creationId xmlns:a16="http://schemas.microsoft.com/office/drawing/2014/main" id="{8FC0B8E1-D059-48CB-BA8E-9419CFBBCEC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612696" y="5188459"/>
            <a:ext cx="914400" cy="914400"/>
          </a:xfrm>
          <a:prstGeom prst="rect">
            <a:avLst/>
          </a:prstGeom>
        </p:spPr>
      </p:pic>
      <p:sp>
        <p:nvSpPr>
          <p:cNvPr id="11" name="Rectangle 10">
            <a:extLst>
              <a:ext uri="{FF2B5EF4-FFF2-40B4-BE49-F238E27FC236}">
                <a16:creationId xmlns:a16="http://schemas.microsoft.com/office/drawing/2014/main" id="{59083C08-9A4C-4731-BE22-9BB73474BC7B}"/>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13" name="Rectangle 3">
            <a:extLst>
              <a:ext uri="{FF2B5EF4-FFF2-40B4-BE49-F238E27FC236}">
                <a16:creationId xmlns:a16="http://schemas.microsoft.com/office/drawing/2014/main" id="{191A95FF-7368-4685-A860-09C1A71A37DD}"/>
              </a:ext>
            </a:extLst>
          </p:cNvPr>
          <p:cNvSpPr>
            <a:spLocks noChangeArrowheads="1"/>
          </p:cNvSpPr>
          <p:nvPr/>
        </p:nvSpPr>
        <p:spPr bwMode="auto">
          <a:xfrm>
            <a:off x="823415" y="6323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AFD9A-8204-4F49-AB94-F80A56CFD1DA}"/>
              </a:ext>
            </a:extLst>
          </p:cNvPr>
          <p:cNvSpPr>
            <a:spLocks noGrp="1"/>
          </p:cNvSpPr>
          <p:nvPr>
            <p:ph type="title"/>
          </p:nvPr>
        </p:nvSpPr>
        <p:spPr/>
        <p:txBody>
          <a:bodyPr/>
          <a:lstStyle/>
          <a:p>
            <a:r>
              <a:rPr lang="en-US" dirty="0"/>
              <a:t>Carbon aspects in </a:t>
            </a:r>
            <a:r>
              <a:rPr lang="en-US" dirty="0" err="1"/>
              <a:t>agri</a:t>
            </a:r>
            <a:r>
              <a:rPr lang="en-US" dirty="0"/>
              <a:t>-sector</a:t>
            </a:r>
            <a:endParaRPr lang="mk-MK" dirty="0"/>
          </a:p>
        </p:txBody>
      </p:sp>
      <p:pic>
        <p:nvPicPr>
          <p:cNvPr id="6" name="Google Shape;1513;p30">
            <a:extLst>
              <a:ext uri="{FF2B5EF4-FFF2-40B4-BE49-F238E27FC236}">
                <a16:creationId xmlns:a16="http://schemas.microsoft.com/office/drawing/2014/main" id="{0F203EC4-4459-42FF-AAB7-AD449AB04670}"/>
              </a:ext>
            </a:extLst>
          </p:cNvPr>
          <p:cNvPicPr preferRelativeResize="0">
            <a:picLocks noGrp="1"/>
          </p:cNvPicPr>
          <p:nvPr/>
        </p:nvPicPr>
        <p:blipFill rotWithShape="1">
          <a:blip r:embed="rId2">
            <a:alphaModFix/>
          </a:blip>
          <a:srcRect l="-28365" t="-576" r="-28347" b="-566"/>
          <a:stretch/>
        </p:blipFill>
        <p:spPr>
          <a:xfrm>
            <a:off x="10733868" y="4902740"/>
            <a:ext cx="1458132" cy="886068"/>
          </a:xfrm>
          <a:prstGeom prst="rect">
            <a:avLst/>
          </a:prstGeom>
          <a:noFill/>
          <a:ln>
            <a:noFill/>
          </a:ln>
        </p:spPr>
      </p:pic>
      <p:sp>
        <p:nvSpPr>
          <p:cNvPr id="7" name="Rectangle 6">
            <a:extLst>
              <a:ext uri="{FF2B5EF4-FFF2-40B4-BE49-F238E27FC236}">
                <a16:creationId xmlns:a16="http://schemas.microsoft.com/office/drawing/2014/main" id="{1F4EAA7E-AD2C-45CF-B436-2BC1A98F37F8}"/>
              </a:ext>
            </a:extLst>
          </p:cNvPr>
          <p:cNvSpPr/>
          <p:nvPr/>
        </p:nvSpPr>
        <p:spPr>
          <a:xfrm>
            <a:off x="2319193" y="2626986"/>
            <a:ext cx="8128000" cy="369332"/>
          </a:xfrm>
          <a:prstGeom prst="rect">
            <a:avLst/>
          </a:prstGeom>
        </p:spPr>
        <p:txBody>
          <a:bodyPr wrap="square">
            <a:spAutoFit/>
          </a:bodyPr>
          <a:lstStyle/>
          <a:p>
            <a:r>
              <a:rPr lang="en-US" dirty="0">
                <a:latin typeface="Arial" panose="020B0604020202020204" pitchFamily="34" charset="0"/>
                <a:ea typeface="Times New Roman" panose="02020603050405020304" pitchFamily="18" charset="0"/>
              </a:rPr>
              <a:t>A</a:t>
            </a:r>
            <a:r>
              <a:rPr lang="mk-MK" dirty="0" err="1">
                <a:latin typeface="Arial" panose="020B0604020202020204" pitchFamily="34" charset="0"/>
                <a:ea typeface="Times New Roman" panose="02020603050405020304" pitchFamily="18" charset="0"/>
              </a:rPr>
              <a:t>griculture</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is</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an</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economic</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sector</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that</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requires</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large</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financial</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investments</a:t>
            </a:r>
            <a:endParaRPr lang="mk-MK" dirty="0"/>
          </a:p>
        </p:txBody>
      </p:sp>
      <p:pic>
        <p:nvPicPr>
          <p:cNvPr id="9" name="Graphic 8" descr="Coins">
            <a:extLst>
              <a:ext uri="{FF2B5EF4-FFF2-40B4-BE49-F238E27FC236}">
                <a16:creationId xmlns:a16="http://schemas.microsoft.com/office/drawing/2014/main" id="{CCAF1D96-CB6E-46FB-874D-FCA9822A7F8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53195" y="2555365"/>
            <a:ext cx="512574" cy="512574"/>
          </a:xfrm>
          <a:prstGeom prst="rect">
            <a:avLst/>
          </a:prstGeom>
        </p:spPr>
      </p:pic>
      <p:sp>
        <p:nvSpPr>
          <p:cNvPr id="12" name="Rectangle 11">
            <a:extLst>
              <a:ext uri="{FF2B5EF4-FFF2-40B4-BE49-F238E27FC236}">
                <a16:creationId xmlns:a16="http://schemas.microsoft.com/office/drawing/2014/main" id="{4805CE79-F7A5-4527-9FF2-5EC8AD598AE1}"/>
              </a:ext>
            </a:extLst>
          </p:cNvPr>
          <p:cNvSpPr/>
          <p:nvPr/>
        </p:nvSpPr>
        <p:spPr>
          <a:xfrm>
            <a:off x="2861734" y="3103815"/>
            <a:ext cx="7411215" cy="369332"/>
          </a:xfrm>
          <a:prstGeom prst="rect">
            <a:avLst/>
          </a:prstGeom>
        </p:spPr>
        <p:txBody>
          <a:bodyPr wrap="square">
            <a:spAutoFit/>
          </a:bodyPr>
          <a:lstStyle/>
          <a:p>
            <a:r>
              <a:rPr lang="en-US" b="1" dirty="0">
                <a:latin typeface="Arial" panose="020B0604020202020204" pitchFamily="34" charset="0"/>
                <a:ea typeface="Times New Roman" panose="02020603050405020304" pitchFamily="18" charset="0"/>
              </a:rPr>
              <a:t>N</a:t>
            </a:r>
            <a:r>
              <a:rPr lang="mk-MK" b="1" dirty="0" err="1">
                <a:latin typeface="Arial" panose="020B0604020202020204" pitchFamily="34" charset="0"/>
                <a:ea typeface="Times New Roman" panose="02020603050405020304" pitchFamily="18" charset="0"/>
              </a:rPr>
              <a:t>ot</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every</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farmer</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is</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financially</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able</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to</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monitor</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the</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carbon</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content</a:t>
            </a:r>
            <a:r>
              <a:rPr lang="mk-MK" dirty="0">
                <a:latin typeface="Arial" panose="020B0604020202020204" pitchFamily="34" charset="0"/>
                <a:ea typeface="Times New Roman" panose="02020603050405020304" pitchFamily="18" charset="0"/>
              </a:rPr>
              <a:t>. </a:t>
            </a:r>
            <a:endParaRPr lang="mk-MK" dirty="0"/>
          </a:p>
        </p:txBody>
      </p:sp>
      <p:sp>
        <p:nvSpPr>
          <p:cNvPr id="13" name="Arrow: Left-Right-Up 12">
            <a:extLst>
              <a:ext uri="{FF2B5EF4-FFF2-40B4-BE49-F238E27FC236}">
                <a16:creationId xmlns:a16="http://schemas.microsoft.com/office/drawing/2014/main" id="{C0743E24-58AB-4EA2-A4AA-3E7AF51D42BC}"/>
              </a:ext>
            </a:extLst>
          </p:cNvPr>
          <p:cNvSpPr/>
          <p:nvPr/>
        </p:nvSpPr>
        <p:spPr>
          <a:xfrm rot="10800000">
            <a:off x="5119204" y="3831852"/>
            <a:ext cx="1642533" cy="886068"/>
          </a:xfrm>
          <a:prstGeom prst="leftRightUpArrow">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k-MK"/>
          </a:p>
        </p:txBody>
      </p:sp>
      <p:sp>
        <p:nvSpPr>
          <p:cNvPr id="14" name="Rectangle 13">
            <a:extLst>
              <a:ext uri="{FF2B5EF4-FFF2-40B4-BE49-F238E27FC236}">
                <a16:creationId xmlns:a16="http://schemas.microsoft.com/office/drawing/2014/main" id="{381F6F0B-83CB-44A2-B9F6-A6680508E8D7}"/>
              </a:ext>
            </a:extLst>
          </p:cNvPr>
          <p:cNvSpPr/>
          <p:nvPr/>
        </p:nvSpPr>
        <p:spPr>
          <a:xfrm>
            <a:off x="1102468" y="3657054"/>
            <a:ext cx="3946141" cy="703847"/>
          </a:xfrm>
          <a:prstGeom prst="rect">
            <a:avLst/>
          </a:prstGeom>
        </p:spPr>
        <p:txBody>
          <a:bodyPr wrap="square">
            <a:spAutoFit/>
          </a:bodyPr>
          <a:lstStyle/>
          <a:p>
            <a:pPr algn="ctr">
              <a:lnSpc>
                <a:spcPct val="150000"/>
              </a:lnSpc>
            </a:pPr>
            <a:r>
              <a:rPr lang="mk-MK" sz="1400" dirty="0">
                <a:latin typeface="Arial" panose="020B0604020202020204" pitchFamily="34" charset="0"/>
                <a:ea typeface="Times New Roman" panose="02020603050405020304" pitchFamily="18" charset="0"/>
              </a:rPr>
              <a:t>A </a:t>
            </a:r>
            <a:r>
              <a:rPr lang="mk-MK" sz="1400" dirty="0" err="1">
                <a:latin typeface="Arial" panose="020B0604020202020204" pitchFamily="34" charset="0"/>
                <a:ea typeface="Times New Roman" panose="02020603050405020304" pitchFamily="18" charset="0"/>
              </a:rPr>
              <a:t>general</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drawback</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is</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the</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availability</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of</a:t>
            </a:r>
            <a:r>
              <a:rPr lang="mk-MK" sz="1400" dirty="0">
                <a:latin typeface="Arial" panose="020B0604020202020204" pitchFamily="34" charset="0"/>
                <a:ea typeface="Times New Roman" panose="02020603050405020304" pitchFamily="18" charset="0"/>
              </a:rPr>
              <a:t> </a:t>
            </a:r>
            <a:endParaRPr lang="en-US" sz="1400" dirty="0">
              <a:latin typeface="Arial" panose="020B0604020202020204" pitchFamily="34" charset="0"/>
              <a:ea typeface="Times New Roman" panose="02020603050405020304" pitchFamily="18" charset="0"/>
            </a:endParaRPr>
          </a:p>
          <a:p>
            <a:pPr algn="ctr">
              <a:lnSpc>
                <a:spcPct val="150000"/>
              </a:lnSpc>
            </a:pPr>
            <a:r>
              <a:rPr lang="en-US" sz="1400" b="1" dirty="0">
                <a:latin typeface="Arial" panose="020B0604020202020204" pitchFamily="34" charset="0"/>
                <a:ea typeface="Times New Roman" panose="02020603050405020304" pitchFamily="18" charset="0"/>
              </a:rPr>
              <a:t>cost-effective</a:t>
            </a:r>
            <a:r>
              <a:rPr lang="en-US"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but</a:t>
            </a:r>
            <a:r>
              <a:rPr lang="mk-MK" sz="1400" dirty="0">
                <a:latin typeface="Arial" panose="020B0604020202020204" pitchFamily="34" charset="0"/>
                <a:ea typeface="Times New Roman" panose="02020603050405020304" pitchFamily="18" charset="0"/>
              </a:rPr>
              <a:t> </a:t>
            </a:r>
            <a:r>
              <a:rPr lang="mk-MK" sz="1400" b="1" dirty="0" err="1">
                <a:latin typeface="Arial" panose="020B0604020202020204" pitchFamily="34" charset="0"/>
                <a:ea typeface="Times New Roman" panose="02020603050405020304" pitchFamily="18" charset="0"/>
              </a:rPr>
              <a:t>precise</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analyses</a:t>
            </a:r>
            <a:endParaRPr lang="mk-MK" sz="1400" dirty="0"/>
          </a:p>
        </p:txBody>
      </p:sp>
      <p:sp>
        <p:nvSpPr>
          <p:cNvPr id="15" name="Rectangle 14">
            <a:extLst>
              <a:ext uri="{FF2B5EF4-FFF2-40B4-BE49-F238E27FC236}">
                <a16:creationId xmlns:a16="http://schemas.microsoft.com/office/drawing/2014/main" id="{9BB04FE6-1EBE-492C-BA8F-FC76A3657F39}"/>
              </a:ext>
            </a:extLst>
          </p:cNvPr>
          <p:cNvSpPr/>
          <p:nvPr/>
        </p:nvSpPr>
        <p:spPr>
          <a:xfrm>
            <a:off x="6982757" y="3621096"/>
            <a:ext cx="4640744" cy="1027012"/>
          </a:xfrm>
          <a:prstGeom prst="rect">
            <a:avLst/>
          </a:prstGeom>
        </p:spPr>
        <p:txBody>
          <a:bodyPr wrap="square">
            <a:spAutoFit/>
          </a:bodyPr>
          <a:lstStyle/>
          <a:p>
            <a:pPr>
              <a:lnSpc>
                <a:spcPct val="150000"/>
              </a:lnSpc>
            </a:pPr>
            <a:r>
              <a:rPr lang="mk-MK" sz="1400" dirty="0" err="1">
                <a:latin typeface="Arial" panose="020B0604020202020204" pitchFamily="34" charset="0"/>
                <a:ea typeface="Times New Roman" panose="02020603050405020304" pitchFamily="18" charset="0"/>
              </a:rPr>
              <a:t>Cost-effective</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methods</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enable</a:t>
            </a:r>
            <a:r>
              <a:rPr lang="mk-MK" sz="1400" dirty="0">
                <a:latin typeface="Arial" panose="020B0604020202020204" pitchFamily="34" charset="0"/>
                <a:ea typeface="Times New Roman" panose="02020603050405020304" pitchFamily="18" charset="0"/>
              </a:rPr>
              <a:t> </a:t>
            </a:r>
            <a:r>
              <a:rPr lang="mk-MK" sz="1400" b="1" dirty="0" err="1">
                <a:latin typeface="Arial" panose="020B0604020202020204" pitchFamily="34" charset="0"/>
                <a:ea typeface="Times New Roman" panose="02020603050405020304" pitchFamily="18" charset="0"/>
              </a:rPr>
              <a:t>widespread</a:t>
            </a:r>
            <a:r>
              <a:rPr lang="mk-MK" sz="1400" b="1" dirty="0">
                <a:latin typeface="Arial" panose="020B0604020202020204" pitchFamily="34" charset="0"/>
                <a:ea typeface="Times New Roman" panose="02020603050405020304" pitchFamily="18" charset="0"/>
              </a:rPr>
              <a:t> </a:t>
            </a:r>
            <a:r>
              <a:rPr lang="mk-MK" sz="1400" b="1" dirty="0" err="1">
                <a:latin typeface="Arial" panose="020B0604020202020204" pitchFamily="34" charset="0"/>
                <a:ea typeface="Times New Roman" panose="02020603050405020304" pitchFamily="18" charset="0"/>
              </a:rPr>
              <a:t>soil</a:t>
            </a:r>
            <a:r>
              <a:rPr lang="mk-MK" sz="1400" b="1" dirty="0">
                <a:latin typeface="Arial" panose="020B0604020202020204" pitchFamily="34" charset="0"/>
                <a:ea typeface="Times New Roman" panose="02020603050405020304" pitchFamily="18" charset="0"/>
              </a:rPr>
              <a:t> </a:t>
            </a:r>
            <a:r>
              <a:rPr lang="mk-MK" sz="1400" b="1" dirty="0" err="1">
                <a:latin typeface="Arial" panose="020B0604020202020204" pitchFamily="34" charset="0"/>
                <a:ea typeface="Times New Roman" panose="02020603050405020304" pitchFamily="18" charset="0"/>
              </a:rPr>
              <a:t>testing</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especially</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for</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large-scale</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agricultural</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operations</a:t>
            </a:r>
            <a:r>
              <a:rPr lang="mk-MK" sz="1400" dirty="0">
                <a:latin typeface="Arial" panose="020B0604020202020204" pitchFamily="34" charset="0"/>
                <a:ea typeface="Times New Roman" panose="02020603050405020304" pitchFamily="18" charset="0"/>
              </a:rPr>
              <a:t> and </a:t>
            </a:r>
            <a:r>
              <a:rPr lang="mk-MK" sz="1400" dirty="0" err="1">
                <a:latin typeface="Arial" panose="020B0604020202020204" pitchFamily="34" charset="0"/>
                <a:ea typeface="Times New Roman" panose="02020603050405020304" pitchFamily="18" charset="0"/>
              </a:rPr>
              <a:t>research</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projects</a:t>
            </a:r>
            <a:r>
              <a:rPr lang="mk-MK" sz="1400" dirty="0">
                <a:latin typeface="Arial" panose="020B0604020202020204" pitchFamily="34" charset="0"/>
                <a:ea typeface="Times New Roman" panose="02020603050405020304" pitchFamily="18" charset="0"/>
              </a:rPr>
              <a:t> </a:t>
            </a:r>
            <a:endParaRPr lang="mk-MK" sz="1400" dirty="0"/>
          </a:p>
        </p:txBody>
      </p:sp>
      <p:sp>
        <p:nvSpPr>
          <p:cNvPr id="16" name="Rectangle 15">
            <a:extLst>
              <a:ext uri="{FF2B5EF4-FFF2-40B4-BE49-F238E27FC236}">
                <a16:creationId xmlns:a16="http://schemas.microsoft.com/office/drawing/2014/main" id="{D08E9A3C-8C1B-439F-B240-9C035ADE0E43}"/>
              </a:ext>
            </a:extLst>
          </p:cNvPr>
          <p:cNvSpPr/>
          <p:nvPr/>
        </p:nvSpPr>
        <p:spPr>
          <a:xfrm>
            <a:off x="2489670" y="4792596"/>
            <a:ext cx="6784929" cy="1396344"/>
          </a:xfrm>
          <a:prstGeom prst="rect">
            <a:avLst/>
          </a:prstGeom>
        </p:spPr>
        <p:txBody>
          <a:bodyPr wrap="square">
            <a:spAutoFit/>
          </a:bodyPr>
          <a:lstStyle/>
          <a:p>
            <a:pPr algn="ctr">
              <a:lnSpc>
                <a:spcPct val="150000"/>
              </a:lnSpc>
            </a:pPr>
            <a:r>
              <a:rPr lang="mk-MK" sz="1600" b="1" dirty="0" err="1">
                <a:latin typeface="Arial" panose="020B0604020202020204" pitchFamily="34" charset="0"/>
                <a:ea typeface="Times New Roman" panose="02020603050405020304" pitchFamily="18" charset="0"/>
              </a:rPr>
              <a:t>Lowering</a:t>
            </a:r>
            <a:r>
              <a:rPr lang="mk-MK" sz="1600" b="1" dirty="0">
                <a:latin typeface="Arial" panose="020B0604020202020204" pitchFamily="34" charset="0"/>
                <a:ea typeface="Times New Roman" panose="02020603050405020304" pitchFamily="18" charset="0"/>
              </a:rPr>
              <a:t> </a:t>
            </a:r>
            <a:r>
              <a:rPr lang="mk-MK" sz="1600" b="1" dirty="0" err="1">
                <a:latin typeface="Arial" panose="020B0604020202020204" pitchFamily="34" charset="0"/>
                <a:ea typeface="Times New Roman" panose="02020603050405020304" pitchFamily="18" charset="0"/>
              </a:rPr>
              <a:t>the</a:t>
            </a:r>
            <a:r>
              <a:rPr lang="mk-MK" sz="1600" b="1" dirty="0">
                <a:latin typeface="Arial" panose="020B0604020202020204" pitchFamily="34" charset="0"/>
                <a:ea typeface="Times New Roman" panose="02020603050405020304" pitchFamily="18" charset="0"/>
              </a:rPr>
              <a:t> </a:t>
            </a:r>
            <a:r>
              <a:rPr lang="mk-MK" sz="1600" b="1" dirty="0" err="1">
                <a:latin typeface="Arial" panose="020B0604020202020204" pitchFamily="34" charset="0"/>
                <a:ea typeface="Times New Roman" panose="02020603050405020304" pitchFamily="18" charset="0"/>
              </a:rPr>
              <a:t>cost</a:t>
            </a:r>
            <a:r>
              <a:rPr lang="mk-MK" sz="1600" b="1" dirty="0">
                <a:latin typeface="Arial" panose="020B0604020202020204" pitchFamily="34" charset="0"/>
                <a:ea typeface="Times New Roman" panose="02020603050405020304" pitchFamily="18" charset="0"/>
              </a:rPr>
              <a:t> </a:t>
            </a:r>
            <a:r>
              <a:rPr lang="mk-MK" sz="1600" b="1" dirty="0" err="1">
                <a:latin typeface="Arial" panose="020B0604020202020204" pitchFamily="34" charset="0"/>
                <a:ea typeface="Times New Roman" panose="02020603050405020304" pitchFamily="18" charset="0"/>
              </a:rPr>
              <a:t>of</a:t>
            </a:r>
            <a:r>
              <a:rPr lang="mk-MK" sz="1600" b="1" dirty="0">
                <a:latin typeface="Arial" panose="020B0604020202020204" pitchFamily="34" charset="0"/>
                <a:ea typeface="Times New Roman" panose="02020603050405020304" pitchFamily="18" charset="0"/>
              </a:rPr>
              <a:t> </a:t>
            </a:r>
            <a:r>
              <a:rPr lang="mk-MK" sz="1600" b="1" dirty="0" err="1">
                <a:latin typeface="Arial" panose="020B0604020202020204" pitchFamily="34" charset="0"/>
                <a:ea typeface="Times New Roman" panose="02020603050405020304" pitchFamily="18" charset="0"/>
              </a:rPr>
              <a:t>analysis</a:t>
            </a:r>
            <a:r>
              <a:rPr lang="mk-MK" sz="1600" b="1" dirty="0">
                <a:latin typeface="Arial" panose="020B0604020202020204" pitchFamily="34" charset="0"/>
                <a:ea typeface="Times New Roman" panose="02020603050405020304" pitchFamily="18" charset="0"/>
              </a:rPr>
              <a:t> </a:t>
            </a:r>
            <a:r>
              <a:rPr lang="mk-MK" sz="1600" b="1" dirty="0" err="1">
                <a:latin typeface="Arial" panose="020B0604020202020204" pitchFamily="34" charset="0"/>
                <a:ea typeface="Times New Roman" panose="02020603050405020304" pitchFamily="18" charset="0"/>
              </a:rPr>
              <a:t>allows</a:t>
            </a:r>
            <a:r>
              <a:rPr lang="en-US" sz="1600" dirty="0">
                <a:latin typeface="Arial" panose="020B0604020202020204" pitchFamily="34" charset="0"/>
                <a:ea typeface="Times New Roman" panose="02020603050405020304" pitchFamily="18" charset="0"/>
              </a:rPr>
              <a:t>:</a:t>
            </a:r>
          </a:p>
          <a:p>
            <a:pPr marL="285750" indent="-285750">
              <a:lnSpc>
                <a:spcPct val="150000"/>
              </a:lnSpc>
              <a:buFont typeface="Arial" panose="020B0604020202020204" pitchFamily="34" charset="0"/>
              <a:buChar char="•"/>
            </a:pPr>
            <a:r>
              <a:rPr lang="mk-MK" sz="1400" dirty="0">
                <a:latin typeface="Arial" panose="020B0604020202020204" pitchFamily="34" charset="0"/>
                <a:ea typeface="Times New Roman" panose="02020603050405020304" pitchFamily="18" charset="0"/>
              </a:rPr>
              <a:t> </a:t>
            </a:r>
            <a:r>
              <a:rPr lang="en-US" sz="1400" dirty="0">
                <a:latin typeface="Arial" panose="020B0604020202020204" pitchFamily="34" charset="0"/>
                <a:ea typeface="Times New Roman" panose="02020603050405020304" pitchFamily="18" charset="0"/>
              </a:rPr>
              <a:t>B</a:t>
            </a:r>
            <a:r>
              <a:rPr lang="mk-MK" sz="1400" dirty="0" err="1">
                <a:latin typeface="Arial" panose="020B0604020202020204" pitchFamily="34" charset="0"/>
                <a:ea typeface="Times New Roman" panose="02020603050405020304" pitchFamily="18" charset="0"/>
              </a:rPr>
              <a:t>etter</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use</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of</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limited</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resources</a:t>
            </a:r>
            <a:endParaRPr lang="en-US" sz="1400" dirty="0">
              <a:latin typeface="Arial" panose="020B0604020202020204" pitchFamily="34" charset="0"/>
              <a:ea typeface="Times New Roman" panose="02020603050405020304" pitchFamily="18" charset="0"/>
            </a:endParaRPr>
          </a:p>
          <a:p>
            <a:pPr marL="285750" indent="-285750">
              <a:lnSpc>
                <a:spcPct val="150000"/>
              </a:lnSpc>
              <a:buFont typeface="Arial" panose="020B0604020202020204" pitchFamily="34" charset="0"/>
              <a:buChar char="•"/>
            </a:pPr>
            <a:r>
              <a:rPr lang="mk-MK" sz="1400" dirty="0">
                <a:latin typeface="Arial" panose="020B0604020202020204" pitchFamily="34" charset="0"/>
                <a:ea typeface="Times New Roman" panose="02020603050405020304" pitchFamily="18" charset="0"/>
              </a:rPr>
              <a:t> </a:t>
            </a:r>
            <a:r>
              <a:rPr lang="en-US" sz="1400" dirty="0">
                <a:latin typeface="Arial" panose="020B0604020202020204" pitchFamily="34" charset="0"/>
                <a:ea typeface="Times New Roman" panose="02020603050405020304" pitchFamily="18" charset="0"/>
              </a:rPr>
              <a:t>E</a:t>
            </a:r>
            <a:r>
              <a:rPr lang="mk-MK" sz="1400" dirty="0" err="1">
                <a:latin typeface="Arial" panose="020B0604020202020204" pitchFamily="34" charset="0"/>
                <a:ea typeface="Times New Roman" panose="02020603050405020304" pitchFamily="18" charset="0"/>
              </a:rPr>
              <a:t>nhancing</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monitoring</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frequency</a:t>
            </a:r>
            <a:r>
              <a:rPr lang="mk-MK" sz="1400" dirty="0">
                <a:latin typeface="Arial" panose="020B0604020202020204" pitchFamily="34" charset="0"/>
                <a:ea typeface="Times New Roman" panose="02020603050405020304" pitchFamily="18" charset="0"/>
              </a:rPr>
              <a:t> </a:t>
            </a:r>
            <a:endParaRPr lang="en-US" sz="1400" dirty="0">
              <a:latin typeface="Arial" panose="020B0604020202020204" pitchFamily="34" charset="0"/>
              <a:ea typeface="Times New Roman" panose="02020603050405020304" pitchFamily="18" charset="0"/>
            </a:endParaRPr>
          </a:p>
          <a:p>
            <a:pPr marL="285750" indent="-285750">
              <a:lnSpc>
                <a:spcPct val="150000"/>
              </a:lnSpc>
              <a:buFont typeface="Arial" panose="020B0604020202020204" pitchFamily="34" charset="0"/>
              <a:buChar char="•"/>
            </a:pPr>
            <a:r>
              <a:rPr lang="en-US" sz="1400" dirty="0">
                <a:latin typeface="Arial" panose="020B0604020202020204" pitchFamily="34" charset="0"/>
                <a:ea typeface="Times New Roman" panose="02020603050405020304" pitchFamily="18" charset="0"/>
              </a:rPr>
              <a:t>G</a:t>
            </a:r>
            <a:r>
              <a:rPr lang="mk-MK" sz="1400" dirty="0" err="1">
                <a:latin typeface="Arial" panose="020B0604020202020204" pitchFamily="34" charset="0"/>
                <a:ea typeface="Times New Roman" panose="02020603050405020304" pitchFamily="18" charset="0"/>
              </a:rPr>
              <a:t>eographic</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coverage</a:t>
            </a:r>
            <a:endParaRPr lang="mk-MK" sz="1400" dirty="0"/>
          </a:p>
        </p:txBody>
      </p:sp>
      <p:sp>
        <p:nvSpPr>
          <p:cNvPr id="18" name="Rectangle 17">
            <a:extLst>
              <a:ext uri="{FF2B5EF4-FFF2-40B4-BE49-F238E27FC236}">
                <a16:creationId xmlns:a16="http://schemas.microsoft.com/office/drawing/2014/main" id="{E233DDDF-DB67-44C7-9268-6B6545C3DFCD}"/>
              </a:ext>
            </a:extLst>
          </p:cNvPr>
          <p:cNvSpPr/>
          <p:nvPr/>
        </p:nvSpPr>
        <p:spPr>
          <a:xfrm>
            <a:off x="9440219" y="6347298"/>
            <a:ext cx="1954381" cy="369332"/>
          </a:xfrm>
          <a:prstGeom prst="rect">
            <a:avLst/>
          </a:prstGeom>
        </p:spPr>
        <p:txBody>
          <a:bodyPr wrap="none">
            <a:spAutoFit/>
          </a:bodyPr>
          <a:lstStyle/>
          <a:p>
            <a:r>
              <a:rPr lang="en-US" dirty="0">
                <a:latin typeface="Arial" panose="020B0604020202020204" pitchFamily="34" charset="0"/>
                <a:ea typeface="Calibri" panose="020F0502020204030204" pitchFamily="34" charset="0"/>
                <a:cs typeface="Arial" panose="020B0604020202020204" pitchFamily="34" charset="0"/>
              </a:rPr>
              <a:t>Date: 24/09/2026</a:t>
            </a:r>
            <a:endParaRPr lang="mk-MK" dirty="0">
              <a:latin typeface="Arial" panose="020B0604020202020204" pitchFamily="34" charset="0"/>
              <a:cs typeface="Arial" panose="020B0604020202020204" pitchFamily="34" charset="0"/>
            </a:endParaRPr>
          </a:p>
        </p:txBody>
      </p:sp>
      <p:sp>
        <p:nvSpPr>
          <p:cNvPr id="19" name="Rectangle 3">
            <a:extLst>
              <a:ext uri="{FF2B5EF4-FFF2-40B4-BE49-F238E27FC236}">
                <a16:creationId xmlns:a16="http://schemas.microsoft.com/office/drawing/2014/main" id="{1FA909DE-1365-464E-BCD3-489E6460953E}"/>
              </a:ext>
            </a:extLst>
          </p:cNvPr>
          <p:cNvSpPr>
            <a:spLocks noChangeArrowheads="1"/>
          </p:cNvSpPr>
          <p:nvPr/>
        </p:nvSpPr>
        <p:spPr bwMode="auto">
          <a:xfrm>
            <a:off x="823415" y="6323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985546879"/>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AFD9A-8204-4F49-AB94-F80A56CFD1DA}"/>
              </a:ext>
            </a:extLst>
          </p:cNvPr>
          <p:cNvSpPr>
            <a:spLocks noGrp="1"/>
          </p:cNvSpPr>
          <p:nvPr>
            <p:ph type="title"/>
          </p:nvPr>
        </p:nvSpPr>
        <p:spPr/>
        <p:txBody>
          <a:bodyPr/>
          <a:lstStyle/>
          <a:p>
            <a:r>
              <a:rPr lang="en-US" dirty="0"/>
              <a:t>Carbon aspects in </a:t>
            </a:r>
            <a:r>
              <a:rPr lang="en-US" dirty="0" err="1"/>
              <a:t>agri</a:t>
            </a:r>
            <a:r>
              <a:rPr lang="en-US" dirty="0"/>
              <a:t>-sector</a:t>
            </a:r>
            <a:endParaRPr lang="mk-MK" dirty="0"/>
          </a:p>
        </p:txBody>
      </p:sp>
      <p:pic>
        <p:nvPicPr>
          <p:cNvPr id="6" name="Google Shape;1513;p30">
            <a:extLst>
              <a:ext uri="{FF2B5EF4-FFF2-40B4-BE49-F238E27FC236}">
                <a16:creationId xmlns:a16="http://schemas.microsoft.com/office/drawing/2014/main" id="{0F203EC4-4459-42FF-AAB7-AD449AB04670}"/>
              </a:ext>
            </a:extLst>
          </p:cNvPr>
          <p:cNvPicPr preferRelativeResize="0">
            <a:picLocks noGrp="1"/>
          </p:cNvPicPr>
          <p:nvPr/>
        </p:nvPicPr>
        <p:blipFill rotWithShape="1">
          <a:blip r:embed="rId2">
            <a:alphaModFix/>
          </a:blip>
          <a:srcRect l="-28365" t="-576" r="-28347" b="-566"/>
          <a:stretch/>
        </p:blipFill>
        <p:spPr>
          <a:xfrm>
            <a:off x="10733868" y="4902740"/>
            <a:ext cx="1458132" cy="886068"/>
          </a:xfrm>
          <a:prstGeom prst="rect">
            <a:avLst/>
          </a:prstGeom>
          <a:noFill/>
          <a:ln>
            <a:noFill/>
          </a:ln>
        </p:spPr>
      </p:pic>
      <p:pic>
        <p:nvPicPr>
          <p:cNvPr id="2050" name="Picture 2" descr="soil organic carbon">
            <a:extLst>
              <a:ext uri="{FF2B5EF4-FFF2-40B4-BE49-F238E27FC236}">
                <a16:creationId xmlns:a16="http://schemas.microsoft.com/office/drawing/2014/main" id="{AD1570DC-2F73-4C28-9325-C55C0D716F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1056" y="1392868"/>
            <a:ext cx="3639405" cy="25622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
        <p:nvSpPr>
          <p:cNvPr id="8" name="Rectangle 7">
            <a:extLst>
              <a:ext uri="{FF2B5EF4-FFF2-40B4-BE49-F238E27FC236}">
                <a16:creationId xmlns:a16="http://schemas.microsoft.com/office/drawing/2014/main" id="{FEF4D86A-FA06-434B-A8CE-7FE77C5A918E}"/>
              </a:ext>
            </a:extLst>
          </p:cNvPr>
          <p:cNvSpPr/>
          <p:nvPr/>
        </p:nvSpPr>
        <p:spPr>
          <a:xfrm>
            <a:off x="1113064" y="2462611"/>
            <a:ext cx="7137992" cy="785343"/>
          </a:xfrm>
          <a:prstGeom prst="rect">
            <a:avLst/>
          </a:prstGeom>
        </p:spPr>
        <p:txBody>
          <a:bodyPr wrap="square">
            <a:spAutoFit/>
          </a:bodyPr>
          <a:lstStyle/>
          <a:p>
            <a:pPr algn="ctr">
              <a:lnSpc>
                <a:spcPct val="150000"/>
              </a:lnSpc>
            </a:pPr>
            <a:r>
              <a:rPr lang="mk-MK" sz="1600" dirty="0" err="1">
                <a:latin typeface="Arial" panose="020B0604020202020204" pitchFamily="34" charset="0"/>
                <a:ea typeface="Times New Roman" panose="02020603050405020304" pitchFamily="18" charset="0"/>
              </a:rPr>
              <a:t>Soil</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carbon</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is</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highly</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variable</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across</a:t>
            </a:r>
            <a:r>
              <a:rPr lang="mk-MK" sz="1600" dirty="0">
                <a:latin typeface="Arial" panose="020B0604020202020204" pitchFamily="34" charset="0"/>
                <a:ea typeface="Times New Roman" panose="02020603050405020304" pitchFamily="18" charset="0"/>
              </a:rPr>
              <a:t> </a:t>
            </a:r>
            <a:r>
              <a:rPr lang="mk-MK" sz="1600" dirty="0" err="1">
                <a:latin typeface="Arial" panose="020B0604020202020204" pitchFamily="34" charset="0"/>
                <a:ea typeface="Times New Roman" panose="02020603050405020304" pitchFamily="18" charset="0"/>
              </a:rPr>
              <a:t>locations</a:t>
            </a:r>
            <a:r>
              <a:rPr lang="mk-MK" sz="1600" dirty="0">
                <a:latin typeface="Arial" panose="020B0604020202020204" pitchFamily="34" charset="0"/>
                <a:ea typeface="Times New Roman" panose="02020603050405020304" pitchFamily="18" charset="0"/>
              </a:rPr>
              <a:t> and </a:t>
            </a:r>
            <a:r>
              <a:rPr lang="mk-MK" sz="1600" dirty="0" err="1">
                <a:latin typeface="Arial" panose="020B0604020202020204" pitchFamily="34" charset="0"/>
                <a:ea typeface="Times New Roman" panose="02020603050405020304" pitchFamily="18" charset="0"/>
              </a:rPr>
              <a:t>depths</a:t>
            </a:r>
            <a:r>
              <a:rPr lang="en-US" sz="1600" dirty="0">
                <a:latin typeface="Arial" panose="020B0604020202020204" pitchFamily="34" charset="0"/>
                <a:ea typeface="Times New Roman" panose="02020603050405020304" pitchFamily="18" charset="0"/>
              </a:rPr>
              <a:t>, </a:t>
            </a:r>
            <a:r>
              <a:rPr lang="en-US" sz="1600" dirty="0" err="1">
                <a:latin typeface="Arial" panose="020B0604020202020204" pitchFamily="34" charset="0"/>
                <a:ea typeface="Times New Roman" panose="02020603050405020304" pitchFamily="18" charset="0"/>
              </a:rPr>
              <a:t>primarly</a:t>
            </a:r>
            <a:r>
              <a:rPr lang="en-US" sz="1600" dirty="0">
                <a:latin typeface="Arial" panose="020B0604020202020204" pitchFamily="34" charset="0"/>
                <a:ea typeface="Times New Roman" panose="02020603050405020304" pitchFamily="18" charset="0"/>
              </a:rPr>
              <a:t> depended from the lithogenic and pedogenic environment </a:t>
            </a:r>
          </a:p>
        </p:txBody>
      </p:sp>
      <p:pic>
        <p:nvPicPr>
          <p:cNvPr id="14" name="Graphic 13" descr="North America">
            <a:extLst>
              <a:ext uri="{FF2B5EF4-FFF2-40B4-BE49-F238E27FC236}">
                <a16:creationId xmlns:a16="http://schemas.microsoft.com/office/drawing/2014/main" id="{D732B006-4020-4B96-8FD5-397A74B446C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11278" y="3842729"/>
            <a:ext cx="914400" cy="914400"/>
          </a:xfrm>
          <a:prstGeom prst="rect">
            <a:avLst/>
          </a:prstGeom>
        </p:spPr>
      </p:pic>
      <p:pic>
        <p:nvPicPr>
          <p:cNvPr id="16" name="Graphic 15" descr="Map with pin">
            <a:extLst>
              <a:ext uri="{FF2B5EF4-FFF2-40B4-BE49-F238E27FC236}">
                <a16:creationId xmlns:a16="http://schemas.microsoft.com/office/drawing/2014/main" id="{D3123AF9-DE3E-4D66-8210-F9801AE7D14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90281" y="2388823"/>
            <a:ext cx="725658" cy="725658"/>
          </a:xfrm>
          <a:prstGeom prst="rect">
            <a:avLst/>
          </a:prstGeom>
        </p:spPr>
      </p:pic>
      <p:sp>
        <p:nvSpPr>
          <p:cNvPr id="17" name="Rectangle 16">
            <a:extLst>
              <a:ext uri="{FF2B5EF4-FFF2-40B4-BE49-F238E27FC236}">
                <a16:creationId xmlns:a16="http://schemas.microsoft.com/office/drawing/2014/main" id="{9EE4EECF-0AB0-4007-ABD5-D533951B2D04}"/>
              </a:ext>
            </a:extLst>
          </p:cNvPr>
          <p:cNvSpPr/>
          <p:nvPr/>
        </p:nvSpPr>
        <p:spPr>
          <a:xfrm>
            <a:off x="1825678" y="3771560"/>
            <a:ext cx="6236611" cy="791179"/>
          </a:xfrm>
          <a:prstGeom prst="rect">
            <a:avLst/>
          </a:prstGeom>
        </p:spPr>
        <p:txBody>
          <a:bodyPr wrap="square">
            <a:spAutoFit/>
          </a:bodyPr>
          <a:lstStyle/>
          <a:p>
            <a:pPr algn="ctr">
              <a:lnSpc>
                <a:spcPct val="150000"/>
              </a:lnSpc>
            </a:pPr>
            <a:r>
              <a:rPr lang="en-US" sz="1600" dirty="0">
                <a:latin typeface="Arial" panose="020B0604020202020204" pitchFamily="34" charset="0"/>
                <a:ea typeface="Calibri" panose="020F0502020204030204" pitchFamily="34" charset="0"/>
              </a:rPr>
              <a:t>Accurate measurement of SOC is essential for sustainable land management and climate mitigation strategies. </a:t>
            </a:r>
            <a:endParaRPr lang="mk-MK" sz="1600" dirty="0"/>
          </a:p>
        </p:txBody>
      </p:sp>
      <p:sp>
        <p:nvSpPr>
          <p:cNvPr id="11" name="Rectangle 10">
            <a:extLst>
              <a:ext uri="{FF2B5EF4-FFF2-40B4-BE49-F238E27FC236}">
                <a16:creationId xmlns:a16="http://schemas.microsoft.com/office/drawing/2014/main" id="{EBD39B81-D5B8-4C4D-93F9-AF2166A3E2BC}"/>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12" name="Rectangle 3">
            <a:extLst>
              <a:ext uri="{FF2B5EF4-FFF2-40B4-BE49-F238E27FC236}">
                <a16:creationId xmlns:a16="http://schemas.microsoft.com/office/drawing/2014/main" id="{884ADF7A-ED6B-4DC1-AD04-67A4553CAE7F}"/>
              </a:ext>
            </a:extLst>
          </p:cNvPr>
          <p:cNvSpPr>
            <a:spLocks noChangeArrowheads="1"/>
          </p:cNvSpPr>
          <p:nvPr/>
        </p:nvSpPr>
        <p:spPr bwMode="auto">
          <a:xfrm>
            <a:off x="823415" y="6323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
        <p:nvSpPr>
          <p:cNvPr id="3" name="Rectangle 2">
            <a:extLst>
              <a:ext uri="{FF2B5EF4-FFF2-40B4-BE49-F238E27FC236}">
                <a16:creationId xmlns:a16="http://schemas.microsoft.com/office/drawing/2014/main" id="{945E2FDC-57B2-4365-856E-5970FFA25A9F}"/>
              </a:ext>
            </a:extLst>
          </p:cNvPr>
          <p:cNvSpPr/>
          <p:nvPr/>
        </p:nvSpPr>
        <p:spPr>
          <a:xfrm>
            <a:off x="2153944" y="4910234"/>
            <a:ext cx="7959767" cy="878574"/>
          </a:xfrm>
          <a:prstGeom prst="rect">
            <a:avLst/>
          </a:prstGeom>
        </p:spPr>
        <p:txBody>
          <a:bodyPr wrap="square">
            <a:spAutoFit/>
          </a:bodyPr>
          <a:lstStyle/>
          <a:p>
            <a:pPr algn="ctr">
              <a:lnSpc>
                <a:spcPct val="150000"/>
              </a:lnSpc>
            </a:pPr>
            <a:r>
              <a:rPr lang="mk-MK" b="1" dirty="0" err="1">
                <a:latin typeface="Arial" panose="020B0604020202020204" pitchFamily="34" charset="0"/>
                <a:ea typeface="Times New Roman" panose="02020603050405020304" pitchFamily="18" charset="0"/>
              </a:rPr>
              <a:t>Reliable</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data</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is</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necessary</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for</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trading</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carbon</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credits</a:t>
            </a:r>
            <a:r>
              <a:rPr lang="mk-MK" b="1" dirty="0">
                <a:latin typeface="Arial" panose="020B0604020202020204" pitchFamily="34" charset="0"/>
                <a:ea typeface="Times New Roman" panose="02020603050405020304" pitchFamily="18" charset="0"/>
              </a:rPr>
              <a:t> and </a:t>
            </a:r>
            <a:r>
              <a:rPr lang="mk-MK" b="1" dirty="0" err="1">
                <a:latin typeface="Arial" panose="020B0604020202020204" pitchFamily="34" charset="0"/>
                <a:ea typeface="Times New Roman" panose="02020603050405020304" pitchFamily="18" charset="0"/>
              </a:rPr>
              <a:t>verifying</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offsets</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in</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voluntary</a:t>
            </a:r>
            <a:r>
              <a:rPr lang="mk-MK" b="1" dirty="0">
                <a:latin typeface="Arial" panose="020B0604020202020204" pitchFamily="34" charset="0"/>
                <a:ea typeface="Times New Roman" panose="02020603050405020304" pitchFamily="18" charset="0"/>
              </a:rPr>
              <a:t> and </a:t>
            </a:r>
            <a:r>
              <a:rPr lang="mk-MK" b="1" dirty="0" err="1">
                <a:latin typeface="Arial" panose="020B0604020202020204" pitchFamily="34" charset="0"/>
                <a:ea typeface="Times New Roman" panose="02020603050405020304" pitchFamily="18" charset="0"/>
              </a:rPr>
              <a:t>regulated</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carbon</a:t>
            </a:r>
            <a:r>
              <a:rPr lang="mk-MK" b="1" dirty="0">
                <a:latin typeface="Arial" panose="020B0604020202020204" pitchFamily="34" charset="0"/>
                <a:ea typeface="Times New Roman" panose="02020603050405020304" pitchFamily="18" charset="0"/>
              </a:rPr>
              <a:t> </a:t>
            </a:r>
            <a:r>
              <a:rPr lang="mk-MK" b="1" dirty="0" err="1">
                <a:latin typeface="Arial" panose="020B0604020202020204" pitchFamily="34" charset="0"/>
                <a:ea typeface="Times New Roman" panose="02020603050405020304" pitchFamily="18" charset="0"/>
              </a:rPr>
              <a:t>markets</a:t>
            </a:r>
            <a:r>
              <a:rPr lang="en-US" b="1" dirty="0">
                <a:latin typeface="Arial" panose="020B0604020202020204" pitchFamily="34" charset="0"/>
                <a:ea typeface="Times New Roman" panose="02020603050405020304" pitchFamily="18" charset="0"/>
              </a:rPr>
              <a:t>. </a:t>
            </a:r>
            <a:endParaRPr lang="mk-MK" b="1" dirty="0"/>
          </a:p>
        </p:txBody>
      </p:sp>
    </p:spTree>
    <p:extLst>
      <p:ext uri="{BB962C8B-B14F-4D97-AF65-F5344CB8AC3E}">
        <p14:creationId xmlns:p14="http://schemas.microsoft.com/office/powerpoint/2010/main" val="3692681502"/>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AFD9A-8204-4F49-AB94-F80A56CFD1DA}"/>
              </a:ext>
            </a:extLst>
          </p:cNvPr>
          <p:cNvSpPr>
            <a:spLocks noGrp="1"/>
          </p:cNvSpPr>
          <p:nvPr>
            <p:ph type="title"/>
          </p:nvPr>
        </p:nvSpPr>
        <p:spPr/>
        <p:txBody>
          <a:bodyPr/>
          <a:lstStyle/>
          <a:p>
            <a:r>
              <a:rPr lang="en-US" dirty="0"/>
              <a:t>Carbon </a:t>
            </a:r>
            <a:r>
              <a:rPr lang="en-US" dirty="0" err="1"/>
              <a:t>measurment</a:t>
            </a:r>
            <a:endParaRPr lang="mk-MK" dirty="0"/>
          </a:p>
        </p:txBody>
      </p:sp>
      <p:pic>
        <p:nvPicPr>
          <p:cNvPr id="6" name="Google Shape;1513;p30">
            <a:extLst>
              <a:ext uri="{FF2B5EF4-FFF2-40B4-BE49-F238E27FC236}">
                <a16:creationId xmlns:a16="http://schemas.microsoft.com/office/drawing/2014/main" id="{0F203EC4-4459-42FF-AAB7-AD449AB04670}"/>
              </a:ext>
            </a:extLst>
          </p:cNvPr>
          <p:cNvPicPr preferRelativeResize="0">
            <a:picLocks noGrp="1"/>
          </p:cNvPicPr>
          <p:nvPr/>
        </p:nvPicPr>
        <p:blipFill rotWithShape="1">
          <a:blip r:embed="rId2">
            <a:alphaModFix/>
          </a:blip>
          <a:srcRect l="-28365" t="-576" r="-28347" b="-566"/>
          <a:stretch/>
        </p:blipFill>
        <p:spPr>
          <a:xfrm>
            <a:off x="10733868" y="4902740"/>
            <a:ext cx="1458132" cy="886068"/>
          </a:xfrm>
          <a:prstGeom prst="rect">
            <a:avLst/>
          </a:prstGeom>
          <a:noFill/>
          <a:ln>
            <a:noFill/>
          </a:ln>
        </p:spPr>
      </p:pic>
      <p:pic>
        <p:nvPicPr>
          <p:cNvPr id="7" name="Graphic 6" descr="Workflow">
            <a:extLst>
              <a:ext uri="{FF2B5EF4-FFF2-40B4-BE49-F238E27FC236}">
                <a16:creationId xmlns:a16="http://schemas.microsoft.com/office/drawing/2014/main" id="{B248CA86-BC46-497A-8060-A0BF5F2740C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1181951">
            <a:off x="1701544" y="2564153"/>
            <a:ext cx="914400" cy="914400"/>
          </a:xfrm>
          <a:prstGeom prst="rect">
            <a:avLst/>
          </a:prstGeom>
        </p:spPr>
      </p:pic>
      <p:sp>
        <p:nvSpPr>
          <p:cNvPr id="9" name="Rectangle 8">
            <a:extLst>
              <a:ext uri="{FF2B5EF4-FFF2-40B4-BE49-F238E27FC236}">
                <a16:creationId xmlns:a16="http://schemas.microsoft.com/office/drawing/2014/main" id="{EABEC806-0B87-4654-AE5F-687FB23AE9EA}"/>
              </a:ext>
            </a:extLst>
          </p:cNvPr>
          <p:cNvSpPr/>
          <p:nvPr/>
        </p:nvSpPr>
        <p:spPr>
          <a:xfrm>
            <a:off x="2335427" y="2673981"/>
            <a:ext cx="8095505" cy="878574"/>
          </a:xfrm>
          <a:prstGeom prst="rect">
            <a:avLst/>
          </a:prstGeom>
        </p:spPr>
        <p:txBody>
          <a:bodyPr wrap="square">
            <a:spAutoFit/>
          </a:bodyPr>
          <a:lstStyle/>
          <a:p>
            <a:pPr algn="ctr">
              <a:lnSpc>
                <a:spcPct val="150000"/>
              </a:lnSpc>
            </a:pP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Accurate</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soil</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carbon</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determination</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traditionally</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relies</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on</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dry</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combustion</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methods</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which</a:t>
            </a:r>
            <a:r>
              <a:rPr lang="mk-MK" dirty="0">
                <a:latin typeface="Arial" panose="020B0604020202020204" pitchFamily="34" charset="0"/>
                <a:ea typeface="Times New Roman" panose="02020603050405020304" pitchFamily="18" charset="0"/>
              </a:rPr>
              <a:t> </a:t>
            </a:r>
            <a:r>
              <a:rPr lang="mk-MK" dirty="0" err="1">
                <a:latin typeface="Arial" panose="020B0604020202020204" pitchFamily="34" charset="0"/>
                <a:ea typeface="Times New Roman" panose="02020603050405020304" pitchFamily="18" charset="0"/>
              </a:rPr>
              <a:t>require</a:t>
            </a:r>
            <a:r>
              <a:rPr lang="mk-MK" dirty="0">
                <a:latin typeface="Arial" panose="020B0604020202020204" pitchFamily="34" charset="0"/>
                <a:ea typeface="Times New Roman" panose="02020603050405020304" pitchFamily="18" charset="0"/>
              </a:rPr>
              <a:t> </a:t>
            </a:r>
            <a:r>
              <a:rPr lang="mk-MK" b="1" u="sng" dirty="0" err="1">
                <a:latin typeface="Arial" panose="020B0604020202020204" pitchFamily="34" charset="0"/>
                <a:ea typeface="Times New Roman" panose="02020603050405020304" pitchFamily="18" charset="0"/>
              </a:rPr>
              <a:t>expensive</a:t>
            </a:r>
            <a:r>
              <a:rPr lang="mk-MK" b="1" u="sng" dirty="0">
                <a:latin typeface="Arial" panose="020B0604020202020204" pitchFamily="34" charset="0"/>
                <a:ea typeface="Times New Roman" panose="02020603050405020304" pitchFamily="18" charset="0"/>
              </a:rPr>
              <a:t> </a:t>
            </a:r>
            <a:r>
              <a:rPr lang="mk-MK" b="1" u="sng" dirty="0" err="1">
                <a:latin typeface="Arial" panose="020B0604020202020204" pitchFamily="34" charset="0"/>
                <a:ea typeface="Times New Roman" panose="02020603050405020304" pitchFamily="18" charset="0"/>
              </a:rPr>
              <a:t>equipment</a:t>
            </a:r>
            <a:r>
              <a:rPr lang="mk-MK" b="1" u="sng" dirty="0">
                <a:latin typeface="Arial" panose="020B0604020202020204" pitchFamily="34" charset="0"/>
                <a:ea typeface="Times New Roman" panose="02020603050405020304" pitchFamily="18" charset="0"/>
              </a:rPr>
              <a:t> and </a:t>
            </a:r>
            <a:r>
              <a:rPr lang="mk-MK" b="1" u="sng" dirty="0" err="1">
                <a:latin typeface="Arial" panose="020B0604020202020204" pitchFamily="34" charset="0"/>
                <a:ea typeface="Times New Roman" panose="02020603050405020304" pitchFamily="18" charset="0"/>
              </a:rPr>
              <a:t>high</a:t>
            </a:r>
            <a:r>
              <a:rPr lang="mk-MK" b="1" u="sng" dirty="0">
                <a:latin typeface="Arial" panose="020B0604020202020204" pitchFamily="34" charset="0"/>
                <a:ea typeface="Times New Roman" panose="02020603050405020304" pitchFamily="18" charset="0"/>
              </a:rPr>
              <a:t> </a:t>
            </a:r>
            <a:r>
              <a:rPr lang="mk-MK" b="1" u="sng" dirty="0" err="1">
                <a:latin typeface="Arial" panose="020B0604020202020204" pitchFamily="34" charset="0"/>
                <a:ea typeface="Times New Roman" panose="02020603050405020304" pitchFamily="18" charset="0"/>
              </a:rPr>
              <a:t>operational</a:t>
            </a:r>
            <a:r>
              <a:rPr lang="mk-MK" b="1" u="sng" dirty="0">
                <a:latin typeface="Arial" panose="020B0604020202020204" pitchFamily="34" charset="0"/>
                <a:ea typeface="Times New Roman" panose="02020603050405020304" pitchFamily="18" charset="0"/>
              </a:rPr>
              <a:t> </a:t>
            </a:r>
            <a:r>
              <a:rPr lang="mk-MK" b="1" u="sng" dirty="0" err="1">
                <a:latin typeface="Arial" panose="020B0604020202020204" pitchFamily="34" charset="0"/>
                <a:ea typeface="Times New Roman" panose="02020603050405020304" pitchFamily="18" charset="0"/>
              </a:rPr>
              <a:t>costs</a:t>
            </a:r>
            <a:endParaRPr lang="mk-MK" b="1" u="sng" dirty="0"/>
          </a:p>
        </p:txBody>
      </p:sp>
      <p:sp>
        <p:nvSpPr>
          <p:cNvPr id="10" name="Arrow: Down 9">
            <a:extLst>
              <a:ext uri="{FF2B5EF4-FFF2-40B4-BE49-F238E27FC236}">
                <a16:creationId xmlns:a16="http://schemas.microsoft.com/office/drawing/2014/main" id="{E450F63C-C41C-4568-8D71-348F01849053}"/>
              </a:ext>
            </a:extLst>
          </p:cNvPr>
          <p:cNvSpPr/>
          <p:nvPr/>
        </p:nvSpPr>
        <p:spPr>
          <a:xfrm>
            <a:off x="5468780" y="3605909"/>
            <a:ext cx="914400" cy="635654"/>
          </a:xfrm>
          <a:prstGeom prst="downArrow">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k-MK"/>
          </a:p>
        </p:txBody>
      </p:sp>
      <p:sp>
        <p:nvSpPr>
          <p:cNvPr id="11" name="Rectangle 10">
            <a:extLst>
              <a:ext uri="{FF2B5EF4-FFF2-40B4-BE49-F238E27FC236}">
                <a16:creationId xmlns:a16="http://schemas.microsoft.com/office/drawing/2014/main" id="{D03DC304-F1AD-431E-B60F-CA6E57149D80}"/>
              </a:ext>
            </a:extLst>
          </p:cNvPr>
          <p:cNvSpPr/>
          <p:nvPr/>
        </p:nvSpPr>
        <p:spPr>
          <a:xfrm>
            <a:off x="1143914" y="4111045"/>
            <a:ext cx="8649731" cy="1345048"/>
          </a:xfrm>
          <a:prstGeom prst="rect">
            <a:avLst/>
          </a:prstGeom>
        </p:spPr>
        <p:txBody>
          <a:bodyPr wrap="square">
            <a:spAutoFit/>
          </a:bodyPr>
          <a:lstStyle/>
          <a:p>
            <a:pPr marL="285750" indent="-285750">
              <a:lnSpc>
                <a:spcPct val="150000"/>
              </a:lnSpc>
              <a:buFont typeface="Wingdings" panose="05000000000000000000" pitchFamily="2" charset="2"/>
              <a:buChar char="ü"/>
            </a:pPr>
            <a:r>
              <a:rPr lang="en-US" sz="1400" dirty="0">
                <a:latin typeface="Arial" panose="020B0604020202020204" pitchFamily="34" charset="0"/>
                <a:ea typeface="Times New Roman" panose="02020603050405020304" pitchFamily="18" charset="0"/>
                <a:cs typeface="Arial" panose="020B0604020202020204" pitchFamily="34" charset="0"/>
              </a:rPr>
              <a:t>C</a:t>
            </a:r>
            <a:r>
              <a:rPr lang="mk-MK" sz="1400" dirty="0" err="1">
                <a:latin typeface="Arial" panose="020B0604020202020204" pitchFamily="34" charset="0"/>
                <a:ea typeface="Times New Roman" panose="02020603050405020304" pitchFamily="18" charset="0"/>
                <a:cs typeface="Arial" panose="020B0604020202020204" pitchFamily="34" charset="0"/>
              </a:rPr>
              <a:t>ost-effective</a:t>
            </a:r>
            <a:r>
              <a:rPr lang="mk-MK" sz="1400" dirty="0">
                <a:latin typeface="Arial" panose="020B0604020202020204" pitchFamily="34" charset="0"/>
                <a:ea typeface="Times New Roman" panose="02020603050405020304" pitchFamily="18" charset="0"/>
                <a:cs typeface="Arial" panose="020B0604020202020204" pitchFamily="34" charset="0"/>
              </a:rPr>
              <a:t> </a:t>
            </a:r>
            <a:r>
              <a:rPr lang="mk-MK" sz="1400" dirty="0" err="1">
                <a:latin typeface="Arial" panose="020B0604020202020204" pitchFamily="34" charset="0"/>
                <a:ea typeface="Times New Roman" panose="02020603050405020304" pitchFamily="18" charset="0"/>
                <a:cs typeface="Arial" panose="020B0604020202020204" pitchFamily="34" charset="0"/>
              </a:rPr>
              <a:t>alternatives</a:t>
            </a:r>
            <a:r>
              <a:rPr lang="mk-MK" sz="1400" dirty="0">
                <a:latin typeface="Arial" panose="020B0604020202020204" pitchFamily="34" charset="0"/>
                <a:ea typeface="Times New Roman" panose="02020603050405020304" pitchFamily="18" charset="0"/>
                <a:cs typeface="Arial" panose="020B0604020202020204" pitchFamily="34" charset="0"/>
              </a:rPr>
              <a:t> </a:t>
            </a:r>
            <a:r>
              <a:rPr lang="mk-MK" sz="1400" dirty="0" err="1">
                <a:latin typeface="Arial" panose="020B0604020202020204" pitchFamily="34" charset="0"/>
                <a:ea typeface="Times New Roman" panose="02020603050405020304" pitchFamily="18" charset="0"/>
                <a:cs typeface="Arial" panose="020B0604020202020204" pitchFamily="34" charset="0"/>
              </a:rPr>
              <a:t>are</a:t>
            </a:r>
            <a:r>
              <a:rPr lang="mk-MK" sz="1400" dirty="0">
                <a:latin typeface="Arial" panose="020B0604020202020204" pitchFamily="34" charset="0"/>
                <a:ea typeface="Times New Roman" panose="02020603050405020304" pitchFamily="18" charset="0"/>
                <a:cs typeface="Arial" panose="020B0604020202020204" pitchFamily="34" charset="0"/>
              </a:rPr>
              <a:t> </a:t>
            </a:r>
            <a:r>
              <a:rPr lang="mk-MK" sz="1400" dirty="0" err="1">
                <a:latin typeface="Arial" panose="020B0604020202020204" pitchFamily="34" charset="0"/>
                <a:ea typeface="Times New Roman" panose="02020603050405020304" pitchFamily="18" charset="0"/>
                <a:cs typeface="Arial" panose="020B0604020202020204" pitchFamily="34" charset="0"/>
              </a:rPr>
              <a:t>needed</a:t>
            </a:r>
            <a:r>
              <a:rPr lang="mk-MK" sz="1400" dirty="0">
                <a:latin typeface="Arial" panose="020B0604020202020204" pitchFamily="34" charset="0"/>
                <a:ea typeface="Times New Roman" panose="02020603050405020304" pitchFamily="18" charset="0"/>
                <a:cs typeface="Arial" panose="020B0604020202020204" pitchFamily="34" charset="0"/>
              </a:rPr>
              <a:t> </a:t>
            </a:r>
            <a:r>
              <a:rPr lang="mk-MK" sz="1400" dirty="0" err="1">
                <a:latin typeface="Arial" panose="020B0604020202020204" pitchFamily="34" charset="0"/>
                <a:ea typeface="Times New Roman" panose="02020603050405020304" pitchFamily="18" charset="0"/>
                <a:cs typeface="Arial" panose="020B0604020202020204" pitchFamily="34" charset="0"/>
              </a:rPr>
              <a:t>to</a:t>
            </a:r>
            <a:r>
              <a:rPr lang="mk-MK" sz="1400" dirty="0">
                <a:latin typeface="Arial" panose="020B0604020202020204" pitchFamily="34" charset="0"/>
                <a:ea typeface="Times New Roman" panose="02020603050405020304" pitchFamily="18" charset="0"/>
                <a:cs typeface="Arial" panose="020B0604020202020204" pitchFamily="34" charset="0"/>
              </a:rPr>
              <a:t> </a:t>
            </a:r>
            <a:r>
              <a:rPr lang="mk-MK" sz="1400" dirty="0" err="1">
                <a:latin typeface="Arial" panose="020B0604020202020204" pitchFamily="34" charset="0"/>
                <a:ea typeface="Times New Roman" panose="02020603050405020304" pitchFamily="18" charset="0"/>
                <a:cs typeface="Arial" panose="020B0604020202020204" pitchFamily="34" charset="0"/>
              </a:rPr>
              <a:t>facilitate</a:t>
            </a:r>
            <a:r>
              <a:rPr lang="mk-MK" sz="1400" dirty="0">
                <a:latin typeface="Arial" panose="020B0604020202020204" pitchFamily="34" charset="0"/>
                <a:ea typeface="Times New Roman" panose="02020603050405020304" pitchFamily="18" charset="0"/>
                <a:cs typeface="Arial" panose="020B0604020202020204" pitchFamily="34" charset="0"/>
              </a:rPr>
              <a:t> </a:t>
            </a:r>
            <a:r>
              <a:rPr lang="mk-MK" sz="1400" dirty="0" err="1">
                <a:latin typeface="Arial" panose="020B0604020202020204" pitchFamily="34" charset="0"/>
                <a:ea typeface="Times New Roman" panose="02020603050405020304" pitchFamily="18" charset="0"/>
                <a:cs typeface="Arial" panose="020B0604020202020204" pitchFamily="34" charset="0"/>
              </a:rPr>
              <a:t>broader</a:t>
            </a:r>
            <a:r>
              <a:rPr lang="mk-MK" sz="1400" dirty="0">
                <a:latin typeface="Arial" panose="020B0604020202020204" pitchFamily="34" charset="0"/>
                <a:ea typeface="Times New Roman" panose="02020603050405020304" pitchFamily="18" charset="0"/>
                <a:cs typeface="Arial" panose="020B0604020202020204" pitchFamily="34" charset="0"/>
              </a:rPr>
              <a:t> </a:t>
            </a:r>
            <a:r>
              <a:rPr lang="mk-MK" sz="1400" dirty="0" err="1">
                <a:latin typeface="Arial" panose="020B0604020202020204" pitchFamily="34" charset="0"/>
                <a:ea typeface="Times New Roman" panose="02020603050405020304" pitchFamily="18" charset="0"/>
                <a:cs typeface="Arial" panose="020B0604020202020204" pitchFamily="34" charset="0"/>
              </a:rPr>
              <a:t>soil</a:t>
            </a:r>
            <a:r>
              <a:rPr lang="mk-MK" sz="1400" dirty="0">
                <a:latin typeface="Arial" panose="020B0604020202020204" pitchFamily="34" charset="0"/>
                <a:ea typeface="Times New Roman" panose="02020603050405020304" pitchFamily="18" charset="0"/>
                <a:cs typeface="Arial" panose="020B0604020202020204" pitchFamily="34" charset="0"/>
              </a:rPr>
              <a:t> </a:t>
            </a:r>
            <a:r>
              <a:rPr lang="mk-MK" sz="1400" dirty="0" err="1">
                <a:latin typeface="Arial" panose="020B0604020202020204" pitchFamily="34" charset="0"/>
                <a:ea typeface="Times New Roman" panose="02020603050405020304" pitchFamily="18" charset="0"/>
                <a:cs typeface="Arial" panose="020B0604020202020204" pitchFamily="34" charset="0"/>
              </a:rPr>
              <a:t>carbon</a:t>
            </a:r>
            <a:r>
              <a:rPr lang="mk-MK" sz="1400" dirty="0">
                <a:latin typeface="Arial" panose="020B0604020202020204" pitchFamily="34" charset="0"/>
                <a:ea typeface="Times New Roman" panose="02020603050405020304" pitchFamily="18" charset="0"/>
                <a:cs typeface="Arial" panose="020B0604020202020204" pitchFamily="34" charset="0"/>
              </a:rPr>
              <a:t> </a:t>
            </a:r>
            <a:r>
              <a:rPr lang="mk-MK" sz="1400" dirty="0" err="1">
                <a:latin typeface="Arial" panose="020B0604020202020204" pitchFamily="34" charset="0"/>
                <a:ea typeface="Times New Roman" panose="02020603050405020304" pitchFamily="18" charset="0"/>
                <a:cs typeface="Arial" panose="020B0604020202020204" pitchFamily="34" charset="0"/>
              </a:rPr>
              <a:t>monitoring</a:t>
            </a:r>
            <a:r>
              <a:rPr lang="mk-MK" sz="1400" dirty="0">
                <a:latin typeface="Arial" panose="020B0604020202020204" pitchFamily="34" charset="0"/>
                <a:ea typeface="Times New Roman" panose="02020603050405020304" pitchFamily="18" charset="0"/>
                <a:cs typeface="Arial" panose="020B0604020202020204" pitchFamily="34" charset="0"/>
              </a:rPr>
              <a:t>, </a:t>
            </a:r>
            <a:r>
              <a:rPr lang="mk-MK" sz="1400" dirty="0" err="1">
                <a:latin typeface="Arial" panose="020B0604020202020204" pitchFamily="34" charset="0"/>
                <a:ea typeface="Times New Roman" panose="02020603050405020304" pitchFamily="18" charset="0"/>
                <a:cs typeface="Arial" panose="020B0604020202020204" pitchFamily="34" charset="0"/>
              </a:rPr>
              <a:t>especially</a:t>
            </a:r>
            <a:r>
              <a:rPr lang="mk-MK" sz="1400" dirty="0">
                <a:latin typeface="Arial" panose="020B0604020202020204" pitchFamily="34" charset="0"/>
                <a:ea typeface="Times New Roman" panose="02020603050405020304" pitchFamily="18" charset="0"/>
                <a:cs typeface="Arial" panose="020B0604020202020204" pitchFamily="34" charset="0"/>
              </a:rPr>
              <a:t> </a:t>
            </a:r>
            <a:r>
              <a:rPr lang="mk-MK" sz="1400" b="1" dirty="0" err="1">
                <a:latin typeface="Arial" panose="020B0604020202020204" pitchFamily="34" charset="0"/>
                <a:ea typeface="Times New Roman" panose="02020603050405020304" pitchFamily="18" charset="0"/>
                <a:cs typeface="Arial" panose="020B0604020202020204" pitchFamily="34" charset="0"/>
              </a:rPr>
              <a:t>in</a:t>
            </a:r>
            <a:r>
              <a:rPr lang="mk-MK" sz="1400" b="1" dirty="0">
                <a:latin typeface="Arial" panose="020B0604020202020204" pitchFamily="34" charset="0"/>
                <a:ea typeface="Times New Roman" panose="02020603050405020304" pitchFamily="18" charset="0"/>
                <a:cs typeface="Arial" panose="020B0604020202020204" pitchFamily="34" charset="0"/>
              </a:rPr>
              <a:t> </a:t>
            </a:r>
            <a:r>
              <a:rPr lang="mk-MK" sz="1400" b="1" dirty="0" err="1">
                <a:latin typeface="Arial" panose="020B0604020202020204" pitchFamily="34" charset="0"/>
                <a:ea typeface="Times New Roman" panose="02020603050405020304" pitchFamily="18" charset="0"/>
                <a:cs typeface="Arial" panose="020B0604020202020204" pitchFamily="34" charset="0"/>
              </a:rPr>
              <a:t>resource-limited</a:t>
            </a:r>
            <a:r>
              <a:rPr lang="mk-MK" sz="1400" b="1" dirty="0">
                <a:latin typeface="Arial" panose="020B0604020202020204" pitchFamily="34" charset="0"/>
                <a:ea typeface="Times New Roman" panose="02020603050405020304" pitchFamily="18" charset="0"/>
                <a:cs typeface="Arial" panose="020B0604020202020204" pitchFamily="34" charset="0"/>
              </a:rPr>
              <a:t> </a:t>
            </a:r>
            <a:r>
              <a:rPr lang="mk-MK" sz="1400" b="1" dirty="0" err="1">
                <a:latin typeface="Arial" panose="020B0604020202020204" pitchFamily="34" charset="0"/>
                <a:ea typeface="Times New Roman" panose="02020603050405020304" pitchFamily="18" charset="0"/>
                <a:cs typeface="Arial" panose="020B0604020202020204" pitchFamily="34" charset="0"/>
              </a:rPr>
              <a:t>settings</a:t>
            </a:r>
            <a:endParaRPr lang="en-US" sz="1400" b="1" dirty="0">
              <a:latin typeface="Arial" panose="020B0604020202020204" pitchFamily="34" charset="0"/>
              <a:ea typeface="Times New Roman" panose="02020603050405020304" pitchFamily="18" charset="0"/>
              <a:cs typeface="Arial" panose="020B0604020202020204" pitchFamily="34" charset="0"/>
            </a:endParaRPr>
          </a:p>
          <a:p>
            <a:pPr marL="285750" indent="-285750">
              <a:lnSpc>
                <a:spcPct val="150000"/>
              </a:lnSpc>
              <a:buFont typeface="Wingdings" panose="05000000000000000000" pitchFamily="2" charset="2"/>
              <a:buChar char="ü"/>
            </a:pPr>
            <a:r>
              <a:rPr lang="mk-MK" sz="1400" dirty="0" err="1">
                <a:latin typeface="Arial" panose="020B0604020202020204" pitchFamily="34" charset="0"/>
                <a:cs typeface="Arial" panose="020B0604020202020204" pitchFamily="34" charset="0"/>
              </a:rPr>
              <a:t>Techniques</a:t>
            </a:r>
            <a:r>
              <a:rPr lang="mk-MK" sz="1400" dirty="0">
                <a:latin typeface="Arial" panose="020B0604020202020204" pitchFamily="34" charset="0"/>
                <a:cs typeface="Arial" panose="020B0604020202020204" pitchFamily="34" charset="0"/>
              </a:rPr>
              <a:t> </a:t>
            </a:r>
            <a:r>
              <a:rPr lang="mk-MK" sz="1400" dirty="0" err="1">
                <a:latin typeface="Arial" panose="020B0604020202020204" pitchFamily="34" charset="0"/>
                <a:cs typeface="Arial" panose="020B0604020202020204" pitchFamily="34" charset="0"/>
              </a:rPr>
              <a:t>like</a:t>
            </a:r>
            <a:r>
              <a:rPr lang="mk-MK" sz="1400" dirty="0">
                <a:latin typeface="Arial" panose="020B0604020202020204" pitchFamily="34" charset="0"/>
                <a:cs typeface="Arial" panose="020B0604020202020204" pitchFamily="34" charset="0"/>
              </a:rPr>
              <a:t> </a:t>
            </a:r>
            <a:r>
              <a:rPr lang="mk-MK" sz="1400" dirty="0" err="1">
                <a:latin typeface="Arial" panose="020B0604020202020204" pitchFamily="34" charset="0"/>
                <a:cs typeface="Arial" panose="020B0604020202020204" pitchFamily="34" charset="0"/>
              </a:rPr>
              <a:t>the</a:t>
            </a:r>
            <a:r>
              <a:rPr lang="mk-MK" sz="1400" dirty="0">
                <a:latin typeface="Arial" panose="020B0604020202020204" pitchFamily="34" charset="0"/>
                <a:cs typeface="Arial" panose="020B0604020202020204" pitchFamily="34" charset="0"/>
              </a:rPr>
              <a:t> </a:t>
            </a:r>
            <a:r>
              <a:rPr lang="mk-MK" sz="1400" dirty="0" err="1">
                <a:latin typeface="Arial" panose="020B0604020202020204" pitchFamily="34" charset="0"/>
                <a:cs typeface="Arial" panose="020B0604020202020204" pitchFamily="34" charset="0"/>
              </a:rPr>
              <a:t>Walkley-Black</a:t>
            </a:r>
            <a:r>
              <a:rPr lang="mk-MK" sz="1400" dirty="0">
                <a:latin typeface="Arial" panose="020B0604020202020204" pitchFamily="34" charset="0"/>
                <a:cs typeface="Arial" panose="020B0604020202020204" pitchFamily="34" charset="0"/>
              </a:rPr>
              <a:t> </a:t>
            </a:r>
            <a:r>
              <a:rPr lang="mk-MK" sz="1400" dirty="0" err="1">
                <a:latin typeface="Arial" panose="020B0604020202020204" pitchFamily="34" charset="0"/>
                <a:cs typeface="Arial" panose="020B0604020202020204" pitchFamily="34" charset="0"/>
              </a:rPr>
              <a:t>method</a:t>
            </a:r>
            <a:r>
              <a:rPr lang="mk-MK" sz="1400" dirty="0">
                <a:latin typeface="Arial" panose="020B0604020202020204" pitchFamily="34" charset="0"/>
                <a:cs typeface="Arial" panose="020B0604020202020204" pitchFamily="34" charset="0"/>
              </a:rPr>
              <a:t> and </a:t>
            </a:r>
            <a:r>
              <a:rPr lang="mk-MK" sz="1400" dirty="0" err="1">
                <a:latin typeface="Arial" panose="020B0604020202020204" pitchFamily="34" charset="0"/>
                <a:cs typeface="Arial" panose="020B0604020202020204" pitchFamily="34" charset="0"/>
              </a:rPr>
              <a:t>Total</a:t>
            </a:r>
            <a:r>
              <a:rPr lang="mk-MK" sz="1400" dirty="0">
                <a:latin typeface="Arial" panose="020B0604020202020204" pitchFamily="34" charset="0"/>
                <a:cs typeface="Arial" panose="020B0604020202020204" pitchFamily="34" charset="0"/>
              </a:rPr>
              <a:t> </a:t>
            </a:r>
            <a:r>
              <a:rPr lang="mk-MK" sz="1400" dirty="0" err="1">
                <a:latin typeface="Arial" panose="020B0604020202020204" pitchFamily="34" charset="0"/>
                <a:cs typeface="Arial" panose="020B0604020202020204" pitchFamily="34" charset="0"/>
              </a:rPr>
              <a:t>Organic</a:t>
            </a:r>
            <a:r>
              <a:rPr lang="mk-MK" sz="1400" dirty="0">
                <a:latin typeface="Arial" panose="020B0604020202020204" pitchFamily="34" charset="0"/>
                <a:cs typeface="Arial" panose="020B0604020202020204" pitchFamily="34" charset="0"/>
              </a:rPr>
              <a:t> </a:t>
            </a:r>
            <a:r>
              <a:rPr lang="mk-MK" sz="1400" dirty="0" err="1">
                <a:latin typeface="Arial" panose="020B0604020202020204" pitchFamily="34" charset="0"/>
                <a:cs typeface="Arial" panose="020B0604020202020204" pitchFamily="34" charset="0"/>
              </a:rPr>
              <a:t>Carbon</a:t>
            </a:r>
            <a:r>
              <a:rPr lang="mk-MK" sz="1400" dirty="0">
                <a:latin typeface="Arial" panose="020B0604020202020204" pitchFamily="34" charset="0"/>
                <a:cs typeface="Arial" panose="020B0604020202020204" pitchFamily="34" charset="0"/>
              </a:rPr>
              <a:t> (TOC) </a:t>
            </a:r>
            <a:r>
              <a:rPr lang="mk-MK" sz="1400" dirty="0" err="1">
                <a:latin typeface="Arial" panose="020B0604020202020204" pitchFamily="34" charset="0"/>
                <a:cs typeface="Arial" panose="020B0604020202020204" pitchFamily="34" charset="0"/>
              </a:rPr>
              <a:t>analyzers</a:t>
            </a:r>
            <a:r>
              <a:rPr lang="mk-MK" sz="1400" dirty="0">
                <a:latin typeface="Arial" panose="020B0604020202020204" pitchFamily="34" charset="0"/>
                <a:cs typeface="Arial" panose="020B0604020202020204" pitchFamily="34" charset="0"/>
              </a:rPr>
              <a:t> </a:t>
            </a:r>
            <a:r>
              <a:rPr lang="mk-MK" sz="1400" dirty="0" err="1">
                <a:latin typeface="Arial" panose="020B0604020202020204" pitchFamily="34" charset="0"/>
                <a:cs typeface="Arial" panose="020B0604020202020204" pitchFamily="34" charset="0"/>
              </a:rPr>
              <a:t>are</a:t>
            </a:r>
            <a:r>
              <a:rPr lang="mk-MK"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frequently </a:t>
            </a:r>
            <a:r>
              <a:rPr lang="mk-MK" sz="1400" dirty="0" err="1">
                <a:latin typeface="Arial" panose="020B0604020202020204" pitchFamily="34" charset="0"/>
                <a:cs typeface="Arial" panose="020B0604020202020204" pitchFamily="34" charset="0"/>
              </a:rPr>
              <a:t>used</a:t>
            </a:r>
            <a:r>
              <a:rPr lang="mk-MK" sz="1400" dirty="0">
                <a:latin typeface="Arial" panose="020B0604020202020204" pitchFamily="34" charset="0"/>
                <a:cs typeface="Arial" panose="020B0604020202020204" pitchFamily="34" charset="0"/>
              </a:rPr>
              <a:t> </a:t>
            </a:r>
            <a:r>
              <a:rPr lang="mk-MK" sz="1400" dirty="0" err="1">
                <a:latin typeface="Arial" panose="020B0604020202020204" pitchFamily="34" charset="0"/>
                <a:cs typeface="Arial" panose="020B0604020202020204" pitchFamily="34" charset="0"/>
              </a:rPr>
              <a:t>to</a:t>
            </a:r>
            <a:r>
              <a:rPr lang="mk-MK" sz="1400" dirty="0">
                <a:latin typeface="Arial" panose="020B0604020202020204" pitchFamily="34" charset="0"/>
                <a:cs typeface="Arial" panose="020B0604020202020204" pitchFamily="34" charset="0"/>
              </a:rPr>
              <a:t> </a:t>
            </a:r>
            <a:r>
              <a:rPr lang="mk-MK" sz="1400" dirty="0" err="1">
                <a:latin typeface="Arial" panose="020B0604020202020204" pitchFamily="34" charset="0"/>
                <a:cs typeface="Arial" panose="020B0604020202020204" pitchFamily="34" charset="0"/>
              </a:rPr>
              <a:t>measure</a:t>
            </a:r>
            <a:r>
              <a:rPr lang="mk-MK" sz="1400" dirty="0">
                <a:latin typeface="Arial" panose="020B0604020202020204" pitchFamily="34" charset="0"/>
                <a:cs typeface="Arial" panose="020B0604020202020204" pitchFamily="34" charset="0"/>
              </a:rPr>
              <a:t> </a:t>
            </a:r>
            <a:r>
              <a:rPr lang="en-US" sz="1400" dirty="0">
                <a:latin typeface="Arial" panose="020B0604020202020204" pitchFamily="34" charset="0"/>
                <a:cs typeface="Arial" panose="020B0604020202020204" pitchFamily="34" charset="0"/>
              </a:rPr>
              <a:t>soil organic carbon (</a:t>
            </a:r>
            <a:r>
              <a:rPr lang="mk-MK" sz="1400" dirty="0">
                <a:latin typeface="Arial" panose="020B0604020202020204" pitchFamily="34" charset="0"/>
                <a:cs typeface="Arial" panose="020B0604020202020204" pitchFamily="34" charset="0"/>
              </a:rPr>
              <a:t>SOC</a:t>
            </a:r>
            <a:r>
              <a:rPr lang="en-US" sz="1400" dirty="0">
                <a:latin typeface="Arial" panose="020B0604020202020204" pitchFamily="34" charset="0"/>
                <a:cs typeface="Arial" panose="020B0604020202020204" pitchFamily="34" charset="0"/>
              </a:rPr>
              <a:t>)</a:t>
            </a:r>
            <a:endParaRPr lang="mk-MK" sz="1400" b="1" dirty="0">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D757B6CC-16B0-4E28-88EA-D54F3F5002B1}"/>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15" name="Rectangle 3">
            <a:extLst>
              <a:ext uri="{FF2B5EF4-FFF2-40B4-BE49-F238E27FC236}">
                <a16:creationId xmlns:a16="http://schemas.microsoft.com/office/drawing/2014/main" id="{47383A3A-E64D-4A66-AA5C-C6C8259F3664}"/>
              </a:ext>
            </a:extLst>
          </p:cNvPr>
          <p:cNvSpPr>
            <a:spLocks noChangeArrowheads="1"/>
          </p:cNvSpPr>
          <p:nvPr/>
        </p:nvSpPr>
        <p:spPr bwMode="auto">
          <a:xfrm>
            <a:off x="823415" y="6323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674758701"/>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DFD9C-546D-47BB-9DF5-9F037CAD523C}"/>
              </a:ext>
            </a:extLst>
          </p:cNvPr>
          <p:cNvSpPr>
            <a:spLocks noGrp="1"/>
          </p:cNvSpPr>
          <p:nvPr>
            <p:ph type="title"/>
          </p:nvPr>
        </p:nvSpPr>
        <p:spPr>
          <a:xfrm>
            <a:off x="633610" y="1677367"/>
            <a:ext cx="9805772" cy="1325563"/>
          </a:xfrm>
        </p:spPr>
        <p:txBody>
          <a:bodyPr>
            <a:normAutofit/>
          </a:bodyPr>
          <a:lstStyle/>
          <a:p>
            <a:pPr algn="ctr"/>
            <a:r>
              <a:rPr lang="en-US" sz="2400" dirty="0"/>
              <a:t>Accurate measurement of SOC is essential for sustainable land management and climate mitigation strategies</a:t>
            </a:r>
            <a:endParaRPr lang="mk-MK" sz="2400" dirty="0"/>
          </a:p>
        </p:txBody>
      </p:sp>
      <p:pic>
        <p:nvPicPr>
          <p:cNvPr id="4" name="Graphic 3" descr="Heartbeat">
            <a:extLst>
              <a:ext uri="{FF2B5EF4-FFF2-40B4-BE49-F238E27FC236}">
                <a16:creationId xmlns:a16="http://schemas.microsoft.com/office/drawing/2014/main" id="{A7F5E9DC-5DE0-4D7C-BF88-E5808911724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21028" y="2845058"/>
            <a:ext cx="914400" cy="914400"/>
          </a:xfrm>
          <a:prstGeom prst="rect">
            <a:avLst/>
          </a:prstGeom>
        </p:spPr>
      </p:pic>
      <p:sp>
        <p:nvSpPr>
          <p:cNvPr id="5" name="Rectangle 4">
            <a:extLst>
              <a:ext uri="{FF2B5EF4-FFF2-40B4-BE49-F238E27FC236}">
                <a16:creationId xmlns:a16="http://schemas.microsoft.com/office/drawing/2014/main" id="{28220853-23D3-4A2C-A109-4873A03F9981}"/>
              </a:ext>
            </a:extLst>
          </p:cNvPr>
          <p:cNvSpPr/>
          <p:nvPr/>
        </p:nvSpPr>
        <p:spPr>
          <a:xfrm>
            <a:off x="2335428" y="2829693"/>
            <a:ext cx="6402137" cy="872034"/>
          </a:xfrm>
          <a:prstGeom prst="rect">
            <a:avLst/>
          </a:prstGeom>
        </p:spPr>
        <p:txBody>
          <a:bodyPr wrap="none">
            <a:spAutoFit/>
          </a:bodyPr>
          <a:lstStyle/>
          <a:p>
            <a:pPr marL="285750" indent="-285750">
              <a:lnSpc>
                <a:spcPct val="150000"/>
              </a:lnSpc>
              <a:buFont typeface="Arial" panose="020B0604020202020204" pitchFamily="34" charset="0"/>
              <a:buChar char="•"/>
            </a:pPr>
            <a:r>
              <a:rPr lang="en-US" b="1" dirty="0">
                <a:latin typeface="Arial" panose="020B0604020202020204" pitchFamily="34" charset="0"/>
                <a:ea typeface="Calibri" panose="020F0502020204030204" pitchFamily="34" charset="0"/>
                <a:cs typeface="Arial" panose="020B0604020202020204" pitchFamily="34" charset="0"/>
              </a:rPr>
              <a:t>Walkley-Black method </a:t>
            </a:r>
            <a:r>
              <a:rPr lang="en-US" dirty="0">
                <a:latin typeface="Arial" panose="020B0604020202020204" pitchFamily="34" charset="0"/>
                <a:ea typeface="Calibri" panose="020F0502020204030204" pitchFamily="34" charset="0"/>
                <a:cs typeface="Arial" panose="020B0604020202020204" pitchFamily="34" charset="0"/>
              </a:rPr>
              <a:t>is a traditional chemical approach</a:t>
            </a:r>
          </a:p>
          <a:p>
            <a:pPr marL="285750" indent="-285750">
              <a:lnSpc>
                <a:spcPct val="150000"/>
              </a:lnSpc>
              <a:buFont typeface="Arial" panose="020B0604020202020204" pitchFamily="34" charset="0"/>
              <a:buChar char="•"/>
            </a:pPr>
            <a:r>
              <a:rPr lang="en-US" b="1" dirty="0">
                <a:latin typeface="Arial" panose="020B0604020202020204" pitchFamily="34" charset="0"/>
                <a:cs typeface="Arial" panose="020B0604020202020204" pitchFamily="34" charset="0"/>
              </a:rPr>
              <a:t>TOC analyzer </a:t>
            </a:r>
            <a:r>
              <a:rPr lang="en-US" dirty="0">
                <a:latin typeface="Arial" panose="020B0604020202020204" pitchFamily="34" charset="0"/>
                <a:cs typeface="Arial" panose="020B0604020202020204" pitchFamily="34" charset="0"/>
              </a:rPr>
              <a:t>represents a modern, automated solution</a:t>
            </a:r>
            <a:endParaRPr lang="mk-MK"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2EE266BD-CAA0-4D75-A5F1-54403A4CCA70}"/>
              </a:ext>
            </a:extLst>
          </p:cNvPr>
          <p:cNvSpPr/>
          <p:nvPr/>
        </p:nvSpPr>
        <p:spPr>
          <a:xfrm>
            <a:off x="4818198" y="3970337"/>
            <a:ext cx="6096000" cy="584775"/>
          </a:xfrm>
          <a:prstGeom prst="rect">
            <a:avLst/>
          </a:prstGeom>
        </p:spPr>
        <p:txBody>
          <a:bodyPr>
            <a:spAutoFit/>
          </a:bodyPr>
          <a:lstStyle/>
          <a:p>
            <a:pPr algn="ctr"/>
            <a:r>
              <a:rPr lang="en-US" sz="1600" dirty="0">
                <a:latin typeface="Arial" panose="020B0604020202020204" pitchFamily="34" charset="0"/>
                <a:ea typeface="Calibri" panose="020F0502020204030204" pitchFamily="34" charset="0"/>
              </a:rPr>
              <a:t>Both methods have distinct cost structures influenced by equipment, consumables, labor, and maintenance</a:t>
            </a:r>
            <a:endParaRPr lang="mk-MK" sz="1600" dirty="0"/>
          </a:p>
        </p:txBody>
      </p:sp>
      <p:sp>
        <p:nvSpPr>
          <p:cNvPr id="7" name="Arrow: Down 6">
            <a:extLst>
              <a:ext uri="{FF2B5EF4-FFF2-40B4-BE49-F238E27FC236}">
                <a16:creationId xmlns:a16="http://schemas.microsoft.com/office/drawing/2014/main" id="{2501D999-507B-4996-955C-8160C6F2070C}"/>
              </a:ext>
            </a:extLst>
          </p:cNvPr>
          <p:cNvSpPr/>
          <p:nvPr/>
        </p:nvSpPr>
        <p:spPr>
          <a:xfrm rot="16200000">
            <a:off x="4153462" y="3730896"/>
            <a:ext cx="914400" cy="1141874"/>
          </a:xfrm>
          <a:prstGeom prst="downArrow">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k-MK"/>
          </a:p>
        </p:txBody>
      </p:sp>
      <p:sp>
        <p:nvSpPr>
          <p:cNvPr id="8" name="Rectangle 7">
            <a:extLst>
              <a:ext uri="{FF2B5EF4-FFF2-40B4-BE49-F238E27FC236}">
                <a16:creationId xmlns:a16="http://schemas.microsoft.com/office/drawing/2014/main" id="{CB910DB7-E36E-4851-888B-F0220DFEFD17}"/>
              </a:ext>
            </a:extLst>
          </p:cNvPr>
          <p:cNvSpPr/>
          <p:nvPr/>
        </p:nvSpPr>
        <p:spPr>
          <a:xfrm>
            <a:off x="1591732" y="4680817"/>
            <a:ext cx="7179733" cy="1442511"/>
          </a:xfrm>
          <a:prstGeom prst="rect">
            <a:avLst/>
          </a:prstGeom>
        </p:spPr>
        <p:txBody>
          <a:bodyPr wrap="square">
            <a:spAutoFit/>
          </a:bodyPr>
          <a:lstStyle/>
          <a:p>
            <a:pPr>
              <a:lnSpc>
                <a:spcPct val="150000"/>
              </a:lnSpc>
            </a:pPr>
            <a:r>
              <a:rPr lang="en-US" dirty="0">
                <a:latin typeface="Arial" panose="020B0604020202020204" pitchFamily="34" charset="0"/>
                <a:ea typeface="Times New Roman" panose="02020603050405020304" pitchFamily="18" charset="0"/>
              </a:rPr>
              <a:t>Comparative analysis for both soil carbon analysis methods: </a:t>
            </a:r>
          </a:p>
          <a:p>
            <a:pPr marL="342900" indent="-342900">
              <a:lnSpc>
                <a:spcPct val="150000"/>
              </a:lnSpc>
              <a:buAutoNum type="arabicParenBoth"/>
            </a:pPr>
            <a:r>
              <a:rPr lang="mk-MK" sz="1400" dirty="0" err="1">
                <a:latin typeface="Arial" panose="020B0604020202020204" pitchFamily="34" charset="0"/>
                <a:ea typeface="Times New Roman" panose="02020603050405020304" pitchFamily="18" charset="0"/>
              </a:rPr>
              <a:t>evaluate</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the</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accuracy</a:t>
            </a:r>
            <a:endParaRPr lang="en-US" sz="1400" dirty="0">
              <a:latin typeface="Arial" panose="020B0604020202020204" pitchFamily="34" charset="0"/>
              <a:ea typeface="Times New Roman" panose="02020603050405020304" pitchFamily="18" charset="0"/>
            </a:endParaRPr>
          </a:p>
          <a:p>
            <a:pPr marL="342900" indent="-342900">
              <a:lnSpc>
                <a:spcPct val="150000"/>
              </a:lnSpc>
              <a:buAutoNum type="arabicParenBoth"/>
            </a:pPr>
            <a:r>
              <a:rPr lang="mk-MK" sz="1400" dirty="0" err="1">
                <a:latin typeface="Arial" panose="020B0604020202020204" pitchFamily="34" charset="0"/>
                <a:ea typeface="Times New Roman" panose="02020603050405020304" pitchFamily="18" charset="0"/>
              </a:rPr>
              <a:t>analyze</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cost</a:t>
            </a:r>
            <a:r>
              <a:rPr lang="mk-MK" sz="1400" dirty="0">
                <a:latin typeface="Arial" panose="020B0604020202020204" pitchFamily="34" charset="0"/>
                <a:ea typeface="Times New Roman" panose="02020603050405020304" pitchFamily="18" charset="0"/>
              </a:rPr>
              <a:t> and </a:t>
            </a:r>
            <a:r>
              <a:rPr lang="mk-MK" sz="1400" dirty="0" err="1">
                <a:latin typeface="Arial" panose="020B0604020202020204" pitchFamily="34" charset="0"/>
                <a:ea typeface="Times New Roman" panose="02020603050405020304" pitchFamily="18" charset="0"/>
              </a:rPr>
              <a:t>time</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efficiency</a:t>
            </a:r>
            <a:endParaRPr lang="en-US" sz="1400" dirty="0">
              <a:latin typeface="Arial" panose="020B0604020202020204" pitchFamily="34" charset="0"/>
              <a:ea typeface="Times New Roman" panose="02020603050405020304" pitchFamily="18" charset="0"/>
            </a:endParaRPr>
          </a:p>
          <a:p>
            <a:pPr marL="342900" indent="-342900">
              <a:lnSpc>
                <a:spcPct val="150000"/>
              </a:lnSpc>
              <a:buAutoNum type="arabicParenBoth"/>
            </a:pPr>
            <a:r>
              <a:rPr lang="mk-MK" sz="1400" dirty="0" err="1">
                <a:latin typeface="Arial" panose="020B0604020202020204" pitchFamily="34" charset="0"/>
                <a:ea typeface="Times New Roman" panose="02020603050405020304" pitchFamily="18" charset="0"/>
              </a:rPr>
              <a:t>recommend</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best</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practices</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for</a:t>
            </a:r>
            <a:r>
              <a:rPr lang="mk-MK" sz="1400" dirty="0">
                <a:latin typeface="Arial" panose="020B0604020202020204" pitchFamily="34" charset="0"/>
                <a:ea typeface="Times New Roman" panose="02020603050405020304" pitchFamily="18" charset="0"/>
              </a:rPr>
              <a:t> </a:t>
            </a:r>
            <a:r>
              <a:rPr lang="mk-MK" sz="1400" dirty="0" err="1">
                <a:latin typeface="Arial" panose="020B0604020202020204" pitchFamily="34" charset="0"/>
                <a:ea typeface="Times New Roman" panose="02020603050405020304" pitchFamily="18" charset="0"/>
              </a:rPr>
              <a:t>implementation</a:t>
            </a:r>
            <a:endParaRPr lang="mk-MK" sz="1400" dirty="0"/>
          </a:p>
        </p:txBody>
      </p:sp>
      <p:pic>
        <p:nvPicPr>
          <p:cNvPr id="10" name="Google Shape;1513;p30">
            <a:extLst>
              <a:ext uri="{FF2B5EF4-FFF2-40B4-BE49-F238E27FC236}">
                <a16:creationId xmlns:a16="http://schemas.microsoft.com/office/drawing/2014/main" id="{CC545976-3F24-4AC6-8C79-796E11B5B309}"/>
              </a:ext>
            </a:extLst>
          </p:cNvPr>
          <p:cNvPicPr preferRelativeResize="0">
            <a:picLocks noGrp="1"/>
          </p:cNvPicPr>
          <p:nvPr/>
        </p:nvPicPr>
        <p:blipFill rotWithShape="1">
          <a:blip r:embed="rId4">
            <a:alphaModFix/>
          </a:blip>
          <a:srcRect l="-28365" t="-576" r="-28347" b="-566"/>
          <a:stretch/>
        </p:blipFill>
        <p:spPr>
          <a:xfrm>
            <a:off x="10733868" y="4902740"/>
            <a:ext cx="1458132" cy="886068"/>
          </a:xfrm>
          <a:prstGeom prst="rect">
            <a:avLst/>
          </a:prstGeom>
          <a:noFill/>
          <a:ln>
            <a:noFill/>
          </a:ln>
        </p:spPr>
      </p:pic>
      <p:sp>
        <p:nvSpPr>
          <p:cNvPr id="9" name="Rectangle 8">
            <a:extLst>
              <a:ext uri="{FF2B5EF4-FFF2-40B4-BE49-F238E27FC236}">
                <a16:creationId xmlns:a16="http://schemas.microsoft.com/office/drawing/2014/main" id="{92599BC0-C23E-4E22-8275-CD343B8A1FBB}"/>
              </a:ext>
            </a:extLst>
          </p:cNvPr>
          <p:cNvSpPr/>
          <p:nvPr/>
        </p:nvSpPr>
        <p:spPr>
          <a:xfrm>
            <a:off x="9440219" y="6347298"/>
            <a:ext cx="1758815" cy="338554"/>
          </a:xfrm>
          <a:prstGeom prst="rect">
            <a:avLst/>
          </a:prstGeom>
        </p:spPr>
        <p:txBody>
          <a:bodyPr wrap="none">
            <a:spAutoFit/>
          </a:bodyPr>
          <a:lstStyle/>
          <a:p>
            <a:r>
              <a:rPr lang="en-US" sz="1600" dirty="0">
                <a:latin typeface="Arial" panose="020B0604020202020204" pitchFamily="34" charset="0"/>
                <a:ea typeface="Calibri" panose="020F0502020204030204" pitchFamily="34" charset="0"/>
                <a:cs typeface="Arial" panose="020B0604020202020204" pitchFamily="34" charset="0"/>
              </a:rPr>
              <a:t>Date: 24/09/2026</a:t>
            </a:r>
            <a:endParaRPr lang="mk-MK" sz="1600" dirty="0">
              <a:latin typeface="Arial" panose="020B0604020202020204" pitchFamily="34" charset="0"/>
              <a:cs typeface="Arial" panose="020B0604020202020204" pitchFamily="34" charset="0"/>
            </a:endParaRPr>
          </a:p>
        </p:txBody>
      </p:sp>
      <p:sp>
        <p:nvSpPr>
          <p:cNvPr id="11" name="Rectangle 3">
            <a:extLst>
              <a:ext uri="{FF2B5EF4-FFF2-40B4-BE49-F238E27FC236}">
                <a16:creationId xmlns:a16="http://schemas.microsoft.com/office/drawing/2014/main" id="{00E22AF6-4A00-409A-9113-ED2AF0CC91D5}"/>
              </a:ext>
            </a:extLst>
          </p:cNvPr>
          <p:cNvSpPr>
            <a:spLocks noChangeArrowheads="1"/>
          </p:cNvSpPr>
          <p:nvPr/>
        </p:nvSpPr>
        <p:spPr bwMode="auto">
          <a:xfrm>
            <a:off x="318447" y="6347298"/>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92455104"/>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AFD9A-8204-4F49-AB94-F80A56CFD1DA}"/>
              </a:ext>
            </a:extLst>
          </p:cNvPr>
          <p:cNvSpPr>
            <a:spLocks noGrp="1"/>
          </p:cNvSpPr>
          <p:nvPr>
            <p:ph type="title"/>
          </p:nvPr>
        </p:nvSpPr>
        <p:spPr/>
        <p:txBody>
          <a:bodyPr/>
          <a:lstStyle/>
          <a:p>
            <a:r>
              <a:rPr lang="en-US" dirty="0"/>
              <a:t>Main approach for validation </a:t>
            </a:r>
            <a:endParaRPr lang="mk-MK" dirty="0"/>
          </a:p>
        </p:txBody>
      </p:sp>
      <p:pic>
        <p:nvPicPr>
          <p:cNvPr id="6" name="Google Shape;1513;p30">
            <a:extLst>
              <a:ext uri="{FF2B5EF4-FFF2-40B4-BE49-F238E27FC236}">
                <a16:creationId xmlns:a16="http://schemas.microsoft.com/office/drawing/2014/main" id="{0F203EC4-4459-42FF-AAB7-AD449AB04670}"/>
              </a:ext>
            </a:extLst>
          </p:cNvPr>
          <p:cNvPicPr preferRelativeResize="0">
            <a:picLocks noGrp="1"/>
          </p:cNvPicPr>
          <p:nvPr/>
        </p:nvPicPr>
        <p:blipFill rotWithShape="1">
          <a:blip r:embed="rId2">
            <a:alphaModFix/>
          </a:blip>
          <a:srcRect l="-28365" t="-576" r="-28347" b="-566"/>
          <a:stretch/>
        </p:blipFill>
        <p:spPr>
          <a:xfrm>
            <a:off x="10733868" y="4902740"/>
            <a:ext cx="1458132" cy="886068"/>
          </a:xfrm>
          <a:prstGeom prst="rect">
            <a:avLst/>
          </a:prstGeom>
          <a:noFill/>
          <a:ln>
            <a:noFill/>
          </a:ln>
        </p:spPr>
      </p:pic>
      <p:pic>
        <p:nvPicPr>
          <p:cNvPr id="9" name="Graphic 8" descr="Hierarchy">
            <a:extLst>
              <a:ext uri="{FF2B5EF4-FFF2-40B4-BE49-F238E27FC236}">
                <a16:creationId xmlns:a16="http://schemas.microsoft.com/office/drawing/2014/main" id="{036A99F2-B3B2-44A4-96FD-4030D5D8457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672056" y="5636525"/>
            <a:ext cx="1117600" cy="1117600"/>
          </a:xfrm>
          <a:prstGeom prst="rect">
            <a:avLst/>
          </a:prstGeom>
        </p:spPr>
      </p:pic>
      <p:sp>
        <p:nvSpPr>
          <p:cNvPr id="8" name="Rectangle 7">
            <a:extLst>
              <a:ext uri="{FF2B5EF4-FFF2-40B4-BE49-F238E27FC236}">
                <a16:creationId xmlns:a16="http://schemas.microsoft.com/office/drawing/2014/main" id="{BB6F818B-78AF-4FF9-ADFC-2D51ACE72A09}"/>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12" name="Rectangle 3">
            <a:extLst>
              <a:ext uri="{FF2B5EF4-FFF2-40B4-BE49-F238E27FC236}">
                <a16:creationId xmlns:a16="http://schemas.microsoft.com/office/drawing/2014/main" id="{D8017A63-DF3C-4166-8DA2-F79EFFFB16BD}"/>
              </a:ext>
            </a:extLst>
          </p:cNvPr>
          <p:cNvSpPr>
            <a:spLocks noChangeArrowheads="1"/>
          </p:cNvSpPr>
          <p:nvPr/>
        </p:nvSpPr>
        <p:spPr bwMode="auto">
          <a:xfrm>
            <a:off x="823415" y="6323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pic>
        <p:nvPicPr>
          <p:cNvPr id="5" name="Picture 4">
            <a:extLst>
              <a:ext uri="{FF2B5EF4-FFF2-40B4-BE49-F238E27FC236}">
                <a16:creationId xmlns:a16="http://schemas.microsoft.com/office/drawing/2014/main" id="{098F4FCD-2D26-49EE-A9F3-A290506EF2F7}"/>
              </a:ext>
            </a:extLst>
          </p:cNvPr>
          <p:cNvPicPr>
            <a:picLocks noChangeAspect="1"/>
          </p:cNvPicPr>
          <p:nvPr/>
        </p:nvPicPr>
        <p:blipFill rotWithShape="1">
          <a:blip r:embed="rId5"/>
          <a:srcRect b="17102"/>
          <a:stretch/>
        </p:blipFill>
        <p:spPr>
          <a:xfrm>
            <a:off x="2538482" y="2191168"/>
            <a:ext cx="7384749" cy="3445357"/>
          </a:xfrm>
          <a:prstGeom prst="rect">
            <a:avLst/>
          </a:prstGeom>
        </p:spPr>
      </p:pic>
    </p:spTree>
    <p:extLst>
      <p:ext uri="{BB962C8B-B14F-4D97-AF65-F5344CB8AC3E}">
        <p14:creationId xmlns:p14="http://schemas.microsoft.com/office/powerpoint/2010/main" val="389005414"/>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AFD9A-8204-4F49-AB94-F80A56CFD1DA}"/>
              </a:ext>
            </a:extLst>
          </p:cNvPr>
          <p:cNvSpPr>
            <a:spLocks noGrp="1"/>
          </p:cNvSpPr>
          <p:nvPr>
            <p:ph type="title"/>
          </p:nvPr>
        </p:nvSpPr>
        <p:spPr/>
        <p:txBody>
          <a:bodyPr/>
          <a:lstStyle/>
          <a:p>
            <a:r>
              <a:rPr lang="mk-MK" dirty="0" err="1"/>
              <a:t>Walkley-Black</a:t>
            </a:r>
            <a:r>
              <a:rPr lang="mk-MK" dirty="0"/>
              <a:t> </a:t>
            </a:r>
            <a:r>
              <a:rPr lang="mk-MK" dirty="0" err="1"/>
              <a:t>method</a:t>
            </a:r>
            <a:endParaRPr lang="mk-MK" dirty="0"/>
          </a:p>
        </p:txBody>
      </p:sp>
      <p:pic>
        <p:nvPicPr>
          <p:cNvPr id="6" name="Google Shape;1513;p30">
            <a:extLst>
              <a:ext uri="{FF2B5EF4-FFF2-40B4-BE49-F238E27FC236}">
                <a16:creationId xmlns:a16="http://schemas.microsoft.com/office/drawing/2014/main" id="{0F203EC4-4459-42FF-AAB7-AD449AB04670}"/>
              </a:ext>
            </a:extLst>
          </p:cNvPr>
          <p:cNvPicPr preferRelativeResize="0">
            <a:picLocks noGrp="1"/>
          </p:cNvPicPr>
          <p:nvPr/>
        </p:nvPicPr>
        <p:blipFill rotWithShape="1">
          <a:blip r:embed="rId2">
            <a:alphaModFix/>
          </a:blip>
          <a:srcRect l="-28365" t="-576" r="-28347" b="-566"/>
          <a:stretch/>
        </p:blipFill>
        <p:spPr>
          <a:xfrm>
            <a:off x="10733868" y="4902740"/>
            <a:ext cx="1458132" cy="886068"/>
          </a:xfrm>
          <a:prstGeom prst="rect">
            <a:avLst/>
          </a:prstGeom>
          <a:noFill/>
          <a:ln>
            <a:noFill/>
          </a:ln>
        </p:spPr>
      </p:pic>
      <p:sp>
        <p:nvSpPr>
          <p:cNvPr id="4" name="Rectangle 3">
            <a:extLst>
              <a:ext uri="{FF2B5EF4-FFF2-40B4-BE49-F238E27FC236}">
                <a16:creationId xmlns:a16="http://schemas.microsoft.com/office/drawing/2014/main" id="{4BB2DABD-E670-4754-97B2-F8A440B08EB8}"/>
              </a:ext>
            </a:extLst>
          </p:cNvPr>
          <p:cNvSpPr/>
          <p:nvPr/>
        </p:nvSpPr>
        <p:spPr>
          <a:xfrm>
            <a:off x="1421027" y="2295932"/>
            <a:ext cx="9873505" cy="785343"/>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latin typeface="Arial" panose="020B0604020202020204" pitchFamily="34" charset="0"/>
                <a:cs typeface="Arial" panose="020B0604020202020204" pitchFamily="34" charset="0"/>
              </a:rPr>
              <a:t>Wet combustion method involving the oxidation of organic matter using potassium dichromate (</a:t>
            </a:r>
            <a:r>
              <a:rPr lang="en-US" sz="1600" dirty="0" err="1">
                <a:latin typeface="Arial" panose="020B0604020202020204" pitchFamily="34" charset="0"/>
                <a:cs typeface="Arial" panose="020B0604020202020204" pitchFamily="34" charset="0"/>
              </a:rPr>
              <a:t>K₂Cr₂O</a:t>
            </a:r>
            <a:r>
              <a:rPr lang="en-US" sz="1600" dirty="0">
                <a:latin typeface="Arial" panose="020B0604020202020204" pitchFamily="34" charset="0"/>
                <a:cs typeface="Arial" panose="020B0604020202020204" pitchFamily="34" charset="0"/>
              </a:rPr>
              <a:t>₇) in a sulfuric acid (H₂SO₄) medium. </a:t>
            </a:r>
            <a:endParaRPr lang="mk-MK" sz="1600" dirty="0">
              <a:latin typeface="Arial" panose="020B0604020202020204" pitchFamily="34" charset="0"/>
              <a:cs typeface="Arial" panose="020B0604020202020204" pitchFamily="34" charset="0"/>
            </a:endParaRPr>
          </a:p>
        </p:txBody>
      </p:sp>
      <p:sp>
        <p:nvSpPr>
          <p:cNvPr id="8" name="Rectangle 7">
            <a:extLst>
              <a:ext uri="{FF2B5EF4-FFF2-40B4-BE49-F238E27FC236}">
                <a16:creationId xmlns:a16="http://schemas.microsoft.com/office/drawing/2014/main" id="{4E8CFAA3-738D-44A6-A201-B08AFCB66866}"/>
              </a:ext>
            </a:extLst>
          </p:cNvPr>
          <p:cNvSpPr/>
          <p:nvPr/>
        </p:nvSpPr>
        <p:spPr>
          <a:xfrm>
            <a:off x="4330684" y="3204190"/>
            <a:ext cx="6666371" cy="2735814"/>
          </a:xfrm>
          <a:prstGeom prst="rect">
            <a:avLst/>
          </a:prstGeom>
        </p:spPr>
        <p:txBody>
          <a:bodyPr wrap="square">
            <a:spAutoFit/>
          </a:bodyPr>
          <a:lstStyle/>
          <a:p>
            <a:pPr indent="457200" algn="just">
              <a:lnSpc>
                <a:spcPct val="150000"/>
              </a:lnSpc>
              <a:spcAft>
                <a:spcPts val="0"/>
              </a:spcAft>
            </a:pPr>
            <a:r>
              <a:rPr lang="mk-MK" sz="1600" b="1" dirty="0" err="1">
                <a:latin typeface="Arial" panose="020B0604020202020204" pitchFamily="34" charset="0"/>
                <a:ea typeface="Times New Roman" panose="02020603050405020304" pitchFamily="18" charset="0"/>
                <a:cs typeface="Times New Roman" panose="02020603050405020304" pitchFamily="18" charset="0"/>
              </a:rPr>
              <a:t>Cost</a:t>
            </a:r>
            <a:r>
              <a:rPr lang="mk-MK" sz="1600" b="1" dirty="0">
                <a:latin typeface="Arial" panose="020B0604020202020204" pitchFamily="34" charset="0"/>
                <a:ea typeface="Times New Roman" panose="02020603050405020304" pitchFamily="18" charset="0"/>
                <a:cs typeface="Times New Roman" panose="02020603050405020304" pitchFamily="18" charset="0"/>
              </a:rPr>
              <a:t> </a:t>
            </a:r>
            <a:r>
              <a:rPr lang="en-US" sz="1600" b="1" dirty="0">
                <a:latin typeface="Arial" panose="020B0604020202020204" pitchFamily="34" charset="0"/>
                <a:ea typeface="Times New Roman" panose="02020603050405020304" pitchFamily="18" charset="0"/>
                <a:cs typeface="Times New Roman" panose="02020603050405020304" pitchFamily="18" charset="0"/>
              </a:rPr>
              <a:t>c</a:t>
            </a:r>
            <a:r>
              <a:rPr lang="mk-MK" sz="1600" b="1" dirty="0" err="1">
                <a:latin typeface="Arial" panose="020B0604020202020204" pitchFamily="34" charset="0"/>
                <a:ea typeface="Times New Roman" panose="02020603050405020304" pitchFamily="18" charset="0"/>
                <a:cs typeface="Times New Roman" panose="02020603050405020304" pitchFamily="18" charset="0"/>
              </a:rPr>
              <a:t>omponents</a:t>
            </a:r>
            <a:r>
              <a:rPr lang="mk-MK" sz="1600" b="1" dirty="0">
                <a:latin typeface="Arial" panose="020B0604020202020204" pitchFamily="34" charset="0"/>
                <a:ea typeface="Times New Roman" panose="02020603050405020304" pitchFamily="18" charset="0"/>
                <a:cs typeface="Times New Roman" panose="02020603050405020304" pitchFamily="18" charset="0"/>
              </a:rPr>
              <a:t> </a:t>
            </a:r>
            <a:r>
              <a:rPr lang="en-US" sz="1600" b="1" dirty="0">
                <a:latin typeface="Arial" panose="020B0604020202020204" pitchFamily="34" charset="0"/>
                <a:ea typeface="Times New Roman" panose="02020603050405020304" pitchFamily="18" charset="0"/>
                <a:cs typeface="Times New Roman" panose="02020603050405020304" pitchFamily="18" charset="0"/>
              </a:rPr>
              <a:t>included in the methodology are given as follow:</a:t>
            </a:r>
            <a:endParaRPr lang="mk-MK" sz="1600" b="1"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0"/>
              </a:spcAft>
              <a:buFont typeface="Wingdings" panose="05000000000000000000" pitchFamily="2" charset="2"/>
              <a:buChar char=""/>
            </a:pPr>
            <a:r>
              <a:rPr lang="en-US" sz="1200" b="1" dirty="0">
                <a:latin typeface="Arial" panose="020B0604020202020204" pitchFamily="34" charset="0"/>
                <a:ea typeface="Times New Roman" panose="02020603050405020304" pitchFamily="18" charset="0"/>
                <a:cs typeface="Arial" panose="020B0604020202020204" pitchFamily="34" charset="0"/>
              </a:rPr>
              <a:t>C</a:t>
            </a:r>
            <a:r>
              <a:rPr lang="mk-MK" sz="1200" b="1" dirty="0" err="1">
                <a:latin typeface="Arial" panose="020B0604020202020204" pitchFamily="34" charset="0"/>
                <a:ea typeface="Times New Roman" panose="02020603050405020304" pitchFamily="18" charset="0"/>
                <a:cs typeface="Arial" panose="020B0604020202020204" pitchFamily="34" charset="0"/>
              </a:rPr>
              <a:t>hemicals</a:t>
            </a:r>
            <a:r>
              <a:rPr lang="en-US" sz="1200" b="1"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Potassium</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dichromate</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K₂Cr₂O</a:t>
            </a:r>
            <a:r>
              <a:rPr lang="mk-MK" sz="1200" dirty="0">
                <a:latin typeface="Arial" panose="020B0604020202020204" pitchFamily="34" charset="0"/>
                <a:ea typeface="Times New Roman" panose="02020603050405020304" pitchFamily="18" charset="0"/>
                <a:cs typeface="Arial" panose="020B0604020202020204" pitchFamily="34" charset="0"/>
              </a:rPr>
              <a:t>₇)</a:t>
            </a:r>
            <a:r>
              <a:rPr lang="en-US" sz="1200" dirty="0">
                <a:latin typeface="Arial" panose="020B0604020202020204" pitchFamily="34" charset="0"/>
                <a:ea typeface="Times New Roman" panose="02020603050405020304" pitchFamily="18" charset="0"/>
                <a:cs typeface="Arial" panose="020B0604020202020204" pitchFamily="34" charset="0"/>
              </a:rPr>
              <a:t>, s</a:t>
            </a:r>
            <a:r>
              <a:rPr lang="mk-MK" sz="1200" dirty="0" err="1">
                <a:latin typeface="Arial" panose="020B0604020202020204" pitchFamily="34" charset="0"/>
                <a:ea typeface="Times New Roman" panose="02020603050405020304" pitchFamily="18" charset="0"/>
                <a:cs typeface="Arial" panose="020B0604020202020204" pitchFamily="34" charset="0"/>
              </a:rPr>
              <a:t>ulfuric</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acid</a:t>
            </a:r>
            <a:r>
              <a:rPr lang="mk-MK" sz="1200" dirty="0">
                <a:latin typeface="Arial" panose="020B0604020202020204" pitchFamily="34" charset="0"/>
                <a:ea typeface="Times New Roman" panose="02020603050405020304" pitchFamily="18" charset="0"/>
                <a:cs typeface="Arial" panose="020B0604020202020204" pitchFamily="34" charset="0"/>
              </a:rPr>
              <a:t> (H₂SO₄)</a:t>
            </a:r>
            <a:r>
              <a:rPr lang="en-US" sz="1200" dirty="0">
                <a:latin typeface="Arial" panose="020B0604020202020204" pitchFamily="34" charset="0"/>
                <a:ea typeface="Times New Roman" panose="02020603050405020304" pitchFamily="18" charset="0"/>
                <a:cs typeface="Arial" panose="020B0604020202020204" pitchFamily="34" charset="0"/>
              </a:rPr>
              <a:t> and f</a:t>
            </a:r>
            <a:r>
              <a:rPr lang="mk-MK" sz="1200" dirty="0" err="1">
                <a:latin typeface="Arial" panose="020B0604020202020204" pitchFamily="34" charset="0"/>
                <a:ea typeface="Times New Roman" panose="02020603050405020304" pitchFamily="18" charset="0"/>
                <a:cs typeface="Arial" panose="020B0604020202020204" pitchFamily="34" charset="0"/>
              </a:rPr>
              <a:t>errous</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sulfate</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FeSO</a:t>
            </a:r>
            <a:r>
              <a:rPr lang="mk-MK" sz="1200" dirty="0">
                <a:latin typeface="Arial" panose="020B0604020202020204" pitchFamily="34" charset="0"/>
                <a:ea typeface="Times New Roman" panose="02020603050405020304" pitchFamily="18" charset="0"/>
                <a:cs typeface="Arial" panose="020B0604020202020204" pitchFamily="34" charset="0"/>
              </a:rPr>
              <a:t>₄) </a:t>
            </a:r>
            <a:r>
              <a:rPr lang="mk-MK" sz="1200" dirty="0" err="1">
                <a:latin typeface="Arial" panose="020B0604020202020204" pitchFamily="34" charset="0"/>
                <a:ea typeface="Times New Roman" panose="02020603050405020304" pitchFamily="18" charset="0"/>
                <a:cs typeface="Arial" panose="020B0604020202020204" pitchFamily="34" charset="0"/>
              </a:rPr>
              <a:t>for</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titration</a:t>
            </a:r>
            <a:r>
              <a:rPr lang="en-US" sz="1200" dirty="0">
                <a:latin typeface="Arial" panose="020B0604020202020204" pitchFamily="34" charset="0"/>
                <a:ea typeface="Times New Roman" panose="02020603050405020304" pitchFamily="18" charset="0"/>
                <a:cs typeface="Arial" panose="020B0604020202020204" pitchFamily="34" charset="0"/>
              </a:rPr>
              <a:t>;</a:t>
            </a:r>
            <a:endParaRPr lang="mk-MK" sz="1200" dirty="0">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50000"/>
              </a:lnSpc>
              <a:spcAft>
                <a:spcPts val="0"/>
              </a:spcAft>
              <a:buFont typeface="Wingdings" panose="05000000000000000000" pitchFamily="2" charset="2"/>
              <a:buChar char=""/>
            </a:pPr>
            <a:r>
              <a:rPr lang="mk-MK" sz="1200" b="1" dirty="0" err="1">
                <a:latin typeface="Arial" panose="020B0604020202020204" pitchFamily="34" charset="0"/>
                <a:ea typeface="Times New Roman" panose="02020603050405020304" pitchFamily="18" charset="0"/>
                <a:cs typeface="Arial" panose="020B0604020202020204" pitchFamily="34" charset="0"/>
              </a:rPr>
              <a:t>Labor</a:t>
            </a:r>
            <a:r>
              <a:rPr lang="mk-MK" sz="1200" b="1"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Time</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required</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for</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sample</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preparation</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titration</a:t>
            </a:r>
            <a:r>
              <a:rPr lang="mk-MK" sz="1200" dirty="0">
                <a:latin typeface="Arial" panose="020B0604020202020204" pitchFamily="34" charset="0"/>
                <a:ea typeface="Times New Roman" panose="02020603050405020304" pitchFamily="18" charset="0"/>
                <a:cs typeface="Arial" panose="020B0604020202020204" pitchFamily="34" charset="0"/>
              </a:rPr>
              <a:t>, and </a:t>
            </a:r>
            <a:r>
              <a:rPr lang="mk-MK" sz="1200" dirty="0" err="1">
                <a:latin typeface="Arial" panose="020B0604020202020204" pitchFamily="34" charset="0"/>
                <a:ea typeface="Times New Roman" panose="02020603050405020304" pitchFamily="18" charset="0"/>
                <a:cs typeface="Arial" panose="020B0604020202020204" pitchFamily="34" charset="0"/>
              </a:rPr>
              <a:t>calculations</a:t>
            </a:r>
            <a:r>
              <a:rPr lang="en-US" sz="1200" dirty="0">
                <a:latin typeface="Arial" panose="020B0604020202020204" pitchFamily="34" charset="0"/>
                <a:ea typeface="Times New Roman" panose="02020603050405020304" pitchFamily="18" charset="0"/>
                <a:cs typeface="Arial" panose="020B0604020202020204" pitchFamily="34" charset="0"/>
              </a:rPr>
              <a:t>; </a:t>
            </a:r>
            <a:endParaRPr lang="mk-MK" sz="1200" dirty="0">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50000"/>
              </a:lnSpc>
              <a:spcAft>
                <a:spcPts val="0"/>
              </a:spcAft>
              <a:buFont typeface="Wingdings" panose="05000000000000000000" pitchFamily="2" charset="2"/>
              <a:buChar char=""/>
            </a:pPr>
            <a:r>
              <a:rPr lang="mk-MK" sz="1200" b="1" dirty="0" err="1">
                <a:latin typeface="Arial" panose="020B0604020202020204" pitchFamily="34" charset="0"/>
                <a:ea typeface="Times New Roman" panose="02020603050405020304" pitchFamily="18" charset="0"/>
                <a:cs typeface="Arial" panose="020B0604020202020204" pitchFamily="34" charset="0"/>
              </a:rPr>
              <a:t>Equipment</a:t>
            </a:r>
            <a:r>
              <a:rPr lang="mk-MK" sz="1200" b="1" dirty="0">
                <a:latin typeface="Arial" panose="020B0604020202020204" pitchFamily="34" charset="0"/>
                <a:ea typeface="Times New Roman" panose="02020603050405020304" pitchFamily="18" charset="0"/>
                <a:cs typeface="Arial" panose="020B0604020202020204" pitchFamily="34" charset="0"/>
              </a:rPr>
              <a:t> and </a:t>
            </a:r>
            <a:r>
              <a:rPr lang="en-US" sz="1200" b="1" dirty="0">
                <a:latin typeface="Arial" panose="020B0604020202020204" pitchFamily="34" charset="0"/>
                <a:ea typeface="Times New Roman" panose="02020603050405020304" pitchFamily="18" charset="0"/>
                <a:cs typeface="Arial" panose="020B0604020202020204" pitchFamily="34" charset="0"/>
              </a:rPr>
              <a:t>c</a:t>
            </a:r>
            <a:r>
              <a:rPr lang="mk-MK" sz="1200" b="1" dirty="0" err="1">
                <a:latin typeface="Arial" panose="020B0604020202020204" pitchFamily="34" charset="0"/>
                <a:ea typeface="Times New Roman" panose="02020603050405020304" pitchFamily="18" charset="0"/>
                <a:cs typeface="Arial" panose="020B0604020202020204" pitchFamily="34" charset="0"/>
              </a:rPr>
              <a:t>onsumables</a:t>
            </a:r>
            <a:r>
              <a:rPr lang="mk-MK" sz="1200" b="1"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Glassware</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burettes</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pipettes</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flasks</a:t>
            </a:r>
            <a:r>
              <a:rPr lang="mk-MK" sz="1200" dirty="0">
                <a:latin typeface="Arial" panose="020B0604020202020204" pitchFamily="34" charset="0"/>
                <a:ea typeface="Times New Roman" panose="02020603050405020304" pitchFamily="18" charset="0"/>
                <a:cs typeface="Arial" panose="020B0604020202020204" pitchFamily="34" charset="0"/>
              </a:rPr>
              <a:t>)</a:t>
            </a:r>
            <a:r>
              <a:rPr lang="en-US" sz="1200" dirty="0">
                <a:latin typeface="Arial" panose="020B0604020202020204" pitchFamily="34" charset="0"/>
                <a:ea typeface="Times New Roman" panose="02020603050405020304" pitchFamily="18" charset="0"/>
                <a:cs typeface="Arial" panose="020B0604020202020204" pitchFamily="34" charset="0"/>
              </a:rPr>
              <a:t>, b</a:t>
            </a:r>
            <a:r>
              <a:rPr lang="mk-MK" sz="1200" dirty="0" err="1">
                <a:latin typeface="Arial" panose="020B0604020202020204" pitchFamily="34" charset="0"/>
                <a:ea typeface="Times New Roman" panose="02020603050405020304" pitchFamily="18" charset="0"/>
                <a:cs typeface="Arial" panose="020B0604020202020204" pitchFamily="34" charset="0"/>
              </a:rPr>
              <a:t>alances</a:t>
            </a:r>
            <a:r>
              <a:rPr lang="mk-MK" sz="1200" dirty="0">
                <a:latin typeface="Arial" panose="020B0604020202020204" pitchFamily="34" charset="0"/>
                <a:ea typeface="Times New Roman" panose="02020603050405020304" pitchFamily="18" charset="0"/>
                <a:cs typeface="Arial" panose="020B0604020202020204" pitchFamily="34" charset="0"/>
              </a:rPr>
              <a:t> and </a:t>
            </a:r>
            <a:r>
              <a:rPr lang="mk-MK" sz="1200" dirty="0" err="1">
                <a:latin typeface="Arial" panose="020B0604020202020204" pitchFamily="34" charset="0"/>
                <a:ea typeface="Times New Roman" panose="02020603050405020304" pitchFamily="18" charset="0"/>
                <a:cs typeface="Arial" panose="020B0604020202020204" pitchFamily="34" charset="0"/>
              </a:rPr>
              <a:t>fume</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hoods</a:t>
            </a:r>
            <a:r>
              <a:rPr lang="en-US" sz="1200" dirty="0">
                <a:latin typeface="Arial" panose="020B0604020202020204" pitchFamily="34" charset="0"/>
                <a:ea typeface="Times New Roman" panose="02020603050405020304" pitchFamily="18" charset="0"/>
                <a:cs typeface="Arial" panose="020B0604020202020204" pitchFamily="34" charset="0"/>
              </a:rPr>
              <a:t>; </a:t>
            </a:r>
            <a:endParaRPr lang="mk-MK" sz="1200" dirty="0">
              <a:latin typeface="Arial" panose="020B0604020202020204" pitchFamily="34" charset="0"/>
              <a:ea typeface="Calibri" panose="020F0502020204030204" pitchFamily="34" charset="0"/>
              <a:cs typeface="Arial" panose="020B0604020202020204" pitchFamily="34" charset="0"/>
            </a:endParaRPr>
          </a:p>
          <a:p>
            <a:pPr marL="342900" lvl="0" indent="-342900" algn="just">
              <a:lnSpc>
                <a:spcPct val="150000"/>
              </a:lnSpc>
              <a:spcAft>
                <a:spcPts val="0"/>
              </a:spcAft>
              <a:buFont typeface="Wingdings" panose="05000000000000000000" pitchFamily="2" charset="2"/>
              <a:buChar char=""/>
            </a:pPr>
            <a:r>
              <a:rPr lang="mk-MK" sz="1200" b="1" dirty="0" err="1">
                <a:latin typeface="Arial" panose="020B0604020202020204" pitchFamily="34" charset="0"/>
                <a:ea typeface="Times New Roman" panose="02020603050405020304" pitchFamily="18" charset="0"/>
                <a:cs typeface="Arial" panose="020B0604020202020204" pitchFamily="34" charset="0"/>
              </a:rPr>
              <a:t>Waste</a:t>
            </a:r>
            <a:r>
              <a:rPr lang="mk-MK" sz="1200" b="1" dirty="0">
                <a:latin typeface="Arial" panose="020B0604020202020204" pitchFamily="34" charset="0"/>
                <a:ea typeface="Times New Roman" panose="02020603050405020304" pitchFamily="18" charset="0"/>
                <a:cs typeface="Arial" panose="020B0604020202020204" pitchFamily="34" charset="0"/>
              </a:rPr>
              <a:t> </a:t>
            </a:r>
            <a:r>
              <a:rPr lang="en-US" sz="1200" b="1" dirty="0">
                <a:latin typeface="Arial" panose="020B0604020202020204" pitchFamily="34" charset="0"/>
                <a:ea typeface="Times New Roman" panose="02020603050405020304" pitchFamily="18" charset="0"/>
                <a:cs typeface="Arial" panose="020B0604020202020204" pitchFamily="34" charset="0"/>
              </a:rPr>
              <a:t>d</a:t>
            </a:r>
            <a:r>
              <a:rPr lang="mk-MK" sz="1200" b="1" dirty="0" err="1">
                <a:latin typeface="Arial" panose="020B0604020202020204" pitchFamily="34" charset="0"/>
                <a:ea typeface="Times New Roman" panose="02020603050405020304" pitchFamily="18" charset="0"/>
                <a:cs typeface="Arial" panose="020B0604020202020204" pitchFamily="34" charset="0"/>
              </a:rPr>
              <a:t>isposal</a:t>
            </a:r>
            <a:r>
              <a:rPr lang="mk-MK" sz="1200" b="1"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Costs</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associated</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with</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disposing</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of</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hazardous</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chromium-containing</a:t>
            </a:r>
            <a:r>
              <a:rPr lang="mk-MK" sz="1200" dirty="0">
                <a:latin typeface="Arial" panose="020B0604020202020204" pitchFamily="34" charset="0"/>
                <a:ea typeface="Times New Roman" panose="02020603050405020304" pitchFamily="18" charset="0"/>
                <a:cs typeface="Arial" panose="020B0604020202020204" pitchFamily="34" charset="0"/>
              </a:rPr>
              <a:t> </a:t>
            </a:r>
            <a:r>
              <a:rPr lang="mk-MK" sz="1200" dirty="0" err="1">
                <a:latin typeface="Arial" panose="020B0604020202020204" pitchFamily="34" charset="0"/>
                <a:ea typeface="Times New Roman" panose="02020603050405020304" pitchFamily="18" charset="0"/>
                <a:cs typeface="Arial" panose="020B0604020202020204" pitchFamily="34" charset="0"/>
              </a:rPr>
              <a:t>waste</a:t>
            </a:r>
            <a:r>
              <a:rPr lang="en-US" sz="1200" dirty="0">
                <a:latin typeface="Arial" panose="020B0604020202020204" pitchFamily="34" charset="0"/>
                <a:ea typeface="Times New Roman" panose="02020603050405020304" pitchFamily="18" charset="0"/>
                <a:cs typeface="Arial" panose="020B0604020202020204" pitchFamily="34" charset="0"/>
              </a:rPr>
              <a:t>.</a:t>
            </a:r>
            <a:endParaRPr lang="mk-MK" sz="1200" dirty="0">
              <a:latin typeface="Arial" panose="020B0604020202020204" pitchFamily="34" charset="0"/>
              <a:ea typeface="Calibri" panose="020F0502020204030204" pitchFamily="34" charset="0"/>
              <a:cs typeface="Arial" panose="020B0604020202020204" pitchFamily="34" charset="0"/>
            </a:endParaRPr>
          </a:p>
        </p:txBody>
      </p:sp>
      <p:pic>
        <p:nvPicPr>
          <p:cNvPr id="10" name="Graphic 9" descr="Flask">
            <a:extLst>
              <a:ext uri="{FF2B5EF4-FFF2-40B4-BE49-F238E27FC236}">
                <a16:creationId xmlns:a16="http://schemas.microsoft.com/office/drawing/2014/main" id="{D0F9BCDD-E87D-4FF4-A8AE-DFCCB983E8F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0250871">
            <a:off x="89708" y="3429000"/>
            <a:ext cx="914400" cy="914400"/>
          </a:xfrm>
          <a:prstGeom prst="rect">
            <a:avLst/>
          </a:prstGeom>
        </p:spPr>
      </p:pic>
      <p:sp>
        <p:nvSpPr>
          <p:cNvPr id="11" name="Rectangle 10">
            <a:extLst>
              <a:ext uri="{FF2B5EF4-FFF2-40B4-BE49-F238E27FC236}">
                <a16:creationId xmlns:a16="http://schemas.microsoft.com/office/drawing/2014/main" id="{2F590367-E1AC-4962-BD8B-20465710C33E}"/>
              </a:ext>
            </a:extLst>
          </p:cNvPr>
          <p:cNvSpPr/>
          <p:nvPr/>
        </p:nvSpPr>
        <p:spPr>
          <a:xfrm>
            <a:off x="918949" y="3759374"/>
            <a:ext cx="3352800" cy="1708160"/>
          </a:xfrm>
          <a:prstGeom prst="rect">
            <a:avLst/>
          </a:prstGeom>
          <a:ln>
            <a:solidFill>
              <a:srgbClr val="92D050"/>
            </a:solidFill>
            <a:prstDash val="dash"/>
          </a:ln>
        </p:spPr>
        <p:txBody>
          <a:bodyPr wrap="square">
            <a:spAutoFit/>
          </a:bodyPr>
          <a:lstStyle/>
          <a:p>
            <a:pPr algn="just"/>
            <a:r>
              <a:rPr lang="en-US" sz="1050" dirty="0">
                <a:solidFill>
                  <a:schemeClr val="accent6">
                    <a:lumMod val="75000"/>
                  </a:schemeClr>
                </a:solidFill>
                <a:latin typeface="Arial" panose="020B0604020202020204" pitchFamily="34" charset="0"/>
                <a:cs typeface="Arial" panose="020B0604020202020204" pitchFamily="34" charset="0"/>
              </a:rPr>
              <a:t>The analytical procedure includes: a known weight of soil (usually 0.5 to 1 g) is mixed with 1 N potassium dichromate solution. Than concentrated sulfuric acid is added, and the mixture is gently swirled to ensure complete reaction. The solution is left to cool. Excess dichromate is titrated with 0.5 N ferrous sulfate solution using an appropriate indicator (usually diphenylamine or </a:t>
            </a:r>
            <a:r>
              <a:rPr lang="en-US" sz="1050" dirty="0" err="1">
                <a:solidFill>
                  <a:schemeClr val="accent6">
                    <a:lumMod val="75000"/>
                  </a:schemeClr>
                </a:solidFill>
                <a:latin typeface="Arial" panose="020B0604020202020204" pitchFamily="34" charset="0"/>
                <a:cs typeface="Arial" panose="020B0604020202020204" pitchFamily="34" charset="0"/>
              </a:rPr>
              <a:t>orthophenanthroline</a:t>
            </a:r>
            <a:r>
              <a:rPr lang="en-US" sz="1050" dirty="0">
                <a:solidFill>
                  <a:schemeClr val="accent6">
                    <a:lumMod val="75000"/>
                  </a:schemeClr>
                </a:solidFill>
                <a:latin typeface="Arial" panose="020B0604020202020204" pitchFamily="34" charset="0"/>
                <a:cs typeface="Arial" panose="020B0604020202020204" pitchFamily="34" charset="0"/>
              </a:rPr>
              <a:t>). The organic carbon content is calculated based on the amount of dichromate reduced.</a:t>
            </a:r>
            <a:endParaRPr lang="mk-MK" sz="1050" dirty="0">
              <a:solidFill>
                <a:schemeClr val="accent6">
                  <a:lumMod val="75000"/>
                </a:schemeClr>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722803C9-DE1A-455C-9CFF-2D1EE5EB30FB}"/>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15" name="Rectangle 3">
            <a:extLst>
              <a:ext uri="{FF2B5EF4-FFF2-40B4-BE49-F238E27FC236}">
                <a16:creationId xmlns:a16="http://schemas.microsoft.com/office/drawing/2014/main" id="{EC1AFE6D-2304-4E69-AB89-6EFD7B859251}"/>
              </a:ext>
            </a:extLst>
          </p:cNvPr>
          <p:cNvSpPr>
            <a:spLocks noChangeArrowheads="1"/>
          </p:cNvSpPr>
          <p:nvPr/>
        </p:nvSpPr>
        <p:spPr bwMode="auto">
          <a:xfrm>
            <a:off x="823415" y="6323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39310419"/>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AFD9A-8204-4F49-AB94-F80A56CFD1DA}"/>
              </a:ext>
            </a:extLst>
          </p:cNvPr>
          <p:cNvSpPr>
            <a:spLocks noGrp="1"/>
          </p:cNvSpPr>
          <p:nvPr>
            <p:ph type="title"/>
          </p:nvPr>
        </p:nvSpPr>
        <p:spPr/>
        <p:txBody>
          <a:bodyPr/>
          <a:lstStyle/>
          <a:p>
            <a:r>
              <a:rPr lang="en-US" dirty="0"/>
              <a:t>Extracted dominant cost</a:t>
            </a:r>
            <a:endParaRPr lang="mk-MK" dirty="0"/>
          </a:p>
        </p:txBody>
      </p:sp>
      <p:pic>
        <p:nvPicPr>
          <p:cNvPr id="6" name="Google Shape;1513;p30">
            <a:extLst>
              <a:ext uri="{FF2B5EF4-FFF2-40B4-BE49-F238E27FC236}">
                <a16:creationId xmlns:a16="http://schemas.microsoft.com/office/drawing/2014/main" id="{0F203EC4-4459-42FF-AAB7-AD449AB04670}"/>
              </a:ext>
            </a:extLst>
          </p:cNvPr>
          <p:cNvPicPr preferRelativeResize="0">
            <a:picLocks noGrp="1"/>
          </p:cNvPicPr>
          <p:nvPr/>
        </p:nvPicPr>
        <p:blipFill rotWithShape="1">
          <a:blip r:embed="rId2">
            <a:alphaModFix/>
          </a:blip>
          <a:srcRect l="-28365" t="-576" r="-28347" b="-566"/>
          <a:stretch/>
        </p:blipFill>
        <p:spPr>
          <a:xfrm>
            <a:off x="10733868" y="4902740"/>
            <a:ext cx="1458132" cy="886068"/>
          </a:xfrm>
          <a:prstGeom prst="rect">
            <a:avLst/>
          </a:prstGeom>
          <a:noFill/>
          <a:ln>
            <a:noFill/>
          </a:ln>
        </p:spPr>
      </p:pic>
      <p:sp>
        <p:nvSpPr>
          <p:cNvPr id="4" name="Rectangle 3">
            <a:extLst>
              <a:ext uri="{FF2B5EF4-FFF2-40B4-BE49-F238E27FC236}">
                <a16:creationId xmlns:a16="http://schemas.microsoft.com/office/drawing/2014/main" id="{6791B6D7-3AD3-4257-B43C-3874D36C773E}"/>
              </a:ext>
            </a:extLst>
          </p:cNvPr>
          <p:cNvSpPr/>
          <p:nvPr/>
        </p:nvSpPr>
        <p:spPr>
          <a:xfrm>
            <a:off x="1421028" y="2381593"/>
            <a:ext cx="8649731" cy="584775"/>
          </a:xfrm>
          <a:prstGeom prst="rect">
            <a:avLst/>
          </a:prstGeom>
        </p:spPr>
        <p:txBody>
          <a:bodyPr wrap="square">
            <a:spAutoFit/>
          </a:bodyPr>
          <a:lstStyle/>
          <a:p>
            <a:pPr marL="285750" indent="-285750">
              <a:buFont typeface="Wingdings" panose="05000000000000000000" pitchFamily="2" charset="2"/>
              <a:buChar char="ü"/>
            </a:pPr>
            <a:r>
              <a:rPr lang="en-US" sz="1600" dirty="0">
                <a:latin typeface="Arial" panose="020B0604020202020204" pitchFamily="34" charset="0"/>
                <a:ea typeface="Calibri" panose="020F0502020204030204" pitchFamily="34" charset="0"/>
              </a:rPr>
              <a:t>Cost variables are defined for each method based on actual data from equipment manufacturers, chemical suppliers, and laboratory operations </a:t>
            </a:r>
            <a:endParaRPr lang="mk-MK" sz="1600" dirty="0"/>
          </a:p>
        </p:txBody>
      </p:sp>
      <p:pic>
        <p:nvPicPr>
          <p:cNvPr id="7" name="Picture 6">
            <a:extLst>
              <a:ext uri="{FF2B5EF4-FFF2-40B4-BE49-F238E27FC236}">
                <a16:creationId xmlns:a16="http://schemas.microsoft.com/office/drawing/2014/main" id="{02B954B6-291A-448C-AC47-D774B16B24CA}"/>
              </a:ext>
            </a:extLst>
          </p:cNvPr>
          <p:cNvPicPr>
            <a:picLocks noChangeAspect="1"/>
          </p:cNvPicPr>
          <p:nvPr/>
        </p:nvPicPr>
        <p:blipFill>
          <a:blip r:embed="rId3"/>
          <a:stretch>
            <a:fillRect/>
          </a:stretch>
        </p:blipFill>
        <p:spPr>
          <a:xfrm>
            <a:off x="914075" y="3194016"/>
            <a:ext cx="10046572" cy="519375"/>
          </a:xfrm>
          <a:prstGeom prst="rect">
            <a:avLst/>
          </a:prstGeom>
        </p:spPr>
      </p:pic>
      <p:graphicFrame>
        <p:nvGraphicFramePr>
          <p:cNvPr id="10" name="Table 9">
            <a:extLst>
              <a:ext uri="{FF2B5EF4-FFF2-40B4-BE49-F238E27FC236}">
                <a16:creationId xmlns:a16="http://schemas.microsoft.com/office/drawing/2014/main" id="{42A749D5-CA59-45F0-B6B6-8C43A6E2BAFA}"/>
              </a:ext>
            </a:extLst>
          </p:cNvPr>
          <p:cNvGraphicFramePr>
            <a:graphicFrameLocks noGrp="1"/>
          </p:cNvGraphicFramePr>
          <p:nvPr>
            <p:extLst>
              <p:ext uri="{D42A27DB-BD31-4B8C-83A1-F6EECF244321}">
                <p14:modId xmlns:p14="http://schemas.microsoft.com/office/powerpoint/2010/main" val="248979108"/>
              </p:ext>
            </p:extLst>
          </p:nvPr>
        </p:nvGraphicFramePr>
        <p:xfrm>
          <a:off x="3441320" y="4318943"/>
          <a:ext cx="5393268" cy="1633422"/>
        </p:xfrm>
        <a:graphic>
          <a:graphicData uri="http://schemas.openxmlformats.org/drawingml/2006/table">
            <a:tbl>
              <a:tblPr firstRow="1" firstCol="1" bandRow="1"/>
              <a:tblGrid>
                <a:gridCol w="1797756">
                  <a:extLst>
                    <a:ext uri="{9D8B030D-6E8A-4147-A177-3AD203B41FA5}">
                      <a16:colId xmlns:a16="http://schemas.microsoft.com/office/drawing/2014/main" val="4096782540"/>
                    </a:ext>
                  </a:extLst>
                </a:gridCol>
                <a:gridCol w="1343379">
                  <a:extLst>
                    <a:ext uri="{9D8B030D-6E8A-4147-A177-3AD203B41FA5}">
                      <a16:colId xmlns:a16="http://schemas.microsoft.com/office/drawing/2014/main" val="385115250"/>
                    </a:ext>
                  </a:extLst>
                </a:gridCol>
                <a:gridCol w="2252133">
                  <a:extLst>
                    <a:ext uri="{9D8B030D-6E8A-4147-A177-3AD203B41FA5}">
                      <a16:colId xmlns:a16="http://schemas.microsoft.com/office/drawing/2014/main" val="3362110002"/>
                    </a:ext>
                  </a:extLst>
                </a:gridCol>
              </a:tblGrid>
              <a:tr h="233346">
                <a:tc>
                  <a:txBody>
                    <a:bodyPr/>
                    <a:lstStyle/>
                    <a:p>
                      <a:pPr algn="just">
                        <a:lnSpc>
                          <a:spcPct val="107000"/>
                        </a:lnSpc>
                        <a:spcAft>
                          <a:spcPts val="0"/>
                        </a:spcAft>
                      </a:pPr>
                      <a:r>
                        <a:rPr lang="en-GB" sz="1200" b="1">
                          <a:effectLst/>
                          <a:latin typeface="Arial" panose="020B0604020202020204" pitchFamily="34" charset="0"/>
                          <a:ea typeface="Calibri" panose="020F0502020204030204" pitchFamily="34" charset="0"/>
                          <a:cs typeface="Times New Roman" panose="02020603050405020304" pitchFamily="18" charset="0"/>
                        </a:rPr>
                        <a:t>Component</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GB" sz="1200" b="1">
                          <a:effectLst/>
                          <a:latin typeface="Arial" panose="020B0604020202020204" pitchFamily="34" charset="0"/>
                          <a:ea typeface="Calibri" panose="020F0502020204030204" pitchFamily="34" charset="0"/>
                          <a:cs typeface="Times New Roman" panose="02020603050405020304" pitchFamily="18" charset="0"/>
                        </a:rPr>
                        <a:t>TOC analyser </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0"/>
                        </a:spcAft>
                      </a:pPr>
                      <a:r>
                        <a:rPr lang="en-US" sz="1200" b="1">
                          <a:effectLst/>
                          <a:latin typeface="Arial" panose="020B0604020202020204" pitchFamily="34" charset="0"/>
                          <a:ea typeface="Calibri" panose="020F0502020204030204" pitchFamily="34" charset="0"/>
                          <a:cs typeface="Times New Roman" panose="02020603050405020304" pitchFamily="18" charset="0"/>
                        </a:rPr>
                        <a:t>Walkley-Black method </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87209779"/>
                  </a:ext>
                </a:extLst>
              </a:tr>
              <a:tr h="233346">
                <a:tc>
                  <a:txBody>
                    <a:bodyPr/>
                    <a:lstStyle/>
                    <a:p>
                      <a:pPr algn="just">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Capital equipment</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5.00</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0.50</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7467528"/>
                  </a:ext>
                </a:extLst>
              </a:tr>
              <a:tr h="233346">
                <a:tc>
                  <a:txBody>
                    <a:bodyPr/>
                    <a:lstStyle/>
                    <a:p>
                      <a:pPr algn="just">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Consumables</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6.50</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2.00</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05953227"/>
                  </a:ext>
                </a:extLst>
              </a:tr>
              <a:tr h="233346">
                <a:tc>
                  <a:txBody>
                    <a:bodyPr/>
                    <a:lstStyle/>
                    <a:p>
                      <a:pPr algn="just">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Labor</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2.00</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4.00</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194111"/>
                  </a:ext>
                </a:extLst>
              </a:tr>
              <a:tr h="233346">
                <a:tc>
                  <a:txBody>
                    <a:bodyPr/>
                    <a:lstStyle/>
                    <a:p>
                      <a:pPr algn="just">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Maintenance</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1.00</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0.30</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0658910"/>
                  </a:ext>
                </a:extLst>
              </a:tr>
              <a:tr h="233346">
                <a:tc>
                  <a:txBody>
                    <a:bodyPr/>
                    <a:lstStyle/>
                    <a:p>
                      <a:pPr algn="just">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Waste disposal</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dirty="0">
                          <a:effectLst/>
                          <a:latin typeface="Arial" panose="020B0604020202020204" pitchFamily="34" charset="0"/>
                          <a:ea typeface="Calibri" panose="020F0502020204030204" pitchFamily="34" charset="0"/>
                          <a:cs typeface="Times New Roman" panose="02020603050405020304" pitchFamily="18" charset="0"/>
                        </a:rPr>
                        <a:t>0.10</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a:effectLst/>
                          <a:latin typeface="Arial" panose="020B0604020202020204" pitchFamily="34" charset="0"/>
                          <a:ea typeface="Calibri" panose="020F0502020204030204" pitchFamily="34" charset="0"/>
                          <a:cs typeface="Times New Roman" panose="02020603050405020304" pitchFamily="18" charset="0"/>
                        </a:rPr>
                        <a:t>0.70</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16048767"/>
                  </a:ext>
                </a:extLst>
              </a:tr>
              <a:tr h="233346">
                <a:tc>
                  <a:txBody>
                    <a:bodyPr/>
                    <a:lstStyle/>
                    <a:p>
                      <a:pPr algn="just">
                        <a:lnSpc>
                          <a:spcPct val="107000"/>
                        </a:lnSpc>
                        <a:spcAft>
                          <a:spcPts val="0"/>
                        </a:spcAft>
                      </a:pPr>
                      <a:r>
                        <a:rPr lang="en-GB" sz="1200" b="1" dirty="0">
                          <a:effectLst/>
                          <a:latin typeface="Arial" panose="020B0604020202020204" pitchFamily="34" charset="0"/>
                          <a:ea typeface="Calibri" panose="020F0502020204030204" pitchFamily="34" charset="0"/>
                          <a:cs typeface="Times New Roman" panose="02020603050405020304" pitchFamily="18" charset="0"/>
                        </a:rPr>
                        <a:t>Total</a:t>
                      </a:r>
                      <a:endParaRPr lang="mk-MK"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b="1" dirty="0">
                          <a:effectLst/>
                          <a:latin typeface="Arial" panose="020B0604020202020204" pitchFamily="34" charset="0"/>
                          <a:ea typeface="Calibri" panose="020F0502020204030204" pitchFamily="34" charset="0"/>
                          <a:cs typeface="Times New Roman" panose="02020603050405020304" pitchFamily="18" charset="0"/>
                        </a:rPr>
                        <a:t>14.6</a:t>
                      </a:r>
                      <a:endParaRPr lang="mk-MK"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200" b="1" dirty="0">
                          <a:effectLst/>
                          <a:latin typeface="Arial" panose="020B0604020202020204" pitchFamily="34" charset="0"/>
                          <a:ea typeface="Calibri" panose="020F0502020204030204" pitchFamily="34" charset="0"/>
                          <a:cs typeface="Times New Roman" panose="02020603050405020304" pitchFamily="18" charset="0"/>
                        </a:rPr>
                        <a:t>7.50</a:t>
                      </a:r>
                      <a:endParaRPr lang="mk-MK"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8481508"/>
                  </a:ext>
                </a:extLst>
              </a:tr>
            </a:tbl>
          </a:graphicData>
        </a:graphic>
      </p:graphicFrame>
      <p:sp>
        <p:nvSpPr>
          <p:cNvPr id="8" name="Rectangle 7">
            <a:extLst>
              <a:ext uri="{FF2B5EF4-FFF2-40B4-BE49-F238E27FC236}">
                <a16:creationId xmlns:a16="http://schemas.microsoft.com/office/drawing/2014/main" id="{C2E5FED1-3C52-4A8A-837C-01A8D28DAC23}"/>
              </a:ext>
            </a:extLst>
          </p:cNvPr>
          <p:cNvSpPr/>
          <p:nvPr/>
        </p:nvSpPr>
        <p:spPr>
          <a:xfrm>
            <a:off x="2762814" y="3953506"/>
            <a:ext cx="6666371" cy="280013"/>
          </a:xfrm>
          <a:prstGeom prst="rect">
            <a:avLst/>
          </a:prstGeom>
        </p:spPr>
        <p:txBody>
          <a:bodyPr wrap="square">
            <a:spAutoFit/>
          </a:bodyPr>
          <a:lstStyle/>
          <a:p>
            <a:pPr algn="ctr">
              <a:lnSpc>
                <a:spcPct val="107000"/>
              </a:lnSpc>
              <a:spcAft>
                <a:spcPts val="0"/>
              </a:spcAft>
            </a:pPr>
            <a:r>
              <a:rPr lang="en-GB" sz="1200" dirty="0">
                <a:latin typeface="Arial" panose="020B0604020202020204" pitchFamily="34" charset="0"/>
                <a:ea typeface="Calibri" panose="020F0502020204030204" pitchFamily="34" charset="0"/>
                <a:cs typeface="Times New Roman" panose="02020603050405020304" pitchFamily="18" charset="0"/>
              </a:rPr>
              <a:t>Table 1. Cost breakdown per sample (average costs values are given as Euro per sample)</a:t>
            </a:r>
            <a:endParaRPr lang="mk-MK" sz="12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2" name="Graphic 11" descr="Arrow Slight curve">
            <a:extLst>
              <a:ext uri="{FF2B5EF4-FFF2-40B4-BE49-F238E27FC236}">
                <a16:creationId xmlns:a16="http://schemas.microsoft.com/office/drawing/2014/main" id="{6E844B77-2424-4508-AFD6-DA91888BE7C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691693">
            <a:off x="2051413" y="3533733"/>
            <a:ext cx="914400" cy="914400"/>
          </a:xfrm>
          <a:prstGeom prst="rect">
            <a:avLst/>
          </a:prstGeom>
        </p:spPr>
      </p:pic>
      <p:sp>
        <p:nvSpPr>
          <p:cNvPr id="11" name="Rectangle 10">
            <a:extLst>
              <a:ext uri="{FF2B5EF4-FFF2-40B4-BE49-F238E27FC236}">
                <a16:creationId xmlns:a16="http://schemas.microsoft.com/office/drawing/2014/main" id="{87452920-D86A-4982-8141-364EC525A0CA}"/>
              </a:ext>
            </a:extLst>
          </p:cNvPr>
          <p:cNvSpPr/>
          <p:nvPr/>
        </p:nvSpPr>
        <p:spPr>
          <a:xfrm>
            <a:off x="9440219" y="6347298"/>
            <a:ext cx="1361270" cy="276999"/>
          </a:xfrm>
          <a:prstGeom prst="rect">
            <a:avLst/>
          </a:prstGeom>
        </p:spPr>
        <p:txBody>
          <a:bodyPr wrap="none">
            <a:spAutoFit/>
          </a:bodyPr>
          <a:lstStyle/>
          <a:p>
            <a:r>
              <a:rPr lang="en-US" sz="1200" dirty="0">
                <a:latin typeface="Arial" panose="020B0604020202020204" pitchFamily="34" charset="0"/>
                <a:ea typeface="Calibri" panose="020F0502020204030204" pitchFamily="34" charset="0"/>
                <a:cs typeface="Arial" panose="020B0604020202020204" pitchFamily="34" charset="0"/>
              </a:rPr>
              <a:t>Date: 24/09/2026</a:t>
            </a:r>
            <a:endParaRPr lang="mk-MK" sz="1200" dirty="0">
              <a:latin typeface="Arial" panose="020B0604020202020204" pitchFamily="34" charset="0"/>
              <a:cs typeface="Arial" panose="020B0604020202020204" pitchFamily="34" charset="0"/>
            </a:endParaRPr>
          </a:p>
        </p:txBody>
      </p:sp>
      <p:sp>
        <p:nvSpPr>
          <p:cNvPr id="15" name="Rectangle 3">
            <a:extLst>
              <a:ext uri="{FF2B5EF4-FFF2-40B4-BE49-F238E27FC236}">
                <a16:creationId xmlns:a16="http://schemas.microsoft.com/office/drawing/2014/main" id="{49617B29-8B1A-46DB-94C5-ABF8BFC9E206}"/>
              </a:ext>
            </a:extLst>
          </p:cNvPr>
          <p:cNvSpPr>
            <a:spLocks noChangeArrowheads="1"/>
          </p:cNvSpPr>
          <p:nvPr/>
        </p:nvSpPr>
        <p:spPr bwMode="auto">
          <a:xfrm>
            <a:off x="823415" y="6323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
        <p:nvSpPr>
          <p:cNvPr id="5" name="Rectangle 4">
            <a:extLst>
              <a:ext uri="{FF2B5EF4-FFF2-40B4-BE49-F238E27FC236}">
                <a16:creationId xmlns:a16="http://schemas.microsoft.com/office/drawing/2014/main" id="{22EB4CA3-7CA9-496B-8F66-15132EFAAA14}"/>
              </a:ext>
            </a:extLst>
          </p:cNvPr>
          <p:cNvSpPr/>
          <p:nvPr/>
        </p:nvSpPr>
        <p:spPr>
          <a:xfrm>
            <a:off x="3308854" y="6022681"/>
            <a:ext cx="6666371" cy="230832"/>
          </a:xfrm>
          <a:prstGeom prst="rect">
            <a:avLst/>
          </a:prstGeom>
        </p:spPr>
        <p:txBody>
          <a:bodyPr wrap="square">
            <a:spAutoFit/>
          </a:bodyPr>
          <a:lstStyle/>
          <a:p>
            <a:r>
              <a:rPr lang="de-DE" sz="900" dirty="0">
                <a:latin typeface="Arial" panose="020B0604020202020204" pitchFamily="34" charset="0"/>
                <a:cs typeface="Arial" panose="020B0604020202020204" pitchFamily="34" charset="0"/>
              </a:rPr>
              <a:t>Balabanova et al. (2024). </a:t>
            </a:r>
            <a:r>
              <a:rPr lang="de-DE" sz="900" i="1" dirty="0">
                <a:latin typeface="Arial" panose="020B0604020202020204" pitchFamily="34" charset="0"/>
                <a:cs typeface="Arial" panose="020B0604020202020204" pitchFamily="34" charset="0"/>
              </a:rPr>
              <a:t>Journal </a:t>
            </a:r>
            <a:r>
              <a:rPr lang="de-DE" sz="900" i="1" dirty="0" err="1">
                <a:latin typeface="Arial" panose="020B0604020202020204" pitchFamily="34" charset="0"/>
                <a:cs typeface="Arial" panose="020B0604020202020204" pitchFamily="34" charset="0"/>
              </a:rPr>
              <a:t>of</a:t>
            </a:r>
            <a:r>
              <a:rPr lang="de-DE" sz="900" i="1" dirty="0">
                <a:latin typeface="Arial" panose="020B0604020202020204" pitchFamily="34" charset="0"/>
                <a:cs typeface="Arial" panose="020B0604020202020204" pitchFamily="34" charset="0"/>
              </a:rPr>
              <a:t> </a:t>
            </a:r>
            <a:r>
              <a:rPr lang="de-DE" sz="900" i="1" dirty="0" err="1">
                <a:latin typeface="Arial" panose="020B0604020202020204" pitchFamily="34" charset="0"/>
                <a:cs typeface="Arial" panose="020B0604020202020204" pitchFamily="34" charset="0"/>
              </a:rPr>
              <a:t>Agriculture</a:t>
            </a:r>
            <a:r>
              <a:rPr lang="de-DE" sz="900" i="1" dirty="0">
                <a:latin typeface="Arial" panose="020B0604020202020204" pitchFamily="34" charset="0"/>
                <a:cs typeface="Arial" panose="020B0604020202020204" pitchFamily="34" charset="0"/>
              </a:rPr>
              <a:t> and Plant Sciences, 22</a:t>
            </a:r>
            <a:r>
              <a:rPr lang="de-DE" sz="900" dirty="0">
                <a:latin typeface="Arial" panose="020B0604020202020204" pitchFamily="34" charset="0"/>
                <a:cs typeface="Arial" panose="020B0604020202020204" pitchFamily="34" charset="0"/>
              </a:rPr>
              <a:t>(2), 15–24. DOI: 10.46763/JAPS2422215b.</a:t>
            </a:r>
            <a:endParaRPr lang="mk-MK" sz="900" dirty="0">
              <a:latin typeface="Arial" panose="020B0604020202020204" pitchFamily="34" charset="0"/>
              <a:cs typeface="Arial" panose="020B0604020202020204" pitchFamily="34" charset="0"/>
            </a:endParaRPr>
          </a:p>
        </p:txBody>
      </p:sp>
      <p:pic>
        <p:nvPicPr>
          <p:cNvPr id="16" name="Graphic 15" descr="Coins">
            <a:extLst>
              <a:ext uri="{FF2B5EF4-FFF2-40B4-BE49-F238E27FC236}">
                <a16:creationId xmlns:a16="http://schemas.microsoft.com/office/drawing/2014/main" id="{1FD084FB-3D15-4EF3-ADDA-38B94F8C662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937361" y="1789422"/>
            <a:ext cx="512574" cy="512574"/>
          </a:xfrm>
          <a:prstGeom prst="rect">
            <a:avLst/>
          </a:prstGeom>
        </p:spPr>
      </p:pic>
    </p:spTree>
    <p:extLst>
      <p:ext uri="{BB962C8B-B14F-4D97-AF65-F5344CB8AC3E}">
        <p14:creationId xmlns:p14="http://schemas.microsoft.com/office/powerpoint/2010/main" val="2631807651"/>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3BAE97-2254-4AE8-9392-B2F52D929A4A}"/>
              </a:ext>
            </a:extLst>
          </p:cNvPr>
          <p:cNvSpPr>
            <a:spLocks noGrp="1"/>
          </p:cNvSpPr>
          <p:nvPr>
            <p:ph type="body" idx="1"/>
          </p:nvPr>
        </p:nvSpPr>
        <p:spPr/>
        <p:txBody>
          <a:bodyPr>
            <a:normAutofit fontScale="92500" lnSpcReduction="20000"/>
          </a:bodyPr>
          <a:lstStyle/>
          <a:p>
            <a:endParaRPr lang="mk-MK" dirty="0"/>
          </a:p>
        </p:txBody>
      </p:sp>
      <p:pic>
        <p:nvPicPr>
          <p:cNvPr id="7" name="Picture 6">
            <a:extLst>
              <a:ext uri="{FF2B5EF4-FFF2-40B4-BE49-F238E27FC236}">
                <a16:creationId xmlns:a16="http://schemas.microsoft.com/office/drawing/2014/main" id="{58717E48-0DDC-4F4D-A5B1-2D4A990BED28}"/>
              </a:ext>
            </a:extLst>
          </p:cNvPr>
          <p:cNvPicPr>
            <a:picLocks noChangeAspect="1"/>
          </p:cNvPicPr>
          <p:nvPr/>
        </p:nvPicPr>
        <p:blipFill>
          <a:blip r:embed="rId2"/>
          <a:stretch>
            <a:fillRect/>
          </a:stretch>
        </p:blipFill>
        <p:spPr>
          <a:xfrm>
            <a:off x="-38856" y="1287734"/>
            <a:ext cx="12273883" cy="5113065"/>
          </a:xfrm>
          <a:prstGeom prst="rect">
            <a:avLst/>
          </a:prstGeom>
        </p:spPr>
      </p:pic>
      <p:sp>
        <p:nvSpPr>
          <p:cNvPr id="8" name="Rectangle 7">
            <a:extLst>
              <a:ext uri="{FF2B5EF4-FFF2-40B4-BE49-F238E27FC236}">
                <a16:creationId xmlns:a16="http://schemas.microsoft.com/office/drawing/2014/main" id="{E3A86DEA-0819-48F2-AA49-7F2B9108A91C}"/>
              </a:ext>
            </a:extLst>
          </p:cNvPr>
          <p:cNvSpPr/>
          <p:nvPr/>
        </p:nvSpPr>
        <p:spPr>
          <a:xfrm>
            <a:off x="9440219" y="6480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9" name="Rectangle 3">
            <a:extLst>
              <a:ext uri="{FF2B5EF4-FFF2-40B4-BE49-F238E27FC236}">
                <a16:creationId xmlns:a16="http://schemas.microsoft.com/office/drawing/2014/main" id="{5B699D4F-A917-4805-8162-2A29A86DA687}"/>
              </a:ext>
            </a:extLst>
          </p:cNvPr>
          <p:cNvSpPr>
            <a:spLocks noChangeArrowheads="1"/>
          </p:cNvSpPr>
          <p:nvPr/>
        </p:nvSpPr>
        <p:spPr bwMode="auto">
          <a:xfrm>
            <a:off x="823415" y="6456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
        <p:nvSpPr>
          <p:cNvPr id="11" name="Arrow: Down 10">
            <a:extLst>
              <a:ext uri="{FF2B5EF4-FFF2-40B4-BE49-F238E27FC236}">
                <a16:creationId xmlns:a16="http://schemas.microsoft.com/office/drawing/2014/main" id="{F9B282F4-474E-4AEF-8FB3-032B59FFDF3D}"/>
              </a:ext>
            </a:extLst>
          </p:cNvPr>
          <p:cNvSpPr/>
          <p:nvPr/>
        </p:nvSpPr>
        <p:spPr>
          <a:xfrm rot="10800000">
            <a:off x="5279534" y="5814946"/>
            <a:ext cx="450376" cy="489626"/>
          </a:xfrm>
          <a:prstGeom prst="downArrow">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k-MK"/>
          </a:p>
        </p:txBody>
      </p:sp>
      <p:sp>
        <p:nvSpPr>
          <p:cNvPr id="12" name="Arrow: Down 11">
            <a:extLst>
              <a:ext uri="{FF2B5EF4-FFF2-40B4-BE49-F238E27FC236}">
                <a16:creationId xmlns:a16="http://schemas.microsoft.com/office/drawing/2014/main" id="{426D9F64-4BB3-437F-9288-CD9D38C91040}"/>
              </a:ext>
            </a:extLst>
          </p:cNvPr>
          <p:cNvSpPr/>
          <p:nvPr/>
        </p:nvSpPr>
        <p:spPr>
          <a:xfrm rot="10800000">
            <a:off x="11482049" y="5863583"/>
            <a:ext cx="450376" cy="489626"/>
          </a:xfrm>
          <a:prstGeom prst="downArrow">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k-MK"/>
          </a:p>
        </p:txBody>
      </p:sp>
    </p:spTree>
    <p:extLst>
      <p:ext uri="{BB962C8B-B14F-4D97-AF65-F5344CB8AC3E}">
        <p14:creationId xmlns:p14="http://schemas.microsoft.com/office/powerpoint/2010/main" val="3117938530"/>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E1B23-C1B8-4F5B-A370-50BE77C53B11}"/>
              </a:ext>
            </a:extLst>
          </p:cNvPr>
          <p:cNvSpPr>
            <a:spLocks noGrp="1"/>
          </p:cNvSpPr>
          <p:nvPr>
            <p:ph type="title"/>
          </p:nvPr>
        </p:nvSpPr>
        <p:spPr>
          <a:xfrm>
            <a:off x="110843" y="1348418"/>
            <a:ext cx="8649731" cy="1325563"/>
          </a:xfrm>
        </p:spPr>
        <p:txBody>
          <a:bodyPr>
            <a:normAutofit/>
          </a:bodyPr>
          <a:lstStyle/>
          <a:p>
            <a:r>
              <a:rPr lang="en-US" sz="2800" dirty="0"/>
              <a:t>Accuracy – standard addition (spike-recovery) approach</a:t>
            </a:r>
            <a:endParaRPr lang="mk-MK" sz="2800" dirty="0"/>
          </a:p>
        </p:txBody>
      </p:sp>
      <p:pic>
        <p:nvPicPr>
          <p:cNvPr id="6" name="Picture 5">
            <a:extLst>
              <a:ext uri="{FF2B5EF4-FFF2-40B4-BE49-F238E27FC236}">
                <a16:creationId xmlns:a16="http://schemas.microsoft.com/office/drawing/2014/main" id="{F9F485F5-B6FA-426C-95EA-444A6B28D985}"/>
              </a:ext>
            </a:extLst>
          </p:cNvPr>
          <p:cNvPicPr>
            <a:picLocks noChangeAspect="1"/>
          </p:cNvPicPr>
          <p:nvPr/>
        </p:nvPicPr>
        <p:blipFill rotWithShape="1">
          <a:blip r:embed="rId2"/>
          <a:srcRect t="17726" b="21001"/>
          <a:stretch/>
        </p:blipFill>
        <p:spPr>
          <a:xfrm>
            <a:off x="1241090" y="2238233"/>
            <a:ext cx="7519484" cy="2593075"/>
          </a:xfrm>
          <a:prstGeom prst="rect">
            <a:avLst/>
          </a:prstGeom>
        </p:spPr>
      </p:pic>
      <p:sp>
        <p:nvSpPr>
          <p:cNvPr id="7" name="Rectangle 6">
            <a:extLst>
              <a:ext uri="{FF2B5EF4-FFF2-40B4-BE49-F238E27FC236}">
                <a16:creationId xmlns:a16="http://schemas.microsoft.com/office/drawing/2014/main" id="{A40E0B30-6360-416E-B67B-32FC81E94A13}"/>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8" name="Rectangle 3">
            <a:extLst>
              <a:ext uri="{FF2B5EF4-FFF2-40B4-BE49-F238E27FC236}">
                <a16:creationId xmlns:a16="http://schemas.microsoft.com/office/drawing/2014/main" id="{5C6DA68C-B079-407F-B585-A653C36DF2B8}"/>
              </a:ext>
            </a:extLst>
          </p:cNvPr>
          <p:cNvSpPr>
            <a:spLocks noChangeArrowheads="1"/>
          </p:cNvSpPr>
          <p:nvPr/>
        </p:nvSpPr>
        <p:spPr bwMode="auto">
          <a:xfrm>
            <a:off x="236561" y="6375683"/>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graphicFrame>
        <p:nvGraphicFramePr>
          <p:cNvPr id="9" name="Table 8">
            <a:extLst>
              <a:ext uri="{FF2B5EF4-FFF2-40B4-BE49-F238E27FC236}">
                <a16:creationId xmlns:a16="http://schemas.microsoft.com/office/drawing/2014/main" id="{6672871B-A6E2-405E-8E68-9428262AC3DA}"/>
              </a:ext>
            </a:extLst>
          </p:cNvPr>
          <p:cNvGraphicFramePr>
            <a:graphicFrameLocks noGrp="1"/>
          </p:cNvGraphicFramePr>
          <p:nvPr>
            <p:extLst>
              <p:ext uri="{D42A27DB-BD31-4B8C-83A1-F6EECF244321}">
                <p14:modId xmlns:p14="http://schemas.microsoft.com/office/powerpoint/2010/main" val="1003889227"/>
              </p:ext>
            </p:extLst>
          </p:nvPr>
        </p:nvGraphicFramePr>
        <p:xfrm>
          <a:off x="7157179" y="3753037"/>
          <a:ext cx="4258102" cy="1676400"/>
        </p:xfrm>
        <a:graphic>
          <a:graphicData uri="http://schemas.openxmlformats.org/drawingml/2006/table">
            <a:tbl>
              <a:tblPr/>
              <a:tblGrid>
                <a:gridCol w="1935185">
                  <a:extLst>
                    <a:ext uri="{9D8B030D-6E8A-4147-A177-3AD203B41FA5}">
                      <a16:colId xmlns:a16="http://schemas.microsoft.com/office/drawing/2014/main" val="317279998"/>
                    </a:ext>
                  </a:extLst>
                </a:gridCol>
                <a:gridCol w="1162857">
                  <a:extLst>
                    <a:ext uri="{9D8B030D-6E8A-4147-A177-3AD203B41FA5}">
                      <a16:colId xmlns:a16="http://schemas.microsoft.com/office/drawing/2014/main" val="894360099"/>
                    </a:ext>
                  </a:extLst>
                </a:gridCol>
                <a:gridCol w="1160060">
                  <a:extLst>
                    <a:ext uri="{9D8B030D-6E8A-4147-A177-3AD203B41FA5}">
                      <a16:colId xmlns:a16="http://schemas.microsoft.com/office/drawing/2014/main" val="1294625674"/>
                    </a:ext>
                  </a:extLst>
                </a:gridCol>
              </a:tblGrid>
              <a:tr h="0">
                <a:tc>
                  <a:txBody>
                    <a:bodyPr/>
                    <a:lstStyle/>
                    <a:p>
                      <a:endParaRPr lang="mk-MK" sz="1600" dirty="0">
                        <a:latin typeface="+mj-lt"/>
                      </a:endParaRPr>
                    </a:p>
                  </a:txBody>
                  <a:tcPr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a:r>
                        <a:rPr lang="de-DE" sz="1600" b="1" dirty="0">
                          <a:latin typeface="+mj-lt"/>
                        </a:rPr>
                        <a:t>Low </a:t>
                      </a:r>
                      <a:r>
                        <a:rPr lang="de-DE" sz="1600" b="1" dirty="0" err="1">
                          <a:latin typeface="+mj-lt"/>
                        </a:rPr>
                        <a:t>level</a:t>
                      </a:r>
                      <a:endParaRPr lang="de-DE" sz="1600" b="1" dirty="0">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a:r>
                        <a:rPr lang="de-DE" sz="1600" b="1" dirty="0">
                          <a:latin typeface="+mj-lt"/>
                        </a:rPr>
                        <a:t>High </a:t>
                      </a:r>
                      <a:r>
                        <a:rPr lang="de-DE" sz="1600" b="1" dirty="0" err="1">
                          <a:latin typeface="+mj-lt"/>
                        </a:rPr>
                        <a:t>level</a:t>
                      </a:r>
                      <a:endParaRPr lang="de-DE" sz="1600" b="1" dirty="0">
                        <a:latin typeface="+mj-lt"/>
                      </a:endParaRPr>
                    </a:p>
                  </a:txBody>
                  <a:tcPr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04106349"/>
                  </a:ext>
                </a:extLst>
              </a:tr>
              <a:tr h="0">
                <a:tc>
                  <a:txBody>
                    <a:bodyPr/>
                    <a:lstStyle/>
                    <a:p>
                      <a:pPr algn="ctr"/>
                      <a:r>
                        <a:rPr lang="de-DE" sz="1600" dirty="0">
                          <a:latin typeface="+mj-lt"/>
                        </a:rPr>
                        <a:t>Original OC (%)</a:t>
                      </a:r>
                    </a:p>
                  </a:txBody>
                  <a:tcPr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a:r>
                        <a:rPr lang="mk-MK" sz="1600" dirty="0">
                          <a:latin typeface="+mj-lt"/>
                        </a:rPr>
                        <a:t>0.85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a:r>
                        <a:rPr lang="mk-MK" sz="1600">
                          <a:latin typeface="+mj-lt"/>
                        </a:rPr>
                        <a:t>0.85</a:t>
                      </a:r>
                    </a:p>
                  </a:txBody>
                  <a:tcPr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660368384"/>
                  </a:ext>
                </a:extLst>
              </a:tr>
              <a:tr h="0">
                <a:tc>
                  <a:txBody>
                    <a:bodyPr/>
                    <a:lstStyle/>
                    <a:p>
                      <a:pPr algn="ctr"/>
                      <a:r>
                        <a:rPr lang="de-DE" sz="1600" dirty="0" err="1">
                          <a:latin typeface="+mj-lt"/>
                        </a:rPr>
                        <a:t>Added</a:t>
                      </a:r>
                      <a:r>
                        <a:rPr lang="de-DE" sz="1600" dirty="0">
                          <a:latin typeface="+mj-lt"/>
                        </a:rPr>
                        <a:t> OC (%)</a:t>
                      </a:r>
                    </a:p>
                  </a:txBody>
                  <a:tcPr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a:r>
                        <a:rPr lang="mk-MK" sz="1600" dirty="0">
                          <a:latin typeface="+mj-lt"/>
                        </a:rPr>
                        <a:t>0.10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a:r>
                        <a:rPr lang="mk-MK" sz="1600" dirty="0">
                          <a:latin typeface="+mj-lt"/>
                        </a:rPr>
                        <a:t>3.00</a:t>
                      </a:r>
                    </a:p>
                  </a:txBody>
                  <a:tcPr anchor="ctr">
                    <a:lnL w="12700" cap="flat" cmpd="sng" algn="ctr">
                      <a:solidFill>
                        <a:schemeClr val="tx1"/>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2754218131"/>
                  </a:ext>
                </a:extLst>
              </a:tr>
              <a:tr h="0">
                <a:tc>
                  <a:txBody>
                    <a:bodyPr/>
                    <a:lstStyle/>
                    <a:p>
                      <a:pPr algn="ctr"/>
                      <a:r>
                        <a:rPr lang="de-DE" sz="1600">
                          <a:latin typeface="+mj-lt"/>
                        </a:rPr>
                        <a:t>Found OC (%)</a:t>
                      </a:r>
                    </a:p>
                  </a:txBody>
                  <a:tcPr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a:r>
                        <a:rPr lang="mk-MK" sz="1600" b="1" dirty="0">
                          <a:latin typeface="+mj-lt"/>
                        </a:rPr>
                        <a:t>0.957</a:t>
                      </a:r>
                      <a:endParaRPr lang="mk-MK" sz="1600" dirty="0">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a:r>
                        <a:rPr lang="mk-MK" sz="1600" b="1" dirty="0">
                          <a:latin typeface="+mj-lt"/>
                        </a:rPr>
                        <a:t>3.81</a:t>
                      </a:r>
                      <a:endParaRPr lang="mk-MK" sz="1600" dirty="0">
                        <a:latin typeface="+mj-lt"/>
                      </a:endParaRPr>
                    </a:p>
                  </a:txBody>
                  <a:tcPr anchor="ctr">
                    <a:lnL w="12700" cap="flat" cmpd="sng" algn="ctr">
                      <a:solidFill>
                        <a:schemeClr val="tx1"/>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771628826"/>
                  </a:ext>
                </a:extLst>
              </a:tr>
              <a:tr h="0">
                <a:tc>
                  <a:txBody>
                    <a:bodyPr/>
                    <a:lstStyle/>
                    <a:p>
                      <a:pPr algn="ctr"/>
                      <a:r>
                        <a:rPr lang="de-DE" sz="1600" dirty="0">
                          <a:latin typeface="+mj-lt"/>
                        </a:rPr>
                        <a:t>Recovery (%)</a:t>
                      </a:r>
                    </a:p>
                  </a:txBody>
                  <a:tcPr anchor="ctr">
                    <a:lnL>
                      <a:noFill/>
                    </a:lnL>
                    <a:lnR w="12700" cap="flat" cmpd="sng" algn="ctr">
                      <a:solidFill>
                        <a:schemeClr val="tx1"/>
                      </a:solidFill>
                      <a:prstDash val="solid"/>
                      <a:round/>
                      <a:headEnd type="none" w="med" len="med"/>
                      <a:tailEnd type="none" w="med" len="med"/>
                    </a:lnR>
                    <a:lnT>
                      <a:noFill/>
                    </a:lnT>
                    <a:lnB>
                      <a:noFill/>
                    </a:lnB>
                  </a:tcPr>
                </a:tc>
                <a:tc>
                  <a:txBody>
                    <a:bodyPr/>
                    <a:lstStyle/>
                    <a:p>
                      <a:pPr algn="ctr"/>
                      <a:r>
                        <a:rPr lang="mk-MK" sz="1600" b="1" dirty="0">
                          <a:latin typeface="+mj-lt"/>
                        </a:rPr>
                        <a:t>107.2</a:t>
                      </a:r>
                      <a:endParaRPr lang="mk-MK" sz="1600" dirty="0">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a:r>
                        <a:rPr lang="mk-MK" sz="1600" b="1" dirty="0">
                          <a:latin typeface="+mj-lt"/>
                        </a:rPr>
                        <a:t>98.7</a:t>
                      </a:r>
                      <a:endParaRPr lang="mk-MK" sz="1600" dirty="0">
                        <a:latin typeface="+mj-lt"/>
                      </a:endParaRPr>
                    </a:p>
                  </a:txBody>
                  <a:tcPr anchor="ctr">
                    <a:lnL w="12700" cap="flat" cmpd="sng" algn="ctr">
                      <a:solidFill>
                        <a:schemeClr val="tx1"/>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3186873417"/>
                  </a:ext>
                </a:extLst>
              </a:tr>
            </a:tbl>
          </a:graphicData>
        </a:graphic>
      </p:graphicFrame>
      <p:sp>
        <p:nvSpPr>
          <p:cNvPr id="10" name="Rectangle 9">
            <a:extLst>
              <a:ext uri="{FF2B5EF4-FFF2-40B4-BE49-F238E27FC236}">
                <a16:creationId xmlns:a16="http://schemas.microsoft.com/office/drawing/2014/main" id="{5C2F5CD5-CD83-4249-AF65-06C76B821372}"/>
              </a:ext>
            </a:extLst>
          </p:cNvPr>
          <p:cNvSpPr/>
          <p:nvPr/>
        </p:nvSpPr>
        <p:spPr>
          <a:xfrm>
            <a:off x="1679877" y="5429437"/>
            <a:ext cx="6096000" cy="646331"/>
          </a:xfrm>
          <a:prstGeom prst="rect">
            <a:avLst/>
          </a:prstGeom>
        </p:spPr>
        <p:txBody>
          <a:bodyPr>
            <a:spAutoFit/>
          </a:bodyPr>
          <a:lstStyle/>
          <a:p>
            <a:pPr algn="ctr"/>
            <a:r>
              <a:rPr lang="en-US" sz="1200" dirty="0"/>
              <a:t>The somewhat higher recovery observed at the low concentration level indicates a greater relative contribution of analytical variability near the lower end of the working range, while the high-level recovery was close to the theoretical value.</a:t>
            </a:r>
            <a:endParaRPr lang="mk-MK" sz="1200" dirty="0"/>
          </a:p>
        </p:txBody>
      </p:sp>
    </p:spTree>
    <p:extLst>
      <p:ext uri="{BB962C8B-B14F-4D97-AF65-F5344CB8AC3E}">
        <p14:creationId xmlns:p14="http://schemas.microsoft.com/office/powerpoint/2010/main" val="727069987"/>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1C519E7-A8A3-42A8-BB22-80AA1BCA9E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696570" y="3488356"/>
            <a:ext cx="1947348" cy="1773320"/>
          </a:xfrm>
          <a:prstGeom prst="roundRect">
            <a:avLst>
              <a:gd name="adj" fmla="val 16667"/>
            </a:avLst>
          </a:prstGeom>
          <a:no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5" name="Picture 4">
            <a:extLst>
              <a:ext uri="{FF2B5EF4-FFF2-40B4-BE49-F238E27FC236}">
                <a16:creationId xmlns:a16="http://schemas.microsoft.com/office/drawing/2014/main" id="{70F89DC7-3598-4E39-8AF6-87C87AE01D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96571" y="1381210"/>
            <a:ext cx="1947347" cy="1805623"/>
          </a:xfrm>
          <a:prstGeom prst="roundRect">
            <a:avLst>
              <a:gd name="adj" fmla="val 16667"/>
            </a:avLst>
          </a:prstGeom>
          <a:noFill/>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aphicFrame>
        <p:nvGraphicFramePr>
          <p:cNvPr id="2" name="Table 1">
            <a:extLst>
              <a:ext uri="{FF2B5EF4-FFF2-40B4-BE49-F238E27FC236}">
                <a16:creationId xmlns:a16="http://schemas.microsoft.com/office/drawing/2014/main" id="{D7581DDC-C527-4546-A5BF-2E4A2C20ADD5}"/>
              </a:ext>
            </a:extLst>
          </p:cNvPr>
          <p:cNvGraphicFramePr>
            <a:graphicFrameLocks noGrp="1"/>
          </p:cNvGraphicFramePr>
          <p:nvPr>
            <p:extLst>
              <p:ext uri="{D42A27DB-BD31-4B8C-83A1-F6EECF244321}">
                <p14:modId xmlns:p14="http://schemas.microsoft.com/office/powerpoint/2010/main" val="3162621645"/>
              </p:ext>
            </p:extLst>
          </p:nvPr>
        </p:nvGraphicFramePr>
        <p:xfrm>
          <a:off x="3170830" y="1167554"/>
          <a:ext cx="5850339" cy="1692275"/>
        </p:xfrm>
        <a:graphic>
          <a:graphicData uri="http://schemas.openxmlformats.org/drawingml/2006/table">
            <a:tbl>
              <a:tblPr firstRow="1" firstCol="1" bandRow="1">
                <a:tableStyleId>{2D5ABB26-0587-4C30-8999-92F81FD0307C}</a:tableStyleId>
              </a:tblPr>
              <a:tblGrid>
                <a:gridCol w="1950113">
                  <a:extLst>
                    <a:ext uri="{9D8B030D-6E8A-4147-A177-3AD203B41FA5}">
                      <a16:colId xmlns:a16="http://schemas.microsoft.com/office/drawing/2014/main" val="781421464"/>
                    </a:ext>
                  </a:extLst>
                </a:gridCol>
                <a:gridCol w="2067803">
                  <a:extLst>
                    <a:ext uri="{9D8B030D-6E8A-4147-A177-3AD203B41FA5}">
                      <a16:colId xmlns:a16="http://schemas.microsoft.com/office/drawing/2014/main" val="3270614241"/>
                    </a:ext>
                  </a:extLst>
                </a:gridCol>
                <a:gridCol w="1832423">
                  <a:extLst>
                    <a:ext uri="{9D8B030D-6E8A-4147-A177-3AD203B41FA5}">
                      <a16:colId xmlns:a16="http://schemas.microsoft.com/office/drawing/2014/main" val="2560329216"/>
                    </a:ext>
                  </a:extLst>
                </a:gridCol>
              </a:tblGrid>
              <a:tr h="0">
                <a:tc>
                  <a:txBody>
                    <a:bodyPr/>
                    <a:lstStyle/>
                    <a:p>
                      <a:pPr algn="ctr">
                        <a:lnSpc>
                          <a:spcPct val="107000"/>
                        </a:lnSpc>
                        <a:spcAft>
                          <a:spcPts val="0"/>
                        </a:spcAft>
                      </a:pPr>
                      <a:r>
                        <a:rPr lang="mk-MK" sz="1200" b="1" dirty="0" err="1">
                          <a:effectLst/>
                        </a:rPr>
                        <a:t>Reagent</a:t>
                      </a:r>
                      <a:r>
                        <a:rPr lang="mk-MK" sz="1200" b="1" dirty="0">
                          <a:effectLst/>
                        </a:rPr>
                        <a:t>/</a:t>
                      </a:r>
                      <a:r>
                        <a:rPr lang="mk-MK" sz="1200" b="1" dirty="0" err="1">
                          <a:effectLst/>
                        </a:rPr>
                        <a:t>Material</a:t>
                      </a:r>
                      <a:endParaRPr lang="mk-MK"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b="1" dirty="0" err="1">
                          <a:effectLst/>
                        </a:rPr>
                        <a:t>Specification</a:t>
                      </a:r>
                      <a:endParaRPr lang="mk-MK"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b="1" dirty="0" err="1">
                          <a:effectLst/>
                        </a:rPr>
                        <a:t>Purpose</a:t>
                      </a:r>
                      <a:endParaRPr lang="mk-MK"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28609278"/>
                  </a:ext>
                </a:extLst>
              </a:tr>
              <a:tr h="0">
                <a:tc>
                  <a:txBody>
                    <a:bodyPr/>
                    <a:lstStyle/>
                    <a:p>
                      <a:pPr algn="ctr">
                        <a:lnSpc>
                          <a:spcPct val="107000"/>
                        </a:lnSpc>
                        <a:spcAft>
                          <a:spcPts val="0"/>
                        </a:spcAft>
                      </a:pPr>
                      <a:r>
                        <a:rPr lang="mk-MK" sz="1200" dirty="0" err="1">
                          <a:effectLst/>
                        </a:rPr>
                        <a:t>K₂Cr₂O</a:t>
                      </a:r>
                      <a:r>
                        <a:rPr lang="mk-MK" sz="1200" dirty="0">
                          <a:effectLst/>
                        </a:rPr>
                        <a:t>₇</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dirty="0" err="1">
                          <a:effectLst/>
                        </a:rPr>
                        <a:t>Analytical</a:t>
                      </a:r>
                      <a:r>
                        <a:rPr lang="mk-MK" sz="1200" dirty="0">
                          <a:effectLst/>
                        </a:rPr>
                        <a:t> </a:t>
                      </a:r>
                      <a:r>
                        <a:rPr lang="mk-MK" sz="1200" dirty="0" err="1">
                          <a:effectLst/>
                        </a:rPr>
                        <a:t>grade</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a:effectLst/>
                        </a:rPr>
                        <a:t>Oxidizing agent</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57416494"/>
                  </a:ext>
                </a:extLst>
              </a:tr>
              <a:tr h="0">
                <a:tc>
                  <a:txBody>
                    <a:bodyPr/>
                    <a:lstStyle/>
                    <a:p>
                      <a:pPr algn="ctr">
                        <a:lnSpc>
                          <a:spcPct val="107000"/>
                        </a:lnSpc>
                        <a:spcAft>
                          <a:spcPts val="0"/>
                        </a:spcAft>
                      </a:pPr>
                      <a:r>
                        <a:rPr lang="mk-MK" sz="1200" dirty="0">
                          <a:effectLst/>
                        </a:rPr>
                        <a:t>H₂SO₄</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dirty="0">
                          <a:effectLst/>
                        </a:rPr>
                        <a:t>95-98%</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a:effectLst/>
                        </a:rPr>
                        <a:t>Oxidation medium</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44479279"/>
                  </a:ext>
                </a:extLst>
              </a:tr>
              <a:tr h="0">
                <a:tc>
                  <a:txBody>
                    <a:bodyPr/>
                    <a:lstStyle/>
                    <a:p>
                      <a:pPr algn="ctr">
                        <a:lnSpc>
                          <a:spcPct val="107000"/>
                        </a:lnSpc>
                        <a:spcAft>
                          <a:spcPts val="0"/>
                        </a:spcAft>
                      </a:pPr>
                      <a:r>
                        <a:rPr lang="mk-MK" sz="1200">
                          <a:effectLst/>
                        </a:rPr>
                        <a:t>FeSO₄·7H₂O</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dirty="0">
                          <a:effectLst/>
                        </a:rPr>
                        <a:t>0.5 N</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a:effectLst/>
                        </a:rPr>
                        <a:t>Back titration</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9930836"/>
                  </a:ext>
                </a:extLst>
              </a:tr>
              <a:tr h="0">
                <a:tc>
                  <a:txBody>
                    <a:bodyPr/>
                    <a:lstStyle/>
                    <a:p>
                      <a:pPr algn="ctr">
                        <a:lnSpc>
                          <a:spcPct val="107000"/>
                        </a:lnSpc>
                        <a:spcAft>
                          <a:spcPts val="0"/>
                        </a:spcAft>
                      </a:pPr>
                      <a:r>
                        <a:rPr lang="mk-MK" sz="1200">
                          <a:effectLst/>
                        </a:rPr>
                        <a:t>H₃PO₄</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dirty="0" err="1">
                          <a:effectLst/>
                        </a:rPr>
                        <a:t>Analytical</a:t>
                      </a:r>
                      <a:r>
                        <a:rPr lang="mk-MK" sz="1200" dirty="0">
                          <a:effectLst/>
                        </a:rPr>
                        <a:t> </a:t>
                      </a:r>
                      <a:r>
                        <a:rPr lang="mk-MK" sz="1200" dirty="0" err="1">
                          <a:effectLst/>
                        </a:rPr>
                        <a:t>grade</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dirty="0" err="1">
                          <a:effectLst/>
                        </a:rPr>
                        <a:t>Reaction</a:t>
                      </a:r>
                      <a:r>
                        <a:rPr lang="mk-MK" sz="1200" dirty="0">
                          <a:effectLst/>
                        </a:rPr>
                        <a:t> </a:t>
                      </a:r>
                      <a:r>
                        <a:rPr lang="mk-MK" sz="1200" dirty="0" err="1">
                          <a:effectLst/>
                        </a:rPr>
                        <a:t>stabilization</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71919535"/>
                  </a:ext>
                </a:extLst>
              </a:tr>
              <a:tr h="0">
                <a:tc>
                  <a:txBody>
                    <a:bodyPr/>
                    <a:lstStyle/>
                    <a:p>
                      <a:pPr algn="ctr">
                        <a:lnSpc>
                          <a:spcPct val="107000"/>
                        </a:lnSpc>
                        <a:spcAft>
                          <a:spcPts val="0"/>
                        </a:spcAft>
                      </a:pPr>
                      <a:r>
                        <a:rPr lang="mk-MK" sz="1200">
                          <a:effectLst/>
                        </a:rPr>
                        <a:t>Diphenylamine</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dirty="0">
                          <a:effectLst/>
                        </a:rPr>
                        <a:t>0.5%</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a:effectLst/>
                        </a:rPr>
                        <a:t>Endpoint indicator</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39946313"/>
                  </a:ext>
                </a:extLst>
              </a:tr>
              <a:tr h="0">
                <a:tc>
                  <a:txBody>
                    <a:bodyPr/>
                    <a:lstStyle/>
                    <a:p>
                      <a:pPr algn="ctr">
                        <a:lnSpc>
                          <a:spcPct val="107000"/>
                        </a:lnSpc>
                        <a:spcAft>
                          <a:spcPts val="0"/>
                        </a:spcAft>
                      </a:pPr>
                      <a:r>
                        <a:rPr lang="mk-MK" sz="1200">
                          <a:effectLst/>
                        </a:rPr>
                        <a:t>Glucose</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dirty="0" err="1">
                          <a:effectLst/>
                        </a:rPr>
                        <a:t>Analytical</a:t>
                      </a:r>
                      <a:r>
                        <a:rPr lang="mk-MK" sz="1200" dirty="0">
                          <a:effectLst/>
                        </a:rPr>
                        <a:t> </a:t>
                      </a:r>
                      <a:r>
                        <a:rPr lang="mk-MK" sz="1200" dirty="0" err="1">
                          <a:effectLst/>
                        </a:rPr>
                        <a:t>standard</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dirty="0" err="1">
                          <a:effectLst/>
                        </a:rPr>
                        <a:t>Calibration</a:t>
                      </a:r>
                      <a:r>
                        <a:rPr lang="mk-MK" sz="1200" dirty="0">
                          <a:effectLst/>
                        </a:rPr>
                        <a:t> and </a:t>
                      </a:r>
                      <a:r>
                        <a:rPr lang="mk-MK" sz="1200" dirty="0" err="1">
                          <a:effectLst/>
                        </a:rPr>
                        <a:t>validation</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21523251"/>
                  </a:ext>
                </a:extLst>
              </a:tr>
              <a:tr h="0">
                <a:tc>
                  <a:txBody>
                    <a:bodyPr/>
                    <a:lstStyle/>
                    <a:p>
                      <a:pPr algn="ctr">
                        <a:lnSpc>
                          <a:spcPct val="107000"/>
                        </a:lnSpc>
                        <a:spcAft>
                          <a:spcPts val="0"/>
                        </a:spcAft>
                      </a:pPr>
                      <a:r>
                        <a:rPr lang="mk-MK" sz="1200">
                          <a:effectLst/>
                        </a:rPr>
                        <a:t>BIPEA CRM</a:t>
                      </a:r>
                      <a:endParaRPr lang="mk-MK"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dirty="0" err="1">
                          <a:effectLst/>
                        </a:rPr>
                        <a:t>Certified</a:t>
                      </a:r>
                      <a:r>
                        <a:rPr lang="mk-MK" sz="1200" dirty="0">
                          <a:effectLst/>
                        </a:rPr>
                        <a:t> </a:t>
                      </a:r>
                      <a:r>
                        <a:rPr lang="mk-MK" sz="1200" dirty="0" err="1">
                          <a:effectLst/>
                        </a:rPr>
                        <a:t>reference</a:t>
                      </a:r>
                      <a:r>
                        <a:rPr lang="mk-MK" sz="1200" dirty="0">
                          <a:effectLst/>
                        </a:rPr>
                        <a:t> </a:t>
                      </a:r>
                      <a:r>
                        <a:rPr lang="mk-MK" sz="1200" dirty="0" err="1">
                          <a:effectLst/>
                        </a:rPr>
                        <a:t>soil</a:t>
                      </a:r>
                      <a:r>
                        <a:rPr lang="en-US" sz="1200" dirty="0">
                          <a:effectLst/>
                        </a:rPr>
                        <a:t>, </a:t>
                      </a:r>
                      <a:r>
                        <a:rPr lang="tr-TR" sz="1200" kern="1200" dirty="0" err="1">
                          <a:solidFill>
                            <a:schemeClr val="tx1"/>
                          </a:solidFill>
                          <a:effectLst/>
                          <a:latin typeface="+mn-lt"/>
                          <a:ea typeface="+mn-ea"/>
                          <a:cs typeface="+mn-cs"/>
                        </a:rPr>
                        <a:t>code</a:t>
                      </a:r>
                      <a:r>
                        <a:rPr lang="tr-TR" sz="1200" kern="1200" dirty="0">
                          <a:solidFill>
                            <a:schemeClr val="tx1"/>
                          </a:solidFill>
                          <a:effectLst/>
                          <a:latin typeface="+mn-lt"/>
                          <a:ea typeface="+mn-ea"/>
                          <a:cs typeface="+mn-cs"/>
                        </a:rPr>
                        <a:t> 212-0115-0069</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mk-MK" sz="1200" dirty="0" err="1">
                          <a:effectLst/>
                        </a:rPr>
                        <a:t>Accuracy</a:t>
                      </a:r>
                      <a:r>
                        <a:rPr lang="mk-MK" sz="1200" dirty="0">
                          <a:effectLst/>
                        </a:rPr>
                        <a:t> </a:t>
                      </a:r>
                      <a:r>
                        <a:rPr lang="mk-MK" sz="1200" dirty="0" err="1">
                          <a:effectLst/>
                        </a:rPr>
                        <a:t>verification</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08855007"/>
                  </a:ext>
                </a:extLst>
              </a:tr>
            </a:tbl>
          </a:graphicData>
        </a:graphic>
      </p:graphicFrame>
      <p:sp>
        <p:nvSpPr>
          <p:cNvPr id="16" name="Rectangle 15">
            <a:extLst>
              <a:ext uri="{FF2B5EF4-FFF2-40B4-BE49-F238E27FC236}">
                <a16:creationId xmlns:a16="http://schemas.microsoft.com/office/drawing/2014/main" id="{A46B70D3-7E64-45E3-8A88-EFE3DD57874D}"/>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17" name="Rectangle 3">
            <a:extLst>
              <a:ext uri="{FF2B5EF4-FFF2-40B4-BE49-F238E27FC236}">
                <a16:creationId xmlns:a16="http://schemas.microsoft.com/office/drawing/2014/main" id="{DDC4BA44-2598-4003-A9A3-51538E4EC332}"/>
              </a:ext>
            </a:extLst>
          </p:cNvPr>
          <p:cNvSpPr>
            <a:spLocks noChangeArrowheads="1"/>
          </p:cNvSpPr>
          <p:nvPr/>
        </p:nvSpPr>
        <p:spPr bwMode="auto">
          <a:xfrm>
            <a:off x="823415" y="6323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graphicFrame>
        <p:nvGraphicFramePr>
          <p:cNvPr id="18" name="Table 17">
            <a:extLst>
              <a:ext uri="{FF2B5EF4-FFF2-40B4-BE49-F238E27FC236}">
                <a16:creationId xmlns:a16="http://schemas.microsoft.com/office/drawing/2014/main" id="{ABD539D6-099F-4988-9E37-1B2F517B433E}"/>
              </a:ext>
            </a:extLst>
          </p:cNvPr>
          <p:cNvGraphicFramePr>
            <a:graphicFrameLocks noGrp="1"/>
          </p:cNvGraphicFramePr>
          <p:nvPr>
            <p:extLst>
              <p:ext uri="{D42A27DB-BD31-4B8C-83A1-F6EECF244321}">
                <p14:modId xmlns:p14="http://schemas.microsoft.com/office/powerpoint/2010/main" val="2597180026"/>
              </p:ext>
            </p:extLst>
          </p:nvPr>
        </p:nvGraphicFramePr>
        <p:xfrm>
          <a:off x="823415" y="3765416"/>
          <a:ext cx="7228764" cy="1219200"/>
        </p:xfrm>
        <a:graphic>
          <a:graphicData uri="http://schemas.openxmlformats.org/drawingml/2006/table">
            <a:tbl>
              <a:tblPr/>
              <a:tblGrid>
                <a:gridCol w="1826492">
                  <a:extLst>
                    <a:ext uri="{9D8B030D-6E8A-4147-A177-3AD203B41FA5}">
                      <a16:colId xmlns:a16="http://schemas.microsoft.com/office/drawing/2014/main" val="3918253148"/>
                    </a:ext>
                  </a:extLst>
                </a:gridCol>
                <a:gridCol w="584612">
                  <a:extLst>
                    <a:ext uri="{9D8B030D-6E8A-4147-A177-3AD203B41FA5}">
                      <a16:colId xmlns:a16="http://schemas.microsoft.com/office/drawing/2014/main" val="3496525962"/>
                    </a:ext>
                  </a:extLst>
                </a:gridCol>
                <a:gridCol w="2060812">
                  <a:extLst>
                    <a:ext uri="{9D8B030D-6E8A-4147-A177-3AD203B41FA5}">
                      <a16:colId xmlns:a16="http://schemas.microsoft.com/office/drawing/2014/main" val="1850726388"/>
                    </a:ext>
                  </a:extLst>
                </a:gridCol>
                <a:gridCol w="1310185">
                  <a:extLst>
                    <a:ext uri="{9D8B030D-6E8A-4147-A177-3AD203B41FA5}">
                      <a16:colId xmlns:a16="http://schemas.microsoft.com/office/drawing/2014/main" val="3845345086"/>
                    </a:ext>
                  </a:extLst>
                </a:gridCol>
                <a:gridCol w="1446663">
                  <a:extLst>
                    <a:ext uri="{9D8B030D-6E8A-4147-A177-3AD203B41FA5}">
                      <a16:colId xmlns:a16="http://schemas.microsoft.com/office/drawing/2014/main" val="581122786"/>
                    </a:ext>
                  </a:extLst>
                </a:gridCol>
              </a:tblGrid>
              <a:tr h="0">
                <a:tc>
                  <a:txBody>
                    <a:bodyPr/>
                    <a:lstStyle/>
                    <a:p>
                      <a:pPr algn="ctr"/>
                      <a:r>
                        <a:rPr lang="de-DE" sz="1400" b="1" dirty="0"/>
                        <a:t>Series</a:t>
                      </a:r>
                    </a:p>
                  </a:txBody>
                  <a:tcPr anchor="ctr">
                    <a:lnL>
                      <a:noFill/>
                    </a:lnL>
                    <a:lnR>
                      <a:noFill/>
                    </a:lnR>
                    <a:lnT>
                      <a:noFill/>
                    </a:lnT>
                    <a:lnB>
                      <a:noFill/>
                    </a:lnB>
                  </a:tcPr>
                </a:tc>
                <a:tc>
                  <a:txBody>
                    <a:bodyPr/>
                    <a:lstStyle/>
                    <a:p>
                      <a:pPr algn="ctr"/>
                      <a:r>
                        <a:rPr lang="de-DE" sz="1400" b="1" dirty="0"/>
                        <a:t>n</a:t>
                      </a:r>
                    </a:p>
                  </a:txBody>
                  <a:tcPr anchor="ctr">
                    <a:lnL>
                      <a:noFill/>
                    </a:lnL>
                    <a:lnR>
                      <a:noFill/>
                    </a:lnR>
                    <a:lnT>
                      <a:noFill/>
                    </a:lnT>
                    <a:lnB>
                      <a:noFill/>
                    </a:lnB>
                  </a:tcPr>
                </a:tc>
                <a:tc>
                  <a:txBody>
                    <a:bodyPr/>
                    <a:lstStyle/>
                    <a:p>
                      <a:pPr algn="ctr"/>
                      <a:r>
                        <a:rPr lang="de-DE" sz="1400" b="1" dirty="0"/>
                        <a:t>Mean </a:t>
                      </a:r>
                      <a:r>
                        <a:rPr lang="de-DE" sz="1400" b="1" dirty="0" err="1"/>
                        <a:t>FeSO</a:t>
                      </a:r>
                      <a:r>
                        <a:rPr lang="de-DE" sz="1400" b="1" dirty="0"/>
                        <a:t>₄ (</a:t>
                      </a:r>
                      <a:r>
                        <a:rPr lang="de-DE" sz="1400" b="1" dirty="0" err="1"/>
                        <a:t>mL</a:t>
                      </a:r>
                      <a:r>
                        <a:rPr lang="de-DE" sz="1400" b="1" dirty="0"/>
                        <a:t>)</a:t>
                      </a:r>
                    </a:p>
                  </a:txBody>
                  <a:tcPr anchor="ctr">
                    <a:lnL>
                      <a:noFill/>
                    </a:lnL>
                    <a:lnR>
                      <a:noFill/>
                    </a:lnR>
                    <a:lnT>
                      <a:noFill/>
                    </a:lnT>
                    <a:lnB>
                      <a:noFill/>
                    </a:lnB>
                  </a:tcPr>
                </a:tc>
                <a:tc>
                  <a:txBody>
                    <a:bodyPr/>
                    <a:lstStyle/>
                    <a:p>
                      <a:pPr algn="ctr"/>
                      <a:r>
                        <a:rPr lang="de-DE" sz="1400" b="1" dirty="0"/>
                        <a:t>SD (</a:t>
                      </a:r>
                      <a:r>
                        <a:rPr lang="de-DE" sz="1400" b="1" dirty="0" err="1"/>
                        <a:t>mL</a:t>
                      </a:r>
                      <a:r>
                        <a:rPr lang="de-DE" sz="1400" b="1" dirty="0"/>
                        <a:t>)</a:t>
                      </a:r>
                    </a:p>
                  </a:txBody>
                  <a:tcPr anchor="ctr">
                    <a:lnL>
                      <a:noFill/>
                    </a:lnL>
                    <a:lnR>
                      <a:noFill/>
                    </a:lnR>
                    <a:lnT>
                      <a:noFill/>
                    </a:lnT>
                    <a:lnB>
                      <a:noFill/>
                    </a:lnB>
                  </a:tcPr>
                </a:tc>
                <a:tc>
                  <a:txBody>
                    <a:bodyPr/>
                    <a:lstStyle/>
                    <a:p>
                      <a:pPr algn="ctr"/>
                      <a:r>
                        <a:rPr lang="de-DE" sz="1400" b="1" dirty="0"/>
                        <a:t>RSD (%)</a:t>
                      </a:r>
                    </a:p>
                  </a:txBody>
                  <a:tcPr anchor="ctr">
                    <a:lnL>
                      <a:noFill/>
                    </a:lnL>
                    <a:lnR>
                      <a:noFill/>
                    </a:lnR>
                    <a:lnT>
                      <a:noFill/>
                    </a:lnT>
                    <a:lnB>
                      <a:noFill/>
                    </a:lnB>
                  </a:tcPr>
                </a:tc>
                <a:extLst>
                  <a:ext uri="{0D108BD9-81ED-4DB2-BD59-A6C34878D82A}">
                    <a16:rowId xmlns:a16="http://schemas.microsoft.com/office/drawing/2014/main" val="1996517173"/>
                  </a:ext>
                </a:extLst>
              </a:tr>
              <a:tr h="0">
                <a:tc>
                  <a:txBody>
                    <a:bodyPr/>
                    <a:lstStyle/>
                    <a:p>
                      <a:pPr algn="ctr"/>
                      <a:r>
                        <a:rPr lang="de-DE" sz="1400" b="0" dirty="0"/>
                        <a:t>Blank</a:t>
                      </a:r>
                    </a:p>
                  </a:txBody>
                  <a:tcPr anchor="ctr">
                    <a:lnL>
                      <a:noFill/>
                    </a:lnL>
                    <a:lnR>
                      <a:noFill/>
                    </a:lnR>
                    <a:lnT>
                      <a:noFill/>
                    </a:lnT>
                    <a:lnB>
                      <a:noFill/>
                    </a:lnB>
                  </a:tcPr>
                </a:tc>
                <a:tc>
                  <a:txBody>
                    <a:bodyPr/>
                    <a:lstStyle/>
                    <a:p>
                      <a:pPr algn="ctr"/>
                      <a:r>
                        <a:rPr lang="mk-MK" sz="1400" b="0" dirty="0"/>
                        <a:t>10</a:t>
                      </a:r>
                    </a:p>
                  </a:txBody>
                  <a:tcPr anchor="ctr">
                    <a:lnL>
                      <a:noFill/>
                    </a:lnL>
                    <a:lnR>
                      <a:noFill/>
                    </a:lnR>
                    <a:lnT>
                      <a:noFill/>
                    </a:lnT>
                    <a:lnB>
                      <a:noFill/>
                    </a:lnB>
                  </a:tcPr>
                </a:tc>
                <a:tc>
                  <a:txBody>
                    <a:bodyPr/>
                    <a:lstStyle/>
                    <a:p>
                      <a:pPr algn="ctr"/>
                      <a:r>
                        <a:rPr lang="mk-MK" sz="1400" b="0" dirty="0"/>
                        <a:t>19.84</a:t>
                      </a:r>
                    </a:p>
                  </a:txBody>
                  <a:tcPr anchor="ctr">
                    <a:lnL>
                      <a:noFill/>
                    </a:lnL>
                    <a:lnR>
                      <a:noFill/>
                    </a:lnR>
                    <a:lnT>
                      <a:noFill/>
                    </a:lnT>
                    <a:lnB>
                      <a:noFill/>
                    </a:lnB>
                  </a:tcPr>
                </a:tc>
                <a:tc>
                  <a:txBody>
                    <a:bodyPr/>
                    <a:lstStyle/>
                    <a:p>
                      <a:pPr algn="ctr"/>
                      <a:r>
                        <a:rPr lang="mk-MK" sz="1400" b="0"/>
                        <a:t>0.052</a:t>
                      </a:r>
                    </a:p>
                  </a:txBody>
                  <a:tcPr anchor="ctr">
                    <a:lnL>
                      <a:noFill/>
                    </a:lnL>
                    <a:lnR>
                      <a:noFill/>
                    </a:lnR>
                    <a:lnT>
                      <a:noFill/>
                    </a:lnT>
                    <a:lnB>
                      <a:noFill/>
                    </a:lnB>
                  </a:tcPr>
                </a:tc>
                <a:tc>
                  <a:txBody>
                    <a:bodyPr/>
                    <a:lstStyle/>
                    <a:p>
                      <a:pPr algn="ctr"/>
                      <a:r>
                        <a:rPr lang="mk-MK" sz="1400" b="1" dirty="0"/>
                        <a:t>0.26</a:t>
                      </a:r>
                    </a:p>
                  </a:txBody>
                  <a:tcPr anchor="ctr">
                    <a:lnL>
                      <a:noFill/>
                    </a:lnL>
                    <a:lnR>
                      <a:noFill/>
                    </a:lnR>
                    <a:lnT>
                      <a:noFill/>
                    </a:lnT>
                    <a:lnB>
                      <a:noFill/>
                    </a:lnB>
                  </a:tcPr>
                </a:tc>
                <a:extLst>
                  <a:ext uri="{0D108BD9-81ED-4DB2-BD59-A6C34878D82A}">
                    <a16:rowId xmlns:a16="http://schemas.microsoft.com/office/drawing/2014/main" val="3360321806"/>
                  </a:ext>
                </a:extLst>
              </a:tr>
              <a:tr h="0">
                <a:tc>
                  <a:txBody>
                    <a:bodyPr/>
                    <a:lstStyle/>
                    <a:p>
                      <a:pPr algn="ctr"/>
                      <a:r>
                        <a:rPr lang="de-DE" sz="1400" b="0"/>
                        <a:t>Real soil sample</a:t>
                      </a:r>
                    </a:p>
                  </a:txBody>
                  <a:tcPr anchor="ctr">
                    <a:lnL>
                      <a:noFill/>
                    </a:lnL>
                    <a:lnR>
                      <a:noFill/>
                    </a:lnR>
                    <a:lnT>
                      <a:noFill/>
                    </a:lnT>
                    <a:lnB>
                      <a:noFill/>
                    </a:lnB>
                  </a:tcPr>
                </a:tc>
                <a:tc>
                  <a:txBody>
                    <a:bodyPr/>
                    <a:lstStyle/>
                    <a:p>
                      <a:pPr algn="ctr"/>
                      <a:r>
                        <a:rPr lang="mk-MK" sz="1400" b="0"/>
                        <a:t>10</a:t>
                      </a:r>
                    </a:p>
                  </a:txBody>
                  <a:tcPr anchor="ctr">
                    <a:lnL>
                      <a:noFill/>
                    </a:lnL>
                    <a:lnR>
                      <a:noFill/>
                    </a:lnR>
                    <a:lnT>
                      <a:noFill/>
                    </a:lnT>
                    <a:lnB>
                      <a:noFill/>
                    </a:lnB>
                  </a:tcPr>
                </a:tc>
                <a:tc>
                  <a:txBody>
                    <a:bodyPr/>
                    <a:lstStyle/>
                    <a:p>
                      <a:pPr algn="ctr"/>
                      <a:r>
                        <a:rPr lang="mk-MK" sz="1400" b="0" dirty="0"/>
                        <a:t>17.05</a:t>
                      </a:r>
                    </a:p>
                  </a:txBody>
                  <a:tcPr anchor="ctr">
                    <a:lnL>
                      <a:noFill/>
                    </a:lnL>
                    <a:lnR>
                      <a:noFill/>
                    </a:lnR>
                    <a:lnT>
                      <a:noFill/>
                    </a:lnT>
                    <a:lnB>
                      <a:noFill/>
                    </a:lnB>
                  </a:tcPr>
                </a:tc>
                <a:tc>
                  <a:txBody>
                    <a:bodyPr/>
                    <a:lstStyle/>
                    <a:p>
                      <a:pPr algn="ctr"/>
                      <a:r>
                        <a:rPr lang="mk-MK" sz="1400" b="0" dirty="0"/>
                        <a:t>0.071</a:t>
                      </a:r>
                    </a:p>
                  </a:txBody>
                  <a:tcPr anchor="ctr">
                    <a:lnL>
                      <a:noFill/>
                    </a:lnL>
                    <a:lnR>
                      <a:noFill/>
                    </a:lnR>
                    <a:lnT>
                      <a:noFill/>
                    </a:lnT>
                    <a:lnB>
                      <a:noFill/>
                    </a:lnB>
                  </a:tcPr>
                </a:tc>
                <a:tc>
                  <a:txBody>
                    <a:bodyPr/>
                    <a:lstStyle/>
                    <a:p>
                      <a:pPr algn="ctr"/>
                      <a:r>
                        <a:rPr lang="mk-MK" sz="1400" b="1" dirty="0"/>
                        <a:t>0.41</a:t>
                      </a:r>
                    </a:p>
                  </a:txBody>
                  <a:tcPr anchor="ctr">
                    <a:lnL>
                      <a:noFill/>
                    </a:lnL>
                    <a:lnR>
                      <a:noFill/>
                    </a:lnR>
                    <a:lnT>
                      <a:noFill/>
                    </a:lnT>
                    <a:lnB>
                      <a:noFill/>
                    </a:lnB>
                  </a:tcPr>
                </a:tc>
                <a:extLst>
                  <a:ext uri="{0D108BD9-81ED-4DB2-BD59-A6C34878D82A}">
                    <a16:rowId xmlns:a16="http://schemas.microsoft.com/office/drawing/2014/main" val="66972460"/>
                  </a:ext>
                </a:extLst>
              </a:tr>
              <a:tr h="0">
                <a:tc>
                  <a:txBody>
                    <a:bodyPr/>
                    <a:lstStyle/>
                    <a:p>
                      <a:pPr algn="ctr"/>
                      <a:r>
                        <a:rPr lang="de-DE" sz="1400" b="0"/>
                        <a:t>BIPEA reference soil</a:t>
                      </a:r>
                    </a:p>
                  </a:txBody>
                  <a:tcPr anchor="ctr">
                    <a:lnL>
                      <a:noFill/>
                    </a:lnL>
                    <a:lnR>
                      <a:noFill/>
                    </a:lnR>
                    <a:lnT>
                      <a:noFill/>
                    </a:lnT>
                    <a:lnB>
                      <a:noFill/>
                    </a:lnB>
                  </a:tcPr>
                </a:tc>
                <a:tc>
                  <a:txBody>
                    <a:bodyPr/>
                    <a:lstStyle/>
                    <a:p>
                      <a:pPr algn="ctr"/>
                      <a:r>
                        <a:rPr lang="mk-MK" sz="1400" b="0"/>
                        <a:t>10</a:t>
                      </a:r>
                    </a:p>
                  </a:txBody>
                  <a:tcPr anchor="ctr">
                    <a:lnL>
                      <a:noFill/>
                    </a:lnL>
                    <a:lnR>
                      <a:noFill/>
                    </a:lnR>
                    <a:lnT>
                      <a:noFill/>
                    </a:lnT>
                    <a:lnB>
                      <a:noFill/>
                    </a:lnB>
                  </a:tcPr>
                </a:tc>
                <a:tc>
                  <a:txBody>
                    <a:bodyPr/>
                    <a:lstStyle/>
                    <a:p>
                      <a:pPr algn="ctr"/>
                      <a:r>
                        <a:rPr lang="mk-MK" sz="1400" b="0" dirty="0"/>
                        <a:t>14.11</a:t>
                      </a:r>
                    </a:p>
                  </a:txBody>
                  <a:tcPr anchor="ctr">
                    <a:lnL>
                      <a:noFill/>
                    </a:lnL>
                    <a:lnR>
                      <a:noFill/>
                    </a:lnR>
                    <a:lnT>
                      <a:noFill/>
                    </a:lnT>
                    <a:lnB>
                      <a:noFill/>
                    </a:lnB>
                  </a:tcPr>
                </a:tc>
                <a:tc>
                  <a:txBody>
                    <a:bodyPr/>
                    <a:lstStyle/>
                    <a:p>
                      <a:pPr algn="ctr"/>
                      <a:r>
                        <a:rPr lang="mk-MK" sz="1400" b="0" dirty="0"/>
                        <a:t>0.160</a:t>
                      </a:r>
                    </a:p>
                  </a:txBody>
                  <a:tcPr anchor="ctr">
                    <a:lnL>
                      <a:noFill/>
                    </a:lnL>
                    <a:lnR>
                      <a:noFill/>
                    </a:lnR>
                    <a:lnT>
                      <a:noFill/>
                    </a:lnT>
                    <a:lnB>
                      <a:noFill/>
                    </a:lnB>
                  </a:tcPr>
                </a:tc>
                <a:tc>
                  <a:txBody>
                    <a:bodyPr/>
                    <a:lstStyle/>
                    <a:p>
                      <a:pPr algn="ctr"/>
                      <a:r>
                        <a:rPr lang="mk-MK" sz="1400" b="1" dirty="0"/>
                        <a:t>1.13</a:t>
                      </a:r>
                    </a:p>
                  </a:txBody>
                  <a:tcPr anchor="ctr">
                    <a:lnL>
                      <a:noFill/>
                    </a:lnL>
                    <a:lnR>
                      <a:noFill/>
                    </a:lnR>
                    <a:lnT>
                      <a:noFill/>
                    </a:lnT>
                    <a:lnB>
                      <a:noFill/>
                    </a:lnB>
                  </a:tcPr>
                </a:tc>
                <a:extLst>
                  <a:ext uri="{0D108BD9-81ED-4DB2-BD59-A6C34878D82A}">
                    <a16:rowId xmlns:a16="http://schemas.microsoft.com/office/drawing/2014/main" val="1801307857"/>
                  </a:ext>
                </a:extLst>
              </a:tr>
            </a:tbl>
          </a:graphicData>
        </a:graphic>
      </p:graphicFrame>
      <p:sp>
        <p:nvSpPr>
          <p:cNvPr id="19" name="Arrow: Right 18">
            <a:extLst>
              <a:ext uri="{FF2B5EF4-FFF2-40B4-BE49-F238E27FC236}">
                <a16:creationId xmlns:a16="http://schemas.microsoft.com/office/drawing/2014/main" id="{B77FAFFF-8C8C-400F-95F6-8D59395827A3}"/>
              </a:ext>
            </a:extLst>
          </p:cNvPr>
          <p:cNvSpPr/>
          <p:nvPr/>
        </p:nvSpPr>
        <p:spPr>
          <a:xfrm>
            <a:off x="9127375" y="3092585"/>
            <a:ext cx="569195" cy="672831"/>
          </a:xfrm>
          <a:prstGeom prst="rightArrow">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k-MK"/>
          </a:p>
        </p:txBody>
      </p:sp>
      <p:sp>
        <p:nvSpPr>
          <p:cNvPr id="20" name="Title 1">
            <a:extLst>
              <a:ext uri="{FF2B5EF4-FFF2-40B4-BE49-F238E27FC236}">
                <a16:creationId xmlns:a16="http://schemas.microsoft.com/office/drawing/2014/main" id="{04565A3F-57AC-4713-9F7C-CA0318106A17}"/>
              </a:ext>
            </a:extLst>
          </p:cNvPr>
          <p:cNvSpPr txBox="1">
            <a:spLocks/>
          </p:cNvSpPr>
          <p:nvPr/>
        </p:nvSpPr>
        <p:spPr>
          <a:xfrm>
            <a:off x="1384491" y="3231726"/>
            <a:ext cx="4251538" cy="394547"/>
          </a:xfrm>
          <a:prstGeom prst="rect">
            <a:avLst/>
          </a:prstGeom>
          <a:noFill/>
          <a:ln>
            <a:noFill/>
          </a:ln>
        </p:spPr>
        <p:txBody>
          <a:bodyPr spcFirstLastPara="1" vert="horz" wrap="square" lIns="91425" tIns="45700" rIns="91425" bIns="45700" rtlCol="0" anchor="ctr" anchorCtr="0">
            <a:normAutofit lnSpcReduction="10000"/>
          </a:bodyPr>
          <a:lstStyle>
            <a:lvl1pPr lvl="0" algn="l" defTabSz="914377" rtl="0" eaLnBrk="1" latinLnBrk="0" hangingPunct="1">
              <a:lnSpc>
                <a:spcPct val="90000"/>
              </a:lnSpc>
              <a:spcBef>
                <a:spcPts val="0"/>
              </a:spcBef>
              <a:spcAft>
                <a:spcPts val="0"/>
              </a:spcAft>
              <a:buClr>
                <a:srgbClr val="32964B"/>
              </a:buClr>
              <a:buSzPts val="3500"/>
              <a:buFont typeface="Arial"/>
              <a:buNone/>
              <a:defRPr sz="3500" b="1" kern="1200">
                <a:solidFill>
                  <a:srgbClr val="32964B"/>
                </a:solidFill>
                <a:latin typeface="+mj-lt"/>
                <a:ea typeface="+mj-ea"/>
                <a:cs typeface="+mj-c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de-DE" sz="2400" dirty="0" err="1"/>
              <a:t>Repeatability</a:t>
            </a:r>
            <a:r>
              <a:rPr lang="de-DE" sz="2400" dirty="0"/>
              <a:t> / </a:t>
            </a:r>
            <a:r>
              <a:rPr lang="de-DE" sz="2400" dirty="0" err="1"/>
              <a:t>precision</a:t>
            </a:r>
            <a:endParaRPr lang="mk-MK" sz="2400" dirty="0"/>
          </a:p>
        </p:txBody>
      </p:sp>
      <p:pic>
        <p:nvPicPr>
          <p:cNvPr id="21" name="Graphic 20" descr="Flask">
            <a:extLst>
              <a:ext uri="{FF2B5EF4-FFF2-40B4-BE49-F238E27FC236}">
                <a16:creationId xmlns:a16="http://schemas.microsoft.com/office/drawing/2014/main" id="{FF9ADE35-4C71-47FB-9CFC-7C31EEC750C4}"/>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20250871">
            <a:off x="2893557" y="909768"/>
            <a:ext cx="744788" cy="744788"/>
          </a:xfrm>
          <a:prstGeom prst="rect">
            <a:avLst/>
          </a:prstGeom>
        </p:spPr>
      </p:pic>
      <p:sp>
        <p:nvSpPr>
          <p:cNvPr id="22" name="Rectangle 21">
            <a:extLst>
              <a:ext uri="{FF2B5EF4-FFF2-40B4-BE49-F238E27FC236}">
                <a16:creationId xmlns:a16="http://schemas.microsoft.com/office/drawing/2014/main" id="{318F902F-4546-4E67-B4CE-D685C462E4A3}"/>
              </a:ext>
            </a:extLst>
          </p:cNvPr>
          <p:cNvSpPr/>
          <p:nvPr/>
        </p:nvSpPr>
        <p:spPr>
          <a:xfrm>
            <a:off x="952228" y="5123759"/>
            <a:ext cx="7393749" cy="307777"/>
          </a:xfrm>
          <a:prstGeom prst="rect">
            <a:avLst/>
          </a:prstGeom>
        </p:spPr>
        <p:txBody>
          <a:bodyPr wrap="square">
            <a:spAutoFit/>
          </a:bodyPr>
          <a:lstStyle/>
          <a:p>
            <a:r>
              <a:rPr lang="de-DE" sz="1400" dirty="0"/>
              <a:t>Ten </a:t>
            </a:r>
            <a:r>
              <a:rPr lang="de-DE" sz="1400" dirty="0" err="1"/>
              <a:t>replicate</a:t>
            </a:r>
            <a:r>
              <a:rPr lang="de-DE" sz="1400" dirty="0"/>
              <a:t> </a:t>
            </a:r>
            <a:r>
              <a:rPr lang="de-DE" sz="1400" dirty="0" err="1"/>
              <a:t>determinations</a:t>
            </a:r>
            <a:r>
              <a:rPr lang="de-DE" sz="1400" dirty="0"/>
              <a:t> </a:t>
            </a:r>
            <a:r>
              <a:rPr lang="de-DE" sz="1400" dirty="0" err="1"/>
              <a:t>under</a:t>
            </a:r>
            <a:r>
              <a:rPr lang="de-DE" sz="1400" dirty="0"/>
              <a:t> </a:t>
            </a:r>
            <a:r>
              <a:rPr lang="de-DE" sz="1400" dirty="0" err="1"/>
              <a:t>repeatability</a:t>
            </a:r>
            <a:r>
              <a:rPr lang="de-DE" sz="1400" dirty="0"/>
              <a:t> </a:t>
            </a:r>
            <a:r>
              <a:rPr lang="de-DE" sz="1400" dirty="0" err="1"/>
              <a:t>conditions</a:t>
            </a:r>
            <a:r>
              <a:rPr lang="de-DE" sz="1400" dirty="0"/>
              <a:t> (n = 10)</a:t>
            </a:r>
            <a:endParaRPr lang="mk-MK" sz="1400" dirty="0"/>
          </a:p>
        </p:txBody>
      </p:sp>
    </p:spTree>
    <p:extLst>
      <p:ext uri="{BB962C8B-B14F-4D97-AF65-F5344CB8AC3E}">
        <p14:creationId xmlns:p14="http://schemas.microsoft.com/office/powerpoint/2010/main" val="2276296505"/>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E955CDB-C1EA-465D-A201-F7B00247C122}"/>
              </a:ext>
            </a:extLst>
          </p:cNvPr>
          <p:cNvSpPr>
            <a:spLocks noGrp="1"/>
          </p:cNvSpPr>
          <p:nvPr>
            <p:ph type="body" idx="1"/>
          </p:nvPr>
        </p:nvSpPr>
        <p:spPr>
          <a:xfrm>
            <a:off x="555303" y="6343672"/>
            <a:ext cx="6666372" cy="365125"/>
          </a:xfrm>
        </p:spPr>
        <p:txBody>
          <a:bodyPr>
            <a:normAutofit fontScale="92500" lnSpcReduction="20000"/>
          </a:bodyPr>
          <a:lstStyle/>
          <a:p>
            <a:endParaRPr lang="mk-MK" dirty="0"/>
          </a:p>
        </p:txBody>
      </p:sp>
      <p:pic>
        <p:nvPicPr>
          <p:cNvPr id="4" name="Picture 3">
            <a:extLst>
              <a:ext uri="{FF2B5EF4-FFF2-40B4-BE49-F238E27FC236}">
                <a16:creationId xmlns:a16="http://schemas.microsoft.com/office/drawing/2014/main" id="{A5D9D0BA-134A-4E0A-BC3C-D8CF6ED73766}"/>
              </a:ext>
            </a:extLst>
          </p:cNvPr>
          <p:cNvPicPr>
            <a:picLocks noChangeAspect="1"/>
          </p:cNvPicPr>
          <p:nvPr/>
        </p:nvPicPr>
        <p:blipFill rotWithShape="1">
          <a:blip r:embed="rId2"/>
          <a:srcRect l="4410" r="6186"/>
          <a:stretch/>
        </p:blipFill>
        <p:spPr>
          <a:xfrm>
            <a:off x="1603903" y="1232040"/>
            <a:ext cx="7888069" cy="4965490"/>
          </a:xfrm>
          <a:prstGeom prst="rect">
            <a:avLst/>
          </a:prstGeom>
        </p:spPr>
      </p:pic>
      <p:sp>
        <p:nvSpPr>
          <p:cNvPr id="5" name="Rectangle 4">
            <a:extLst>
              <a:ext uri="{FF2B5EF4-FFF2-40B4-BE49-F238E27FC236}">
                <a16:creationId xmlns:a16="http://schemas.microsoft.com/office/drawing/2014/main" id="{14D704EE-9630-4914-A258-9529A9405AC8}"/>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6" name="Rectangle 3">
            <a:extLst>
              <a:ext uri="{FF2B5EF4-FFF2-40B4-BE49-F238E27FC236}">
                <a16:creationId xmlns:a16="http://schemas.microsoft.com/office/drawing/2014/main" id="{7B01BA15-F5AF-46E6-B7D5-E4E67E8C5674}"/>
              </a:ext>
            </a:extLst>
          </p:cNvPr>
          <p:cNvSpPr>
            <a:spLocks noChangeArrowheads="1"/>
          </p:cNvSpPr>
          <p:nvPr/>
        </p:nvSpPr>
        <p:spPr bwMode="auto">
          <a:xfrm>
            <a:off x="823415" y="6323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pic>
        <p:nvPicPr>
          <p:cNvPr id="7" name="Google Shape;1513;p30">
            <a:extLst>
              <a:ext uri="{FF2B5EF4-FFF2-40B4-BE49-F238E27FC236}">
                <a16:creationId xmlns:a16="http://schemas.microsoft.com/office/drawing/2014/main" id="{7F972C54-3ABD-4E23-9342-98DC69E98211}"/>
              </a:ext>
            </a:extLst>
          </p:cNvPr>
          <p:cNvPicPr preferRelativeResize="0">
            <a:picLocks noGrp="1"/>
          </p:cNvPicPr>
          <p:nvPr/>
        </p:nvPicPr>
        <p:blipFill rotWithShape="1">
          <a:blip r:embed="rId3">
            <a:alphaModFix/>
          </a:blip>
          <a:srcRect l="-28365" t="-576" r="-28347" b="-566"/>
          <a:stretch/>
        </p:blipFill>
        <p:spPr>
          <a:xfrm>
            <a:off x="10733868" y="4902740"/>
            <a:ext cx="1458132" cy="886068"/>
          </a:xfrm>
          <a:prstGeom prst="rect">
            <a:avLst/>
          </a:prstGeom>
          <a:noFill/>
          <a:ln>
            <a:noFill/>
          </a:ln>
        </p:spPr>
      </p:pic>
    </p:spTree>
    <p:extLst>
      <p:ext uri="{BB962C8B-B14F-4D97-AF65-F5344CB8AC3E}">
        <p14:creationId xmlns:p14="http://schemas.microsoft.com/office/powerpoint/2010/main" val="1355288291"/>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AFD9A-8204-4F49-AB94-F80A56CFD1DA}"/>
              </a:ext>
            </a:extLst>
          </p:cNvPr>
          <p:cNvSpPr>
            <a:spLocks noGrp="1"/>
          </p:cNvSpPr>
          <p:nvPr>
            <p:ph type="title"/>
          </p:nvPr>
        </p:nvSpPr>
        <p:spPr/>
        <p:txBody>
          <a:bodyPr>
            <a:normAutofit fontScale="90000"/>
          </a:bodyPr>
          <a:lstStyle/>
          <a:p>
            <a:r>
              <a:rPr lang="en-US" dirty="0"/>
              <a:t>Comparative analysis based on quality assurance (QA) of the methods</a:t>
            </a:r>
            <a:br>
              <a:rPr lang="mk-MK" dirty="0"/>
            </a:br>
            <a:endParaRPr lang="mk-MK" dirty="0"/>
          </a:p>
        </p:txBody>
      </p:sp>
      <p:pic>
        <p:nvPicPr>
          <p:cNvPr id="6" name="Google Shape;1513;p30">
            <a:extLst>
              <a:ext uri="{FF2B5EF4-FFF2-40B4-BE49-F238E27FC236}">
                <a16:creationId xmlns:a16="http://schemas.microsoft.com/office/drawing/2014/main" id="{0F203EC4-4459-42FF-AAB7-AD449AB04670}"/>
              </a:ext>
            </a:extLst>
          </p:cNvPr>
          <p:cNvPicPr preferRelativeResize="0">
            <a:picLocks noGrp="1"/>
          </p:cNvPicPr>
          <p:nvPr/>
        </p:nvPicPr>
        <p:blipFill rotWithShape="1">
          <a:blip r:embed="rId2">
            <a:alphaModFix/>
          </a:blip>
          <a:srcRect l="-28365" t="-576" r="-28347" b="-566"/>
          <a:stretch/>
        </p:blipFill>
        <p:spPr>
          <a:xfrm>
            <a:off x="10733868" y="4902740"/>
            <a:ext cx="1458132" cy="886068"/>
          </a:xfrm>
          <a:prstGeom prst="rect">
            <a:avLst/>
          </a:prstGeom>
          <a:noFill/>
          <a:ln>
            <a:noFill/>
          </a:ln>
        </p:spPr>
      </p:pic>
      <p:graphicFrame>
        <p:nvGraphicFramePr>
          <p:cNvPr id="7" name="Table 6">
            <a:extLst>
              <a:ext uri="{FF2B5EF4-FFF2-40B4-BE49-F238E27FC236}">
                <a16:creationId xmlns:a16="http://schemas.microsoft.com/office/drawing/2014/main" id="{F0269605-0C9B-49BE-BF7D-4A4651A398EC}"/>
              </a:ext>
            </a:extLst>
          </p:cNvPr>
          <p:cNvGraphicFramePr>
            <a:graphicFrameLocks noGrp="1"/>
          </p:cNvGraphicFramePr>
          <p:nvPr>
            <p:extLst>
              <p:ext uri="{D42A27DB-BD31-4B8C-83A1-F6EECF244321}">
                <p14:modId xmlns:p14="http://schemas.microsoft.com/office/powerpoint/2010/main" val="4003315859"/>
              </p:ext>
            </p:extLst>
          </p:nvPr>
        </p:nvGraphicFramePr>
        <p:xfrm>
          <a:off x="2848357" y="4849567"/>
          <a:ext cx="5127240" cy="1196215"/>
        </p:xfrm>
        <a:graphic>
          <a:graphicData uri="http://schemas.openxmlformats.org/drawingml/2006/table">
            <a:tbl>
              <a:tblPr firstRow="1" firstCol="1" bandRow="1"/>
              <a:tblGrid>
                <a:gridCol w="1419433">
                  <a:extLst>
                    <a:ext uri="{9D8B030D-6E8A-4147-A177-3AD203B41FA5}">
                      <a16:colId xmlns:a16="http://schemas.microsoft.com/office/drawing/2014/main" val="915995440"/>
                    </a:ext>
                  </a:extLst>
                </a:gridCol>
                <a:gridCol w="1566099">
                  <a:extLst>
                    <a:ext uri="{9D8B030D-6E8A-4147-A177-3AD203B41FA5}">
                      <a16:colId xmlns:a16="http://schemas.microsoft.com/office/drawing/2014/main" val="572197916"/>
                    </a:ext>
                  </a:extLst>
                </a:gridCol>
                <a:gridCol w="1145191">
                  <a:extLst>
                    <a:ext uri="{9D8B030D-6E8A-4147-A177-3AD203B41FA5}">
                      <a16:colId xmlns:a16="http://schemas.microsoft.com/office/drawing/2014/main" val="4006437331"/>
                    </a:ext>
                  </a:extLst>
                </a:gridCol>
                <a:gridCol w="996517">
                  <a:extLst>
                    <a:ext uri="{9D8B030D-6E8A-4147-A177-3AD203B41FA5}">
                      <a16:colId xmlns:a16="http://schemas.microsoft.com/office/drawing/2014/main" val="4285367923"/>
                    </a:ext>
                  </a:extLst>
                </a:gridCol>
              </a:tblGrid>
              <a:tr h="407764">
                <a:tc>
                  <a:txBody>
                    <a:bodyPr/>
                    <a:lstStyle/>
                    <a:p>
                      <a:pPr algn="ctr">
                        <a:lnSpc>
                          <a:spcPct val="107000"/>
                        </a:lnSpc>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Sensitivity check</a:t>
                      </a:r>
                      <a:endParaRPr lang="mk-M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mk-MK" sz="1400" b="1" dirty="0" err="1">
                          <a:effectLst/>
                          <a:latin typeface="Arial" panose="020B0604020202020204" pitchFamily="34" charset="0"/>
                          <a:ea typeface="Times New Roman" panose="02020603050405020304" pitchFamily="18" charset="0"/>
                          <a:cs typeface="Times New Roman" panose="02020603050405020304" pitchFamily="18" charset="0"/>
                        </a:rPr>
                        <a:t>Improvement</a:t>
                      </a:r>
                      <a:endParaRPr lang="mk-M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GB" sz="1400" b="1" dirty="0">
                          <a:effectLst/>
                          <a:latin typeface="Arial" panose="020B0604020202020204" pitchFamily="34" charset="0"/>
                          <a:ea typeface="Times New Roman" panose="02020603050405020304" pitchFamily="18" charset="0"/>
                          <a:cs typeface="Times New Roman" panose="02020603050405020304" pitchFamily="18" charset="0"/>
                        </a:rPr>
                        <a:t>TOC analyser</a:t>
                      </a:r>
                      <a:endParaRPr lang="mk-M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400" b="1" dirty="0">
                          <a:effectLst/>
                          <a:latin typeface="Arial" panose="020B0604020202020204" pitchFamily="34" charset="0"/>
                          <a:ea typeface="Times New Roman" panose="02020603050405020304" pitchFamily="18" charset="0"/>
                          <a:cs typeface="Times New Roman" panose="02020603050405020304" pitchFamily="18" charset="0"/>
                        </a:rPr>
                        <a:t>WB method</a:t>
                      </a:r>
                      <a:endParaRPr lang="mk-MK"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0443850"/>
                  </a:ext>
                </a:extLst>
              </a:tr>
              <a:tr h="250381">
                <a:tc>
                  <a:txBody>
                    <a:bodyPr/>
                    <a:lstStyle/>
                    <a:p>
                      <a:pPr algn="ctr">
                        <a:lnSpc>
                          <a:spcPct val="107000"/>
                        </a:lnSpc>
                        <a:spcAft>
                          <a:spcPts val="0"/>
                        </a:spcAft>
                      </a:pPr>
                      <a:r>
                        <a:rPr lang="mk-MK" sz="1400">
                          <a:effectLst/>
                          <a:latin typeface="Arial" panose="020B0604020202020204" pitchFamily="34" charset="0"/>
                          <a:ea typeface="Times New Roman" panose="02020603050405020304" pitchFamily="18" charset="0"/>
                          <a:cs typeface="Times New Roman" panose="02020603050405020304" pitchFamily="18" charset="0"/>
                        </a:rPr>
                        <a:t>Precision</a:t>
                      </a:r>
                      <a:endParaRPr lang="mk-MK"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mk-MK" sz="1400">
                          <a:effectLst/>
                          <a:latin typeface="Arial" panose="020B0604020202020204" pitchFamily="34" charset="0"/>
                          <a:ea typeface="Times New Roman" panose="02020603050405020304" pitchFamily="18" charset="0"/>
                          <a:cs typeface="Times New Roman" panose="02020603050405020304" pitchFamily="18" charset="0"/>
                        </a:rPr>
                        <a:t> MAE</a:t>
                      </a:r>
                      <a:r>
                        <a:rPr lang="en-US" sz="1400">
                          <a:effectLst/>
                          <a:latin typeface="Arial" panose="020B0604020202020204" pitchFamily="34" charset="0"/>
                          <a:ea typeface="Times New Roman" panose="02020603050405020304" pitchFamily="18" charset="0"/>
                          <a:cs typeface="Times New Roman" panose="02020603050405020304" pitchFamily="18" charset="0"/>
                        </a:rPr>
                        <a:t> (%)</a:t>
                      </a:r>
                      <a:endParaRPr lang="mk-MK"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mk-MK" sz="1400" dirty="0">
                          <a:effectLst/>
                          <a:latin typeface="Arial" panose="020B0604020202020204" pitchFamily="34" charset="0"/>
                          <a:ea typeface="Times New Roman" panose="02020603050405020304" pitchFamily="18" charset="0"/>
                          <a:cs typeface="Times New Roman" panose="02020603050405020304" pitchFamily="18" charset="0"/>
                        </a:rPr>
                        <a:t>1.70</a:t>
                      </a:r>
                      <a:endParaRPr lang="mk-MK"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mk-MK" sz="1400">
                          <a:effectLst/>
                          <a:latin typeface="Arial" panose="020B0604020202020204" pitchFamily="34" charset="0"/>
                          <a:ea typeface="Times New Roman" panose="02020603050405020304" pitchFamily="18" charset="0"/>
                          <a:cs typeface="Times New Roman" panose="02020603050405020304" pitchFamily="18" charset="0"/>
                        </a:rPr>
                        <a:t>1.6</a:t>
                      </a:r>
                      <a:r>
                        <a:rPr lang="en-US" sz="1400">
                          <a:effectLst/>
                          <a:latin typeface="Arial" panose="020B0604020202020204" pitchFamily="34" charset="0"/>
                          <a:ea typeface="Times New Roman" panose="02020603050405020304" pitchFamily="18" charset="0"/>
                          <a:cs typeface="Times New Roman" panose="02020603050405020304" pitchFamily="18" charset="0"/>
                        </a:rPr>
                        <a:t>5</a:t>
                      </a:r>
                      <a:endParaRPr lang="mk-MK"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61958037"/>
                  </a:ext>
                </a:extLst>
              </a:tr>
              <a:tr h="250381">
                <a:tc>
                  <a:txBody>
                    <a:bodyPr/>
                    <a:lstStyle/>
                    <a:p>
                      <a:pPr algn="ctr">
                        <a:lnSpc>
                          <a:spcPct val="107000"/>
                        </a:lnSpc>
                        <a:spcAft>
                          <a:spcPts val="0"/>
                        </a:spcAft>
                      </a:pPr>
                      <a:r>
                        <a:rPr lang="mk-MK" sz="1400">
                          <a:effectLst/>
                          <a:latin typeface="Arial" panose="020B0604020202020204" pitchFamily="34" charset="0"/>
                          <a:ea typeface="Times New Roman" panose="02020603050405020304" pitchFamily="18" charset="0"/>
                          <a:cs typeface="Times New Roman" panose="02020603050405020304" pitchFamily="18" charset="0"/>
                        </a:rPr>
                        <a:t>Accuracy</a:t>
                      </a:r>
                      <a:endParaRPr lang="mk-MK"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400">
                          <a:effectLst/>
                          <a:latin typeface="Arial" panose="020B0604020202020204" pitchFamily="34" charset="0"/>
                          <a:ea typeface="Times New Roman" panose="02020603050405020304" pitchFamily="18" charset="0"/>
                          <a:cs typeface="Times New Roman" panose="02020603050405020304" pitchFamily="18" charset="0"/>
                        </a:rPr>
                        <a:t>SD (%)</a:t>
                      </a:r>
                      <a:endParaRPr lang="mk-MK"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mk-MK" sz="1400" dirty="0">
                          <a:effectLst/>
                          <a:latin typeface="Arial" panose="020B0604020202020204" pitchFamily="34" charset="0"/>
                          <a:ea typeface="Times New Roman" panose="02020603050405020304" pitchFamily="18" charset="0"/>
                          <a:cs typeface="Times New Roman" panose="02020603050405020304" pitchFamily="18" charset="0"/>
                        </a:rPr>
                        <a:t>0.45</a:t>
                      </a:r>
                      <a:endParaRPr lang="mk-MK"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mk-MK" sz="1400">
                          <a:effectLst/>
                          <a:latin typeface="Arial" panose="020B0604020202020204" pitchFamily="34" charset="0"/>
                          <a:ea typeface="Times New Roman" panose="02020603050405020304" pitchFamily="18" charset="0"/>
                          <a:cs typeface="Times New Roman" panose="02020603050405020304" pitchFamily="18" charset="0"/>
                        </a:rPr>
                        <a:t>0.52</a:t>
                      </a:r>
                      <a:endParaRPr lang="mk-MK"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77625"/>
                  </a:ext>
                </a:extLst>
              </a:tr>
              <a:tr h="250381">
                <a:tc>
                  <a:txBody>
                    <a:bodyPr/>
                    <a:lstStyle/>
                    <a:p>
                      <a:pPr algn="ctr">
                        <a:lnSpc>
                          <a:spcPct val="107000"/>
                        </a:lnSpc>
                        <a:spcAft>
                          <a:spcPts val="0"/>
                        </a:spcAft>
                      </a:pPr>
                      <a:r>
                        <a:rPr lang="mk-MK" sz="1400">
                          <a:effectLst/>
                          <a:latin typeface="Arial" panose="020B0604020202020204" pitchFamily="34" charset="0"/>
                          <a:ea typeface="Times New Roman" panose="02020603050405020304" pitchFamily="18" charset="0"/>
                          <a:cs typeface="Times New Roman" panose="02020603050405020304" pitchFamily="18" charset="0"/>
                        </a:rPr>
                        <a:t>Uncertanity</a:t>
                      </a:r>
                      <a:endParaRPr lang="mk-MK"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mk-MK" sz="1400">
                          <a:effectLst/>
                          <a:latin typeface="Arial" panose="020B0604020202020204" pitchFamily="34" charset="0"/>
                          <a:ea typeface="Times New Roman" panose="02020603050405020304" pitchFamily="18" charset="0"/>
                          <a:cs typeface="Times New Roman" panose="02020603050405020304" pitchFamily="18" charset="0"/>
                        </a:rPr>
                        <a:t>CV (%)</a:t>
                      </a:r>
                      <a:endParaRPr lang="mk-MK"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mk-MK" sz="1400" dirty="0">
                          <a:effectLst/>
                          <a:latin typeface="Arial" panose="020B0604020202020204" pitchFamily="34" charset="0"/>
                          <a:ea typeface="Times New Roman" panose="02020603050405020304" pitchFamily="18" charset="0"/>
                          <a:cs typeface="Times New Roman" panose="02020603050405020304" pitchFamily="18" charset="0"/>
                        </a:rPr>
                        <a:t>2</a:t>
                      </a:r>
                      <a:r>
                        <a:rPr lang="en-US" sz="1400" dirty="0">
                          <a:effectLst/>
                          <a:latin typeface="Arial" panose="020B0604020202020204" pitchFamily="34" charset="0"/>
                          <a:ea typeface="Times New Roman" panose="02020603050405020304" pitchFamily="18" charset="0"/>
                          <a:cs typeface="Times New Roman" panose="02020603050405020304" pitchFamily="18" charset="0"/>
                        </a:rPr>
                        <a:t>.</a:t>
                      </a:r>
                      <a:r>
                        <a:rPr lang="mk-MK" sz="1400" dirty="0">
                          <a:effectLst/>
                          <a:latin typeface="Arial" panose="020B0604020202020204" pitchFamily="34" charset="0"/>
                          <a:ea typeface="Times New Roman" panose="02020603050405020304" pitchFamily="18" charset="0"/>
                          <a:cs typeface="Times New Roman" panose="02020603050405020304" pitchFamily="18" charset="0"/>
                        </a:rPr>
                        <a:t>65</a:t>
                      </a:r>
                      <a:endParaRPr lang="mk-MK"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en-US" sz="1400" dirty="0">
                          <a:effectLst/>
                          <a:latin typeface="Arial" panose="020B0604020202020204" pitchFamily="34" charset="0"/>
                          <a:ea typeface="Times New Roman" panose="02020603050405020304" pitchFamily="18" charset="0"/>
                          <a:cs typeface="Times New Roman" panose="02020603050405020304" pitchFamily="18" charset="0"/>
                        </a:rPr>
                        <a:t>4.</a:t>
                      </a:r>
                      <a:r>
                        <a:rPr lang="mk-MK" sz="1400" dirty="0">
                          <a:effectLst/>
                          <a:latin typeface="Arial" panose="020B0604020202020204" pitchFamily="34" charset="0"/>
                          <a:ea typeface="Times New Roman" panose="02020603050405020304" pitchFamily="18" charset="0"/>
                          <a:cs typeface="Times New Roman" panose="02020603050405020304" pitchFamily="18" charset="0"/>
                        </a:rPr>
                        <a:t>2</a:t>
                      </a:r>
                      <a:r>
                        <a:rPr lang="en-US" sz="1400" dirty="0">
                          <a:effectLst/>
                          <a:latin typeface="Arial" panose="020B0604020202020204" pitchFamily="34" charset="0"/>
                          <a:ea typeface="Times New Roman" panose="02020603050405020304" pitchFamily="18" charset="0"/>
                          <a:cs typeface="Times New Roman" panose="02020603050405020304" pitchFamily="18" charset="0"/>
                        </a:rPr>
                        <a:t>8</a:t>
                      </a:r>
                      <a:endParaRPr lang="mk-MK"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7686862"/>
                  </a:ext>
                </a:extLst>
              </a:tr>
            </a:tbl>
          </a:graphicData>
        </a:graphic>
      </p:graphicFrame>
      <p:sp>
        <p:nvSpPr>
          <p:cNvPr id="8" name="Rectangle 7">
            <a:extLst>
              <a:ext uri="{FF2B5EF4-FFF2-40B4-BE49-F238E27FC236}">
                <a16:creationId xmlns:a16="http://schemas.microsoft.com/office/drawing/2014/main" id="{0A2326AC-1C80-4BB5-9C42-D2E70631B557}"/>
              </a:ext>
            </a:extLst>
          </p:cNvPr>
          <p:cNvSpPr/>
          <p:nvPr/>
        </p:nvSpPr>
        <p:spPr>
          <a:xfrm>
            <a:off x="1879597" y="4351548"/>
            <a:ext cx="6096000" cy="445507"/>
          </a:xfrm>
          <a:prstGeom prst="rect">
            <a:avLst/>
          </a:prstGeom>
        </p:spPr>
        <p:txBody>
          <a:bodyPr>
            <a:spAutoFit/>
          </a:bodyPr>
          <a:lstStyle/>
          <a:p>
            <a:pPr indent="457200" algn="ctr">
              <a:lnSpc>
                <a:spcPct val="107000"/>
              </a:lnSpc>
              <a:spcAft>
                <a:spcPts val="0"/>
              </a:spcAft>
            </a:pPr>
            <a:r>
              <a:rPr lang="en-US" sz="1100" dirty="0">
                <a:latin typeface="Arial" panose="020B0604020202020204" pitchFamily="34" charset="0"/>
                <a:ea typeface="Times New Roman" panose="02020603050405020304" pitchFamily="18" charset="0"/>
                <a:cs typeface="Times New Roman" panose="02020603050405020304" pitchFamily="18" charset="0"/>
              </a:rPr>
              <a:t> Data summary of comparative analysis of published improvements in QA for TOC analyzer and WB method</a:t>
            </a:r>
            <a:endParaRPr lang="mk-MK" sz="1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BF916903-0351-4886-8997-E9D06D596F80}"/>
              </a:ext>
            </a:extLst>
          </p:cNvPr>
          <p:cNvSpPr/>
          <p:nvPr/>
        </p:nvSpPr>
        <p:spPr>
          <a:xfrm>
            <a:off x="1710267" y="2314427"/>
            <a:ext cx="8360492" cy="1991379"/>
          </a:xfrm>
          <a:prstGeom prst="rect">
            <a:avLst/>
          </a:prstGeom>
        </p:spPr>
        <p:txBody>
          <a:bodyPr wrap="square">
            <a:spAutoFit/>
          </a:bodyPr>
          <a:lstStyle/>
          <a:p>
            <a:pPr marL="285750" indent="-285750">
              <a:lnSpc>
                <a:spcPct val="150000"/>
              </a:lnSpc>
              <a:buFont typeface="Arial" panose="020B0604020202020204" pitchFamily="34" charset="0"/>
              <a:buChar char="•"/>
            </a:pPr>
            <a:r>
              <a:rPr lang="en-US" sz="1400" b="1" dirty="0">
                <a:latin typeface="Arial" panose="020B0604020202020204" pitchFamily="34" charset="0"/>
                <a:ea typeface="Calibri" panose="020F0502020204030204" pitchFamily="34" charset="0"/>
                <a:cs typeface="Arial" panose="020B0604020202020204" pitchFamily="34" charset="0"/>
              </a:rPr>
              <a:t>TOC analyzer </a:t>
            </a:r>
            <a:r>
              <a:rPr lang="en-US" sz="1400" dirty="0">
                <a:latin typeface="Arial" panose="020B0604020202020204" pitchFamily="34" charset="0"/>
                <a:ea typeface="Calibri" panose="020F0502020204030204" pitchFamily="34" charset="0"/>
                <a:cs typeface="Arial" panose="020B0604020202020204" pitchFamily="34" charset="0"/>
              </a:rPr>
              <a:t>provides high accuracy, referred with values of analytical recovery in the range from </a:t>
            </a:r>
            <a:r>
              <a:rPr lang="en-US" sz="1400" b="1" dirty="0">
                <a:latin typeface="Arial" panose="020B0604020202020204" pitchFamily="34" charset="0"/>
                <a:ea typeface="Calibri" panose="020F0502020204030204" pitchFamily="34" charset="0"/>
                <a:cs typeface="Arial" panose="020B0604020202020204" pitchFamily="34" charset="0"/>
              </a:rPr>
              <a:t>86 to 112 % </a:t>
            </a:r>
            <a:r>
              <a:rPr lang="en-US" sz="1400" dirty="0">
                <a:latin typeface="Arial" panose="020B0604020202020204" pitchFamily="34" charset="0"/>
                <a:ea typeface="Calibri" panose="020F0502020204030204" pitchFamily="34" charset="0"/>
                <a:cs typeface="Arial" panose="020B0604020202020204" pitchFamily="34" charset="0"/>
              </a:rPr>
              <a:t>(validation submitted from </a:t>
            </a:r>
            <a:r>
              <a:rPr lang="en-US" sz="1400" dirty="0" err="1">
                <a:latin typeface="Arial" panose="020B0604020202020204" pitchFamily="34" charset="0"/>
                <a:ea typeface="Calibri" panose="020F0502020204030204" pitchFamily="34" charset="0"/>
                <a:cs typeface="Arial" panose="020B0604020202020204" pitchFamily="34" charset="0"/>
              </a:rPr>
              <a:t>i</a:t>
            </a:r>
            <a:r>
              <a:rPr lang="en-US" sz="1400" dirty="0">
                <a:latin typeface="Arial" panose="020B0604020202020204" pitchFamily="34" charset="0"/>
                <a:ea typeface="Calibri" panose="020F0502020204030204" pitchFamily="34" charset="0"/>
                <a:cs typeface="Arial" panose="020B0604020202020204" pitchFamily="34" charset="0"/>
              </a:rPr>
              <a:t>-BEC laboratory)</a:t>
            </a:r>
          </a:p>
          <a:p>
            <a:pPr marL="285750" indent="-285750">
              <a:lnSpc>
                <a:spcPct val="150000"/>
              </a:lnSpc>
              <a:buFont typeface="Arial" panose="020B0604020202020204" pitchFamily="34" charset="0"/>
              <a:buChar char="•"/>
            </a:pPr>
            <a:endParaRPr lang="en-US" sz="1400" dirty="0">
              <a:latin typeface="Arial" panose="020B0604020202020204" pitchFamily="34" charset="0"/>
              <a:ea typeface="Calibri" panose="020F050202020403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sz="1400" b="1" dirty="0">
                <a:latin typeface="Arial" panose="020B0604020202020204" pitchFamily="34" charset="0"/>
                <a:cs typeface="Arial" panose="020B0604020202020204" pitchFamily="34" charset="0"/>
              </a:rPr>
              <a:t>Walkley-Black method</a:t>
            </a:r>
            <a:r>
              <a:rPr lang="en-US" sz="1400" dirty="0">
                <a:latin typeface="Arial" panose="020B0604020202020204" pitchFamily="34" charset="0"/>
                <a:cs typeface="Arial" panose="020B0604020202020204" pitchFamily="34" charset="0"/>
              </a:rPr>
              <a:t>: Historically reliable but tends to underestimate TOC by 10-30% since it does not oxidize all organic carbon. Accuracy depends on the assumption of a fixed efficiency factor (higher than 77%). </a:t>
            </a:r>
            <a:endParaRPr lang="mk-MK" sz="1400"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3681648-8807-4E78-84CB-B9564763463F}"/>
              </a:ext>
            </a:extLst>
          </p:cNvPr>
          <p:cNvSpPr/>
          <p:nvPr/>
        </p:nvSpPr>
        <p:spPr>
          <a:xfrm>
            <a:off x="2009137" y="6072580"/>
            <a:ext cx="6096000" cy="233077"/>
          </a:xfrm>
          <a:prstGeom prst="rect">
            <a:avLst/>
          </a:prstGeom>
        </p:spPr>
        <p:txBody>
          <a:bodyPr>
            <a:spAutoFit/>
          </a:bodyPr>
          <a:lstStyle/>
          <a:p>
            <a:pPr algn="ctr">
              <a:lnSpc>
                <a:spcPct val="107000"/>
              </a:lnSpc>
              <a:spcAft>
                <a:spcPts val="0"/>
              </a:spcAft>
            </a:pPr>
            <a:r>
              <a:rPr lang="en-US" sz="900" dirty="0">
                <a:latin typeface="Arial" panose="020B0604020202020204" pitchFamily="34" charset="0"/>
                <a:ea typeface="Times New Roman" panose="02020603050405020304" pitchFamily="18" charset="0"/>
                <a:cs typeface="Times New Roman" panose="02020603050405020304" pitchFamily="18" charset="0"/>
              </a:rPr>
              <a:t>*MAE - </a:t>
            </a:r>
            <a:r>
              <a:rPr lang="mk-MK" sz="900" dirty="0" err="1">
                <a:latin typeface="Arial" panose="020B0604020202020204" pitchFamily="34" charset="0"/>
                <a:ea typeface="Times New Roman" panose="02020603050405020304" pitchFamily="18" charset="0"/>
                <a:cs typeface="Times New Roman" panose="02020603050405020304" pitchFamily="18" charset="0"/>
              </a:rPr>
              <a:t>Mean</a:t>
            </a:r>
            <a:r>
              <a:rPr lang="mk-MK" sz="900" dirty="0">
                <a:latin typeface="Arial" panose="020B0604020202020204" pitchFamily="34" charset="0"/>
                <a:ea typeface="Times New Roman" panose="02020603050405020304" pitchFamily="18" charset="0"/>
                <a:cs typeface="Times New Roman" panose="02020603050405020304" pitchFamily="18" charset="0"/>
              </a:rPr>
              <a:t> </a:t>
            </a:r>
            <a:r>
              <a:rPr lang="en-US" sz="900" dirty="0">
                <a:latin typeface="Arial" panose="020B0604020202020204" pitchFamily="34" charset="0"/>
                <a:ea typeface="Times New Roman" panose="02020603050405020304" pitchFamily="18" charset="0"/>
                <a:cs typeface="Times New Roman" panose="02020603050405020304" pitchFamily="18" charset="0"/>
              </a:rPr>
              <a:t>A</a:t>
            </a:r>
            <a:r>
              <a:rPr lang="mk-MK" sz="900" dirty="0" err="1">
                <a:latin typeface="Arial" panose="020B0604020202020204" pitchFamily="34" charset="0"/>
                <a:ea typeface="Times New Roman" panose="02020603050405020304" pitchFamily="18" charset="0"/>
                <a:cs typeface="Times New Roman" panose="02020603050405020304" pitchFamily="18" charset="0"/>
              </a:rPr>
              <a:t>psolute</a:t>
            </a:r>
            <a:r>
              <a:rPr lang="mk-MK" sz="900" dirty="0">
                <a:latin typeface="Arial" panose="020B0604020202020204" pitchFamily="34" charset="0"/>
                <a:ea typeface="Times New Roman" panose="02020603050405020304" pitchFamily="18" charset="0"/>
                <a:cs typeface="Times New Roman" panose="02020603050405020304" pitchFamily="18" charset="0"/>
              </a:rPr>
              <a:t> </a:t>
            </a:r>
            <a:r>
              <a:rPr lang="en-US" sz="900" dirty="0">
                <a:latin typeface="Arial" panose="020B0604020202020204" pitchFamily="34" charset="0"/>
                <a:ea typeface="Times New Roman" panose="02020603050405020304" pitchFamily="18" charset="0"/>
                <a:cs typeface="Times New Roman" panose="02020603050405020304" pitchFamily="18" charset="0"/>
              </a:rPr>
              <a:t>E</a:t>
            </a:r>
            <a:r>
              <a:rPr lang="mk-MK" sz="900" dirty="0" err="1">
                <a:latin typeface="Arial" panose="020B0604020202020204" pitchFamily="34" charset="0"/>
                <a:ea typeface="Times New Roman" panose="02020603050405020304" pitchFamily="18" charset="0"/>
                <a:cs typeface="Times New Roman" panose="02020603050405020304" pitchFamily="18" charset="0"/>
              </a:rPr>
              <a:t>rror</a:t>
            </a:r>
            <a:r>
              <a:rPr lang="en-US" sz="900" dirty="0">
                <a:latin typeface="Arial" panose="020B0604020202020204" pitchFamily="34" charset="0"/>
                <a:ea typeface="Times New Roman" panose="02020603050405020304" pitchFamily="18" charset="0"/>
                <a:cs typeface="Times New Roman" panose="02020603050405020304" pitchFamily="18" charset="0"/>
              </a:rPr>
              <a:t>, SD - </a:t>
            </a:r>
            <a:r>
              <a:rPr lang="mk-MK" sz="900" dirty="0">
                <a:latin typeface="Arial" panose="020B0604020202020204" pitchFamily="34" charset="0"/>
                <a:ea typeface="Times New Roman" panose="02020603050405020304" pitchFamily="18" charset="0"/>
                <a:cs typeface="Times New Roman" panose="02020603050405020304" pitchFamily="18" charset="0"/>
              </a:rPr>
              <a:t>Standard </a:t>
            </a:r>
            <a:r>
              <a:rPr lang="en-US" sz="900" dirty="0">
                <a:latin typeface="Arial" panose="020B0604020202020204" pitchFamily="34" charset="0"/>
                <a:ea typeface="Times New Roman" panose="02020603050405020304" pitchFamily="18" charset="0"/>
                <a:cs typeface="Times New Roman" panose="02020603050405020304" pitchFamily="18" charset="0"/>
              </a:rPr>
              <a:t>D</a:t>
            </a:r>
            <a:r>
              <a:rPr lang="mk-MK" sz="900" dirty="0" err="1">
                <a:latin typeface="Arial" panose="020B0604020202020204" pitchFamily="34" charset="0"/>
                <a:ea typeface="Times New Roman" panose="02020603050405020304" pitchFamily="18" charset="0"/>
                <a:cs typeface="Times New Roman" panose="02020603050405020304" pitchFamily="18" charset="0"/>
              </a:rPr>
              <a:t>eviations</a:t>
            </a:r>
            <a:r>
              <a:rPr lang="en-US" sz="900" dirty="0">
                <a:latin typeface="Arial" panose="020B0604020202020204" pitchFamily="34" charset="0"/>
                <a:ea typeface="Times New Roman" panose="02020603050405020304" pitchFamily="18" charset="0"/>
                <a:cs typeface="Times New Roman" panose="02020603050405020304" pitchFamily="18" charset="0"/>
              </a:rPr>
              <a:t>, CV – Coefficient of Variation</a:t>
            </a:r>
            <a:endParaRPr lang="mk-MK"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Graphic 10" descr="Arrow Slight curve">
            <a:extLst>
              <a:ext uri="{FF2B5EF4-FFF2-40B4-BE49-F238E27FC236}">
                <a16:creationId xmlns:a16="http://schemas.microsoft.com/office/drawing/2014/main" id="{BEA1FFAE-B714-4D2A-B9DF-09795A159FE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691693">
            <a:off x="1899643" y="4328150"/>
            <a:ext cx="914400" cy="914400"/>
          </a:xfrm>
          <a:prstGeom prst="rect">
            <a:avLst/>
          </a:prstGeom>
        </p:spPr>
      </p:pic>
      <p:sp>
        <p:nvSpPr>
          <p:cNvPr id="13" name="Rectangle 12">
            <a:extLst>
              <a:ext uri="{FF2B5EF4-FFF2-40B4-BE49-F238E27FC236}">
                <a16:creationId xmlns:a16="http://schemas.microsoft.com/office/drawing/2014/main" id="{3CC36715-2951-4DB1-86C3-0177EB02086A}"/>
              </a:ext>
            </a:extLst>
          </p:cNvPr>
          <p:cNvSpPr/>
          <p:nvPr/>
        </p:nvSpPr>
        <p:spPr>
          <a:xfrm>
            <a:off x="8858328" y="6400061"/>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14" name="Rectangle 3">
            <a:extLst>
              <a:ext uri="{FF2B5EF4-FFF2-40B4-BE49-F238E27FC236}">
                <a16:creationId xmlns:a16="http://schemas.microsoft.com/office/drawing/2014/main" id="{4C5A72DE-6EDE-42B9-85FE-F5B4A1E090E1}"/>
              </a:ext>
            </a:extLst>
          </p:cNvPr>
          <p:cNvSpPr>
            <a:spLocks noChangeArrowheads="1"/>
          </p:cNvSpPr>
          <p:nvPr/>
        </p:nvSpPr>
        <p:spPr bwMode="auto">
          <a:xfrm>
            <a:off x="241524" y="6376592"/>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10890020"/>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D6788-C2EF-40BA-96AA-059AE75BD3E1}"/>
              </a:ext>
            </a:extLst>
          </p:cNvPr>
          <p:cNvSpPr>
            <a:spLocks noGrp="1"/>
          </p:cNvSpPr>
          <p:nvPr>
            <p:ph type="title"/>
          </p:nvPr>
        </p:nvSpPr>
        <p:spPr/>
        <p:txBody>
          <a:bodyPr/>
          <a:lstStyle/>
          <a:p>
            <a:r>
              <a:rPr lang="en-US" dirty="0"/>
              <a:t>In situ piloting</a:t>
            </a:r>
            <a:endParaRPr lang="mk-MK" dirty="0"/>
          </a:p>
        </p:txBody>
      </p:sp>
      <p:pic>
        <p:nvPicPr>
          <p:cNvPr id="4" name="Picture 3">
            <a:extLst>
              <a:ext uri="{FF2B5EF4-FFF2-40B4-BE49-F238E27FC236}">
                <a16:creationId xmlns:a16="http://schemas.microsoft.com/office/drawing/2014/main" id="{04778921-BC3B-49EA-9E62-5C020947D543}"/>
              </a:ext>
            </a:extLst>
          </p:cNvPr>
          <p:cNvPicPr/>
          <p:nvPr/>
        </p:nvPicPr>
        <p:blipFill>
          <a:blip r:embed="rId2"/>
          <a:stretch>
            <a:fillRect/>
          </a:stretch>
        </p:blipFill>
        <p:spPr>
          <a:xfrm>
            <a:off x="1681493" y="2395441"/>
            <a:ext cx="4414507" cy="3577158"/>
          </a:xfrm>
          <a:prstGeom prst="rect">
            <a:avLst/>
          </a:prstGeom>
        </p:spPr>
      </p:pic>
      <p:pic>
        <p:nvPicPr>
          <p:cNvPr id="6" name="Google Shape;1161;g3e07891d84f_0_512">
            <a:extLst>
              <a:ext uri="{FF2B5EF4-FFF2-40B4-BE49-F238E27FC236}">
                <a16:creationId xmlns:a16="http://schemas.microsoft.com/office/drawing/2014/main" id="{2AC550D5-D036-4737-A044-E1C7808D8ABB}"/>
              </a:ext>
            </a:extLst>
          </p:cNvPr>
          <p:cNvPicPr preferRelativeResize="0"/>
          <p:nvPr/>
        </p:nvPicPr>
        <p:blipFill rotWithShape="1">
          <a:blip r:embed="rId3">
            <a:alphaModFix/>
          </a:blip>
          <a:srcRect r="11245"/>
          <a:stretch/>
        </p:blipFill>
        <p:spPr>
          <a:xfrm>
            <a:off x="6490720" y="1497713"/>
            <a:ext cx="3069299" cy="1690265"/>
          </a:xfrm>
          <a:prstGeom prst="rect">
            <a:avLst/>
          </a:prstGeom>
          <a:noFill/>
          <a:ln>
            <a:noFill/>
          </a:ln>
        </p:spPr>
      </p:pic>
      <p:pic>
        <p:nvPicPr>
          <p:cNvPr id="8" name="Google Shape;1164;g3e07891d84f_0_512">
            <a:extLst>
              <a:ext uri="{FF2B5EF4-FFF2-40B4-BE49-F238E27FC236}">
                <a16:creationId xmlns:a16="http://schemas.microsoft.com/office/drawing/2014/main" id="{C0116AC9-B66C-44DF-BB54-60E02631E66B}"/>
              </a:ext>
            </a:extLst>
          </p:cNvPr>
          <p:cNvPicPr preferRelativeResize="0"/>
          <p:nvPr/>
        </p:nvPicPr>
        <p:blipFill rotWithShape="1">
          <a:blip r:embed="rId4">
            <a:alphaModFix/>
          </a:blip>
          <a:srcRect t="24396" b="23988"/>
          <a:stretch/>
        </p:blipFill>
        <p:spPr>
          <a:xfrm>
            <a:off x="9667355" y="1496327"/>
            <a:ext cx="2314367" cy="1690266"/>
          </a:xfrm>
          <a:prstGeom prst="rect">
            <a:avLst/>
          </a:prstGeom>
          <a:noFill/>
          <a:ln>
            <a:noFill/>
          </a:ln>
        </p:spPr>
      </p:pic>
      <p:sp>
        <p:nvSpPr>
          <p:cNvPr id="10" name="Rectangle 9">
            <a:extLst>
              <a:ext uri="{FF2B5EF4-FFF2-40B4-BE49-F238E27FC236}">
                <a16:creationId xmlns:a16="http://schemas.microsoft.com/office/drawing/2014/main" id="{D332E582-9066-4151-A37C-479A14C73BB7}"/>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11" name="Rectangle 3">
            <a:extLst>
              <a:ext uri="{FF2B5EF4-FFF2-40B4-BE49-F238E27FC236}">
                <a16:creationId xmlns:a16="http://schemas.microsoft.com/office/drawing/2014/main" id="{1CAB829D-45DB-4D1B-A982-2315BD6386A8}"/>
              </a:ext>
            </a:extLst>
          </p:cNvPr>
          <p:cNvSpPr>
            <a:spLocks noChangeArrowheads="1"/>
          </p:cNvSpPr>
          <p:nvPr/>
        </p:nvSpPr>
        <p:spPr bwMode="auto">
          <a:xfrm>
            <a:off x="428622" y="6324215"/>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pic>
        <p:nvPicPr>
          <p:cNvPr id="12" name="Picture 11">
            <a:extLst>
              <a:ext uri="{FF2B5EF4-FFF2-40B4-BE49-F238E27FC236}">
                <a16:creationId xmlns:a16="http://schemas.microsoft.com/office/drawing/2014/main" id="{D0C4BBFD-94B9-446F-AF0F-2EEFAEC5F29C}"/>
              </a:ext>
            </a:extLst>
          </p:cNvPr>
          <p:cNvPicPr>
            <a:picLocks noChangeAspect="1"/>
          </p:cNvPicPr>
          <p:nvPr/>
        </p:nvPicPr>
        <p:blipFill rotWithShape="1">
          <a:blip r:embed="rId5"/>
          <a:srcRect b="7783"/>
          <a:stretch/>
        </p:blipFill>
        <p:spPr>
          <a:xfrm>
            <a:off x="6826882" y="3410323"/>
            <a:ext cx="4814696" cy="2498799"/>
          </a:xfrm>
          <a:prstGeom prst="rect">
            <a:avLst/>
          </a:prstGeom>
        </p:spPr>
      </p:pic>
      <p:sp>
        <p:nvSpPr>
          <p:cNvPr id="13" name="Arrow: Right 12">
            <a:extLst>
              <a:ext uri="{FF2B5EF4-FFF2-40B4-BE49-F238E27FC236}">
                <a16:creationId xmlns:a16="http://schemas.microsoft.com/office/drawing/2014/main" id="{6994EF9E-4B43-4CB8-A7F3-6E4802EE4918}"/>
              </a:ext>
            </a:extLst>
          </p:cNvPr>
          <p:cNvSpPr/>
          <p:nvPr/>
        </p:nvSpPr>
        <p:spPr>
          <a:xfrm>
            <a:off x="5909558" y="3123507"/>
            <a:ext cx="947651" cy="610985"/>
          </a:xfrm>
          <a:prstGeom prst="rightArrow">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mk-MK"/>
          </a:p>
        </p:txBody>
      </p:sp>
    </p:spTree>
    <p:extLst>
      <p:ext uri="{BB962C8B-B14F-4D97-AF65-F5344CB8AC3E}">
        <p14:creationId xmlns:p14="http://schemas.microsoft.com/office/powerpoint/2010/main" val="2809531554"/>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FDF06-5063-4AE7-B7B7-BE8BCB895384}"/>
              </a:ext>
            </a:extLst>
          </p:cNvPr>
          <p:cNvSpPr>
            <a:spLocks noGrp="1"/>
          </p:cNvSpPr>
          <p:nvPr>
            <p:ph type="title"/>
          </p:nvPr>
        </p:nvSpPr>
        <p:spPr>
          <a:xfrm>
            <a:off x="268629" y="843288"/>
            <a:ext cx="8649731" cy="1325563"/>
          </a:xfrm>
        </p:spPr>
        <p:txBody>
          <a:bodyPr/>
          <a:lstStyle/>
          <a:p>
            <a:r>
              <a:rPr lang="en-US" dirty="0"/>
              <a:t>Carbon dynamics by crop</a:t>
            </a:r>
            <a:endParaRPr lang="mk-MK" dirty="0"/>
          </a:p>
        </p:txBody>
      </p:sp>
      <p:sp>
        <p:nvSpPr>
          <p:cNvPr id="4" name="Rectangle 3">
            <a:extLst>
              <a:ext uri="{FF2B5EF4-FFF2-40B4-BE49-F238E27FC236}">
                <a16:creationId xmlns:a16="http://schemas.microsoft.com/office/drawing/2014/main" id="{E13D03D3-FB5C-499E-B9FD-AF4F49478C58}"/>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5" name="Rectangle 3">
            <a:extLst>
              <a:ext uri="{FF2B5EF4-FFF2-40B4-BE49-F238E27FC236}">
                <a16:creationId xmlns:a16="http://schemas.microsoft.com/office/drawing/2014/main" id="{FFCEB899-FA51-4964-BC35-EAED351D6308}"/>
              </a:ext>
            </a:extLst>
          </p:cNvPr>
          <p:cNvSpPr>
            <a:spLocks noChangeArrowheads="1"/>
          </p:cNvSpPr>
          <p:nvPr/>
        </p:nvSpPr>
        <p:spPr bwMode="auto">
          <a:xfrm>
            <a:off x="442270" y="6347298"/>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pic>
        <p:nvPicPr>
          <p:cNvPr id="7" name="Picture 6">
            <a:extLst>
              <a:ext uri="{FF2B5EF4-FFF2-40B4-BE49-F238E27FC236}">
                <a16:creationId xmlns:a16="http://schemas.microsoft.com/office/drawing/2014/main" id="{9E1CA079-BBB4-49CE-A8CB-CEE22385A427}"/>
              </a:ext>
            </a:extLst>
          </p:cNvPr>
          <p:cNvPicPr>
            <a:picLocks noChangeAspect="1"/>
          </p:cNvPicPr>
          <p:nvPr/>
        </p:nvPicPr>
        <p:blipFill rotWithShape="1">
          <a:blip r:embed="rId2"/>
          <a:srcRect t="9724" b="7639"/>
          <a:stretch/>
        </p:blipFill>
        <p:spPr>
          <a:xfrm>
            <a:off x="1656779" y="1972862"/>
            <a:ext cx="8306087" cy="3895676"/>
          </a:xfrm>
          <a:prstGeom prst="rect">
            <a:avLst/>
          </a:prstGeom>
        </p:spPr>
      </p:pic>
      <p:sp>
        <p:nvSpPr>
          <p:cNvPr id="8" name="Rectangle 7">
            <a:extLst>
              <a:ext uri="{FF2B5EF4-FFF2-40B4-BE49-F238E27FC236}">
                <a16:creationId xmlns:a16="http://schemas.microsoft.com/office/drawing/2014/main" id="{9A4CFEF2-1597-42CD-A9B8-AD6B768F5121}"/>
              </a:ext>
            </a:extLst>
          </p:cNvPr>
          <p:cNvSpPr/>
          <p:nvPr/>
        </p:nvSpPr>
        <p:spPr>
          <a:xfrm>
            <a:off x="1789365" y="5825873"/>
            <a:ext cx="6096000" cy="369332"/>
          </a:xfrm>
          <a:prstGeom prst="rect">
            <a:avLst/>
          </a:prstGeom>
        </p:spPr>
        <p:txBody>
          <a:bodyPr>
            <a:spAutoFit/>
          </a:bodyPr>
          <a:lstStyle/>
          <a:p>
            <a:r>
              <a:rPr lang="de-DE" sz="900" b="1" dirty="0"/>
              <a:t>Balabanova et al., 2025, J. </a:t>
            </a:r>
            <a:r>
              <a:rPr lang="de-DE" sz="900" b="1" dirty="0" err="1"/>
              <a:t>Agric</a:t>
            </a:r>
            <a:r>
              <a:rPr lang="de-DE" sz="900" b="1" dirty="0"/>
              <a:t>. Plant Sci., 23(1), 19–32. DOI: 10.46763/JAPS2523119b</a:t>
            </a:r>
            <a:r>
              <a:rPr lang="de-DE" sz="900" dirty="0"/>
              <a:t> </a:t>
            </a:r>
          </a:p>
          <a:p>
            <a:r>
              <a:rPr lang="de-DE" sz="900" b="1" dirty="0"/>
              <a:t>Balabanova et al., 2026, J. </a:t>
            </a:r>
            <a:r>
              <a:rPr lang="de-DE" sz="900" b="1" dirty="0" err="1"/>
              <a:t>Agric</a:t>
            </a:r>
            <a:r>
              <a:rPr lang="de-DE" sz="900" b="1" dirty="0"/>
              <a:t>. Plant Sci., 24(1), 9–22. DOI: 10.46763/JAPS2624109b</a:t>
            </a:r>
            <a:endParaRPr lang="de-DE" sz="900" dirty="0"/>
          </a:p>
        </p:txBody>
      </p:sp>
      <p:pic>
        <p:nvPicPr>
          <p:cNvPr id="9" name="Google Shape;1513;p30">
            <a:extLst>
              <a:ext uri="{FF2B5EF4-FFF2-40B4-BE49-F238E27FC236}">
                <a16:creationId xmlns:a16="http://schemas.microsoft.com/office/drawing/2014/main" id="{051ADF61-00C8-4598-9B4C-43EB5FB90E07}"/>
              </a:ext>
            </a:extLst>
          </p:cNvPr>
          <p:cNvPicPr preferRelativeResize="0">
            <a:picLocks noGrp="1"/>
          </p:cNvPicPr>
          <p:nvPr/>
        </p:nvPicPr>
        <p:blipFill rotWithShape="1">
          <a:blip r:embed="rId3">
            <a:alphaModFix/>
          </a:blip>
          <a:srcRect l="-28365" t="-576" r="-28347" b="-566"/>
          <a:stretch/>
        </p:blipFill>
        <p:spPr>
          <a:xfrm>
            <a:off x="10733868" y="4902740"/>
            <a:ext cx="1458132" cy="886068"/>
          </a:xfrm>
          <a:prstGeom prst="rect">
            <a:avLst/>
          </a:prstGeom>
          <a:noFill/>
          <a:ln>
            <a:noFill/>
          </a:ln>
        </p:spPr>
      </p:pic>
    </p:spTree>
    <p:extLst>
      <p:ext uri="{BB962C8B-B14F-4D97-AF65-F5344CB8AC3E}">
        <p14:creationId xmlns:p14="http://schemas.microsoft.com/office/powerpoint/2010/main" val="1697939162"/>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AFD9A-8204-4F49-AB94-F80A56CFD1DA}"/>
              </a:ext>
            </a:extLst>
          </p:cNvPr>
          <p:cNvSpPr>
            <a:spLocks noGrp="1"/>
          </p:cNvSpPr>
          <p:nvPr>
            <p:ph type="title"/>
          </p:nvPr>
        </p:nvSpPr>
        <p:spPr/>
        <p:txBody>
          <a:bodyPr/>
          <a:lstStyle/>
          <a:p>
            <a:r>
              <a:rPr lang="en-US" dirty="0"/>
              <a:t>Concluding remarks</a:t>
            </a:r>
            <a:endParaRPr lang="mk-MK" dirty="0"/>
          </a:p>
        </p:txBody>
      </p:sp>
      <p:pic>
        <p:nvPicPr>
          <p:cNvPr id="6" name="Google Shape;1513;p30">
            <a:extLst>
              <a:ext uri="{FF2B5EF4-FFF2-40B4-BE49-F238E27FC236}">
                <a16:creationId xmlns:a16="http://schemas.microsoft.com/office/drawing/2014/main" id="{0F203EC4-4459-42FF-AAB7-AD449AB04670}"/>
              </a:ext>
            </a:extLst>
          </p:cNvPr>
          <p:cNvPicPr preferRelativeResize="0">
            <a:picLocks noGrp="1"/>
          </p:cNvPicPr>
          <p:nvPr/>
        </p:nvPicPr>
        <p:blipFill rotWithShape="1">
          <a:blip r:embed="rId2">
            <a:alphaModFix/>
          </a:blip>
          <a:srcRect l="-28365" t="-576" r="-28347" b="-566"/>
          <a:stretch/>
        </p:blipFill>
        <p:spPr>
          <a:xfrm>
            <a:off x="10733868" y="4902740"/>
            <a:ext cx="1458132" cy="886068"/>
          </a:xfrm>
          <a:prstGeom prst="rect">
            <a:avLst/>
          </a:prstGeom>
          <a:noFill/>
          <a:ln>
            <a:noFill/>
          </a:ln>
        </p:spPr>
      </p:pic>
      <p:sp>
        <p:nvSpPr>
          <p:cNvPr id="4" name="Rectangle 3">
            <a:extLst>
              <a:ext uri="{FF2B5EF4-FFF2-40B4-BE49-F238E27FC236}">
                <a16:creationId xmlns:a16="http://schemas.microsoft.com/office/drawing/2014/main" id="{3FD476CD-0833-4EFC-B3DD-36E9AAC4989A}"/>
              </a:ext>
            </a:extLst>
          </p:cNvPr>
          <p:cNvSpPr/>
          <p:nvPr/>
        </p:nvSpPr>
        <p:spPr>
          <a:xfrm>
            <a:off x="1686148" y="2399821"/>
            <a:ext cx="9499600" cy="1350178"/>
          </a:xfrm>
          <a:prstGeom prst="rect">
            <a:avLst/>
          </a:prstGeom>
        </p:spPr>
        <p:txBody>
          <a:bodyPr wrap="square">
            <a:spAutoFit/>
          </a:bodyPr>
          <a:lstStyle/>
          <a:p>
            <a:pPr marL="285750" indent="-285750">
              <a:lnSpc>
                <a:spcPct val="150000"/>
              </a:lnSpc>
              <a:buFont typeface="Arial" panose="020B0604020202020204" pitchFamily="34" charset="0"/>
              <a:buChar char="•"/>
            </a:pPr>
            <a:r>
              <a:rPr lang="mk-MK" sz="1400" dirty="0" err="1">
                <a:latin typeface="Arial" panose="020B0604020202020204" pitchFamily="34" charset="0"/>
                <a:ea typeface="Calibri" panose="020F0502020204030204" pitchFamily="34" charset="0"/>
              </a:rPr>
              <a:t>Effective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carbon</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sequestration</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monitoring</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is</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vital</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for</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climate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action</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sustainable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agriculture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and</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economic</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incentives</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through</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carbon</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trading</a:t>
            </a:r>
            <a:r>
              <a:rPr lang="mk-MK" sz="1400" dirty="0">
                <a:latin typeface="Arial" panose="020B0604020202020204" pitchFamily="34" charset="0"/>
                <a:ea typeface="Calibri" panose="020F0502020204030204" pitchFamily="34" charset="0"/>
              </a:rPr>
              <a:t>.</a:t>
            </a:r>
            <a:endParaRPr lang="en-US" sz="1400" dirty="0">
              <a:latin typeface="Arial" panose="020B0604020202020204" pitchFamily="34" charset="0"/>
              <a:ea typeface="Calibri" panose="020F0502020204030204" pitchFamily="34" charset="0"/>
            </a:endParaRPr>
          </a:p>
          <a:p>
            <a:pPr marL="285750" indent="-285750">
              <a:lnSpc>
                <a:spcPct val="150000"/>
              </a:lnSpc>
              <a:buFont typeface="Arial" panose="020B0604020202020204" pitchFamily="34" charset="0"/>
              <a:buChar char="•"/>
            </a:pP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Investing</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in</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reliable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cost-effective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and</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scalable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monitoring</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systems</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will</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enhance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global</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efforts</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to</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manage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carbon</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and</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mitigate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climate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change</a:t>
            </a:r>
            <a:r>
              <a:rPr lang="mk-MK" sz="1400" dirty="0">
                <a:latin typeface="Arial" panose="020B0604020202020204" pitchFamily="34" charset="0"/>
                <a:ea typeface="Calibri" panose="020F0502020204030204" pitchFamily="34" charset="0"/>
              </a:rPr>
              <a:t>.</a:t>
            </a:r>
            <a:endParaRPr lang="mk-MK" sz="1400" dirty="0"/>
          </a:p>
        </p:txBody>
      </p:sp>
      <p:pic>
        <p:nvPicPr>
          <p:cNvPr id="7" name="Graphic 6" descr="Arrow Slight curve">
            <a:extLst>
              <a:ext uri="{FF2B5EF4-FFF2-40B4-BE49-F238E27FC236}">
                <a16:creationId xmlns:a16="http://schemas.microsoft.com/office/drawing/2014/main" id="{12B11BA0-9900-4C99-BE85-99646BF5218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rot="2691693">
            <a:off x="1610405" y="3726821"/>
            <a:ext cx="914400" cy="914400"/>
          </a:xfrm>
          <a:prstGeom prst="rect">
            <a:avLst/>
          </a:prstGeom>
        </p:spPr>
      </p:pic>
      <p:sp>
        <p:nvSpPr>
          <p:cNvPr id="8" name="Rectangle 7">
            <a:extLst>
              <a:ext uri="{FF2B5EF4-FFF2-40B4-BE49-F238E27FC236}">
                <a16:creationId xmlns:a16="http://schemas.microsoft.com/office/drawing/2014/main" id="{9F01BFE6-8946-4616-B689-65BD6A134F06}"/>
              </a:ext>
            </a:extLst>
          </p:cNvPr>
          <p:cNvSpPr/>
          <p:nvPr/>
        </p:nvSpPr>
        <p:spPr>
          <a:xfrm>
            <a:off x="2472267" y="4113857"/>
            <a:ext cx="7598492" cy="375552"/>
          </a:xfrm>
          <a:prstGeom prst="rect">
            <a:avLst/>
          </a:prstGeom>
          <a:solidFill>
            <a:schemeClr val="accent6">
              <a:lumMod val="20000"/>
              <a:lumOff val="80000"/>
            </a:schemeClr>
          </a:solidFill>
        </p:spPr>
        <p:txBody>
          <a:bodyPr wrap="square">
            <a:spAutoFit/>
          </a:bodyPr>
          <a:lstStyle/>
          <a:p>
            <a:pPr>
              <a:lnSpc>
                <a:spcPct val="150000"/>
              </a:lnSpc>
            </a:pPr>
            <a:r>
              <a:rPr lang="en-US" sz="1400" dirty="0">
                <a:latin typeface="Arial" panose="020B0604020202020204" pitchFamily="34" charset="0"/>
                <a:ea typeface="Calibri" panose="020F0502020204030204" pitchFamily="34" charset="0"/>
              </a:rPr>
              <a:t>Selection should be based on project scale, precision requirements, and available resources</a:t>
            </a:r>
          </a:p>
        </p:txBody>
      </p:sp>
      <p:sp>
        <p:nvSpPr>
          <p:cNvPr id="9" name="Rectangle 8">
            <a:extLst>
              <a:ext uri="{FF2B5EF4-FFF2-40B4-BE49-F238E27FC236}">
                <a16:creationId xmlns:a16="http://schemas.microsoft.com/office/drawing/2014/main" id="{363FD28A-239D-46CC-B191-B752C829676A}"/>
              </a:ext>
            </a:extLst>
          </p:cNvPr>
          <p:cNvSpPr/>
          <p:nvPr/>
        </p:nvSpPr>
        <p:spPr>
          <a:xfrm>
            <a:off x="1686148" y="4810865"/>
            <a:ext cx="6862196" cy="698717"/>
          </a:xfrm>
          <a:prstGeom prst="rect">
            <a:avLst/>
          </a:prstGeom>
          <a:solidFill>
            <a:schemeClr val="accent6">
              <a:lumMod val="60000"/>
              <a:lumOff val="40000"/>
            </a:schemeClr>
          </a:solidFill>
        </p:spPr>
        <p:txBody>
          <a:bodyPr wrap="square">
            <a:spAutoFit/>
          </a:bodyPr>
          <a:lstStyle/>
          <a:p>
            <a:pPr>
              <a:lnSpc>
                <a:spcPct val="150000"/>
              </a:lnSpc>
            </a:pPr>
            <a:r>
              <a:rPr lang="mk-MK" sz="1400" dirty="0" err="1">
                <a:latin typeface="Arial" panose="020B0604020202020204" pitchFamily="34" charset="0"/>
                <a:ea typeface="Calibri" panose="020F0502020204030204" pitchFamily="34" charset="0"/>
              </a:rPr>
              <a:t>The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predictive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cost</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model</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enables</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better</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financial</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planning</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for</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laboratories</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and</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research</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institutions</a:t>
            </a:r>
            <a:r>
              <a:rPr lang="mk-MK" sz="1400" dirty="0">
                <a:latin typeface="Arial" panose="020B0604020202020204" pitchFamily="34" charset="0"/>
                <a:ea typeface="Calibri" panose="020F0502020204030204" pitchFamily="34" charset="0"/>
              </a:rPr>
              <a:t> </a:t>
            </a:r>
            <a:endParaRPr lang="en-US" sz="1400" dirty="0">
              <a:latin typeface="Arial" panose="020B0604020202020204" pitchFamily="34" charset="0"/>
              <a:ea typeface="Calibri" panose="020F0502020204030204" pitchFamily="34" charset="0"/>
            </a:endParaRPr>
          </a:p>
        </p:txBody>
      </p:sp>
      <p:sp>
        <p:nvSpPr>
          <p:cNvPr id="10" name="Rectangle 9">
            <a:extLst>
              <a:ext uri="{FF2B5EF4-FFF2-40B4-BE49-F238E27FC236}">
                <a16:creationId xmlns:a16="http://schemas.microsoft.com/office/drawing/2014/main" id="{08C09DC9-A362-4E17-90C7-85F8F7CB3F05}"/>
              </a:ext>
            </a:extLst>
          </p:cNvPr>
          <p:cNvSpPr/>
          <p:nvPr/>
        </p:nvSpPr>
        <p:spPr>
          <a:xfrm>
            <a:off x="3583005" y="5386039"/>
            <a:ext cx="6487754" cy="703847"/>
          </a:xfrm>
          <a:prstGeom prst="rect">
            <a:avLst/>
          </a:prstGeom>
          <a:solidFill>
            <a:schemeClr val="accent6">
              <a:lumMod val="75000"/>
            </a:schemeClr>
          </a:solidFill>
        </p:spPr>
        <p:txBody>
          <a:bodyPr wrap="square">
            <a:spAutoFit/>
          </a:bodyPr>
          <a:lstStyle/>
          <a:p>
            <a:pPr>
              <a:lnSpc>
                <a:spcPct val="150000"/>
              </a:lnSpc>
            </a:pPr>
            <a:r>
              <a:rPr lang="mk-MK" sz="1400" dirty="0" err="1">
                <a:latin typeface="Arial" panose="020B0604020202020204" pitchFamily="34" charset="0"/>
                <a:ea typeface="Calibri" panose="020F0502020204030204" pitchFamily="34" charset="0"/>
              </a:rPr>
              <a:t>Cost</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per</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sample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can</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be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minimized</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by</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optimizing</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reagent</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use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training</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staff</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for</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efficiency</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and</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investing</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in</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durable</a:t>
            </a:r>
            <a:r>
              <a:rPr lang="mk-MK" sz="1400" dirty="0">
                <a:latin typeface="Arial" panose="020B0604020202020204" pitchFamily="34" charset="0"/>
                <a:ea typeface="Calibri" panose="020F0502020204030204" pitchFamily="34" charset="0"/>
              </a:rPr>
              <a:t> </a:t>
            </a:r>
            <a:r>
              <a:rPr lang="mk-MK" sz="1400" dirty="0" err="1">
                <a:latin typeface="Arial" panose="020B0604020202020204" pitchFamily="34" charset="0"/>
                <a:ea typeface="Calibri" panose="020F0502020204030204" pitchFamily="34" charset="0"/>
              </a:rPr>
              <a:t>equipment</a:t>
            </a:r>
            <a:r>
              <a:rPr lang="mk-MK" sz="1400" dirty="0">
                <a:latin typeface="Arial" panose="020B0604020202020204" pitchFamily="34" charset="0"/>
                <a:ea typeface="Calibri" panose="020F0502020204030204" pitchFamily="34" charset="0"/>
              </a:rPr>
              <a:t>. </a:t>
            </a:r>
            <a:endParaRPr lang="mk-MK" sz="1400" dirty="0"/>
          </a:p>
        </p:txBody>
      </p:sp>
      <p:sp>
        <p:nvSpPr>
          <p:cNvPr id="11" name="Rectangle 10">
            <a:extLst>
              <a:ext uri="{FF2B5EF4-FFF2-40B4-BE49-F238E27FC236}">
                <a16:creationId xmlns:a16="http://schemas.microsoft.com/office/drawing/2014/main" id="{699482F2-2D61-4290-9223-2D86FEB4C78C}"/>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12" name="Rectangle 3">
            <a:extLst>
              <a:ext uri="{FF2B5EF4-FFF2-40B4-BE49-F238E27FC236}">
                <a16:creationId xmlns:a16="http://schemas.microsoft.com/office/drawing/2014/main" id="{56F36287-EE8C-4997-811D-7AB1EF750238}"/>
              </a:ext>
            </a:extLst>
          </p:cNvPr>
          <p:cNvSpPr>
            <a:spLocks noChangeArrowheads="1"/>
          </p:cNvSpPr>
          <p:nvPr/>
        </p:nvSpPr>
        <p:spPr bwMode="auto">
          <a:xfrm>
            <a:off x="428622" y="6324215"/>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2901027"/>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AFD9A-8204-4F49-AB94-F80A56CFD1DA}"/>
              </a:ext>
            </a:extLst>
          </p:cNvPr>
          <p:cNvSpPr>
            <a:spLocks noGrp="1"/>
          </p:cNvSpPr>
          <p:nvPr>
            <p:ph type="title"/>
          </p:nvPr>
        </p:nvSpPr>
        <p:spPr/>
        <p:txBody>
          <a:bodyPr/>
          <a:lstStyle/>
          <a:p>
            <a:r>
              <a:rPr lang="en-US" dirty="0"/>
              <a:t>Concluding remarks</a:t>
            </a:r>
            <a:endParaRPr lang="mk-MK" dirty="0"/>
          </a:p>
        </p:txBody>
      </p:sp>
      <p:pic>
        <p:nvPicPr>
          <p:cNvPr id="6" name="Google Shape;1513;p30">
            <a:extLst>
              <a:ext uri="{FF2B5EF4-FFF2-40B4-BE49-F238E27FC236}">
                <a16:creationId xmlns:a16="http://schemas.microsoft.com/office/drawing/2014/main" id="{0F203EC4-4459-42FF-AAB7-AD449AB04670}"/>
              </a:ext>
            </a:extLst>
          </p:cNvPr>
          <p:cNvPicPr preferRelativeResize="0">
            <a:picLocks noGrp="1"/>
          </p:cNvPicPr>
          <p:nvPr/>
        </p:nvPicPr>
        <p:blipFill rotWithShape="1">
          <a:blip r:embed="rId2">
            <a:alphaModFix/>
          </a:blip>
          <a:srcRect l="-28365" t="-576" r="-28347" b="-566"/>
          <a:stretch/>
        </p:blipFill>
        <p:spPr>
          <a:xfrm>
            <a:off x="10733868" y="4902740"/>
            <a:ext cx="1458132" cy="886068"/>
          </a:xfrm>
          <a:prstGeom prst="rect">
            <a:avLst/>
          </a:prstGeom>
          <a:noFill/>
          <a:ln>
            <a:noFill/>
          </a:ln>
        </p:spPr>
      </p:pic>
      <p:sp>
        <p:nvSpPr>
          <p:cNvPr id="4" name="Rectangle 3">
            <a:extLst>
              <a:ext uri="{FF2B5EF4-FFF2-40B4-BE49-F238E27FC236}">
                <a16:creationId xmlns:a16="http://schemas.microsoft.com/office/drawing/2014/main" id="{2842DA51-F44C-44AD-875D-D571FE1D8F58}"/>
              </a:ext>
            </a:extLst>
          </p:cNvPr>
          <p:cNvSpPr/>
          <p:nvPr/>
        </p:nvSpPr>
        <p:spPr>
          <a:xfrm>
            <a:off x="1693333" y="2673981"/>
            <a:ext cx="8805333" cy="1022909"/>
          </a:xfrm>
          <a:prstGeom prst="rect">
            <a:avLst/>
          </a:prstGeom>
        </p:spPr>
        <p:txBody>
          <a:bodyPr wrap="square">
            <a:spAutoFit/>
          </a:bodyPr>
          <a:lstStyle/>
          <a:p>
            <a:pPr marL="285750" indent="-285750" algn="just">
              <a:lnSpc>
                <a:spcPct val="150000"/>
              </a:lnSpc>
              <a:spcAft>
                <a:spcPts val="0"/>
              </a:spcAft>
              <a:buFont typeface="Arial" panose="020B0604020202020204" pitchFamily="34" charset="0"/>
              <a:buChar char="•"/>
            </a:pPr>
            <a:r>
              <a:rPr lang="en-GB" sz="1400" dirty="0">
                <a:latin typeface="Arial" panose="020B0604020202020204" pitchFamily="34" charset="0"/>
                <a:ea typeface="Times New Roman" panose="02020603050405020304" pitchFamily="18" charset="0"/>
              </a:rPr>
              <a:t>The TOC Analyzer is superior in both accuracy and precision, making it the preferred method for critical applications, while the Walkley-Black method remains valuable for cost-effective, routine SOC analysis with acceptable precision</a:t>
            </a:r>
            <a:endParaRPr lang="mk-MK" sz="1600" dirty="0">
              <a:effectLst/>
              <a:latin typeface="Times New Roman" panose="02020603050405020304" pitchFamily="18" charset="0"/>
              <a:ea typeface="Times New Roman" panose="02020603050405020304" pitchFamily="18" charset="0"/>
            </a:endParaRPr>
          </a:p>
        </p:txBody>
      </p:sp>
      <p:sp>
        <p:nvSpPr>
          <p:cNvPr id="7" name="Rectangle 6">
            <a:extLst>
              <a:ext uri="{FF2B5EF4-FFF2-40B4-BE49-F238E27FC236}">
                <a16:creationId xmlns:a16="http://schemas.microsoft.com/office/drawing/2014/main" id="{DDFDDC00-0D1A-40DF-A3F6-1829C0F41590}"/>
              </a:ext>
            </a:extLst>
          </p:cNvPr>
          <p:cNvSpPr/>
          <p:nvPr/>
        </p:nvSpPr>
        <p:spPr>
          <a:xfrm>
            <a:off x="1693333" y="3763166"/>
            <a:ext cx="9040535" cy="703847"/>
          </a:xfrm>
          <a:prstGeom prst="rect">
            <a:avLst/>
          </a:prstGeom>
        </p:spPr>
        <p:txBody>
          <a:bodyPr wrap="square">
            <a:spAutoFit/>
          </a:bodyPr>
          <a:lstStyle/>
          <a:p>
            <a:pPr marL="285750" indent="-285750" algn="just">
              <a:lnSpc>
                <a:spcPct val="150000"/>
              </a:lnSpc>
              <a:spcAft>
                <a:spcPts val="0"/>
              </a:spcAft>
              <a:buFont typeface="Arial" panose="020B0604020202020204" pitchFamily="34" charset="0"/>
              <a:buChar char="•"/>
            </a:pPr>
            <a:r>
              <a:rPr lang="en-US" sz="1400" dirty="0">
                <a:latin typeface="Arial" panose="020B0604020202020204" pitchFamily="34" charset="0"/>
                <a:ea typeface="Calibri" panose="020F0502020204030204" pitchFamily="34" charset="0"/>
                <a:cs typeface="Times New Roman" panose="02020603050405020304" pitchFamily="18" charset="0"/>
              </a:rPr>
              <a:t>The TOC Analyzer leads in precision and accuracy but is limited by cost and complexity, while the Walkley-Black Method is cost-effective but less reliable, </a:t>
            </a:r>
            <a:r>
              <a:rPr lang="en-US" sz="1400" b="1" dirty="0">
                <a:latin typeface="Arial" panose="020B0604020202020204" pitchFamily="34" charset="0"/>
                <a:ea typeface="Calibri" panose="020F0502020204030204" pitchFamily="34" charset="0"/>
                <a:cs typeface="Times New Roman" panose="02020603050405020304" pitchFamily="18" charset="0"/>
              </a:rPr>
              <a:t>offering unique advantages for field application. </a:t>
            </a:r>
            <a:endParaRPr lang="mk-MK" sz="1400" b="1" dirty="0">
              <a:latin typeface="Calibri" panose="020F0502020204030204" pitchFamily="34" charset="0"/>
              <a:ea typeface="Calibri" panose="020F0502020204030204" pitchFamily="34" charset="0"/>
              <a:cs typeface="Times New Roman" panose="02020603050405020304" pitchFamily="18" charset="0"/>
            </a:endParaRPr>
          </a:p>
        </p:txBody>
      </p:sp>
      <p:sp>
        <p:nvSpPr>
          <p:cNvPr id="8" name="Rectangle 7">
            <a:extLst>
              <a:ext uri="{FF2B5EF4-FFF2-40B4-BE49-F238E27FC236}">
                <a16:creationId xmlns:a16="http://schemas.microsoft.com/office/drawing/2014/main" id="{CFEA437A-8951-4BC8-9FFC-7D12B1A94516}"/>
              </a:ext>
            </a:extLst>
          </p:cNvPr>
          <p:cNvSpPr/>
          <p:nvPr/>
        </p:nvSpPr>
        <p:spPr>
          <a:xfrm>
            <a:off x="2980267" y="4913317"/>
            <a:ext cx="7090492" cy="646331"/>
          </a:xfrm>
          <a:prstGeom prst="rect">
            <a:avLst/>
          </a:prstGeom>
        </p:spPr>
        <p:txBody>
          <a:bodyPr wrap="square">
            <a:spAutoFit/>
          </a:bodyPr>
          <a:lstStyle/>
          <a:p>
            <a:r>
              <a:rPr lang="en-US" i="1" dirty="0">
                <a:latin typeface="Comic Sans MS" panose="030F0702030302020204" pitchFamily="66" charset="0"/>
                <a:ea typeface="Calibri" panose="020F0502020204030204" pitchFamily="34" charset="0"/>
              </a:rPr>
              <a:t>Soils act as major carbon sinks, storing carbon and mitigating climate change by reducing atmospheric carbon dioxide levels</a:t>
            </a:r>
            <a:endParaRPr lang="mk-MK" i="1" dirty="0">
              <a:latin typeface="Comic Sans MS" panose="030F0702030302020204" pitchFamily="66" charset="0"/>
            </a:endParaRPr>
          </a:p>
        </p:txBody>
      </p:sp>
      <p:pic>
        <p:nvPicPr>
          <p:cNvPr id="10" name="Graphic 9" descr="Marketing">
            <a:extLst>
              <a:ext uri="{FF2B5EF4-FFF2-40B4-BE49-F238E27FC236}">
                <a16:creationId xmlns:a16="http://schemas.microsoft.com/office/drawing/2014/main" id="{DAD63F0C-B0E7-4C91-B924-46DE52F2677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46206" y="4815683"/>
            <a:ext cx="914400" cy="914400"/>
          </a:xfrm>
          <a:prstGeom prst="rect">
            <a:avLst/>
          </a:prstGeom>
        </p:spPr>
      </p:pic>
      <p:sp>
        <p:nvSpPr>
          <p:cNvPr id="11" name="Rectangle 10">
            <a:extLst>
              <a:ext uri="{FF2B5EF4-FFF2-40B4-BE49-F238E27FC236}">
                <a16:creationId xmlns:a16="http://schemas.microsoft.com/office/drawing/2014/main" id="{868EADBE-A0C9-4CBF-86D5-52FF59ACCAEE}"/>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14" name="Rectangle 3">
            <a:extLst>
              <a:ext uri="{FF2B5EF4-FFF2-40B4-BE49-F238E27FC236}">
                <a16:creationId xmlns:a16="http://schemas.microsoft.com/office/drawing/2014/main" id="{989993F6-AB8B-4974-9DAC-E51930A434CD}"/>
              </a:ext>
            </a:extLst>
          </p:cNvPr>
          <p:cNvSpPr>
            <a:spLocks noChangeArrowheads="1"/>
          </p:cNvSpPr>
          <p:nvPr/>
        </p:nvSpPr>
        <p:spPr bwMode="auto">
          <a:xfrm>
            <a:off x="823415" y="6323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1434594"/>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7AE11-74CE-404C-A623-E4238B8D2053}"/>
              </a:ext>
            </a:extLst>
          </p:cNvPr>
          <p:cNvSpPr>
            <a:spLocks noGrp="1"/>
          </p:cNvSpPr>
          <p:nvPr>
            <p:ph type="title"/>
          </p:nvPr>
        </p:nvSpPr>
        <p:spPr>
          <a:xfrm>
            <a:off x="1771134" y="1573292"/>
            <a:ext cx="9351295" cy="1325563"/>
          </a:xfrm>
        </p:spPr>
        <p:txBody>
          <a:bodyPr>
            <a:normAutofit/>
          </a:bodyPr>
          <a:lstStyle/>
          <a:p>
            <a:pPr algn="ctr"/>
            <a:r>
              <a:rPr lang="en-US" sz="2700" b="0" i="1" dirty="0">
                <a:latin typeface="Arial" panose="020B0604020202020204" pitchFamily="34" charset="0"/>
                <a:cs typeface="Arial" panose="020B0604020202020204" pitchFamily="34" charset="0"/>
              </a:rPr>
              <a:t>Discover more insights and interact with our project data,  visit our website today!</a:t>
            </a:r>
            <a:endParaRPr lang="mk-MK" sz="4000" b="0" i="1" dirty="0"/>
          </a:p>
        </p:txBody>
      </p:sp>
      <p:pic>
        <p:nvPicPr>
          <p:cNvPr id="5" name="Picture 4">
            <a:extLst>
              <a:ext uri="{FF2B5EF4-FFF2-40B4-BE49-F238E27FC236}">
                <a16:creationId xmlns:a16="http://schemas.microsoft.com/office/drawing/2014/main" id="{19F6C52C-5DA2-4A80-8EF0-92022E35E04A}"/>
              </a:ext>
            </a:extLst>
          </p:cNvPr>
          <p:cNvPicPr>
            <a:picLocks noChangeAspect="1"/>
          </p:cNvPicPr>
          <p:nvPr/>
        </p:nvPicPr>
        <p:blipFill>
          <a:blip r:embed="rId2"/>
          <a:stretch>
            <a:fillRect/>
          </a:stretch>
        </p:blipFill>
        <p:spPr>
          <a:xfrm>
            <a:off x="1649780" y="3649129"/>
            <a:ext cx="8502935" cy="2494748"/>
          </a:xfrm>
          <a:prstGeom prst="rect">
            <a:avLst/>
          </a:prstGeom>
        </p:spPr>
      </p:pic>
      <p:pic>
        <p:nvPicPr>
          <p:cNvPr id="6" name="Picture 5">
            <a:extLst>
              <a:ext uri="{FF2B5EF4-FFF2-40B4-BE49-F238E27FC236}">
                <a16:creationId xmlns:a16="http://schemas.microsoft.com/office/drawing/2014/main" id="{CF4851A0-9B9A-4614-AA10-33EE7964F24E}"/>
              </a:ext>
            </a:extLst>
          </p:cNvPr>
          <p:cNvPicPr>
            <a:picLocks noChangeAspect="1"/>
          </p:cNvPicPr>
          <p:nvPr/>
        </p:nvPicPr>
        <p:blipFill>
          <a:blip r:embed="rId3"/>
          <a:stretch>
            <a:fillRect/>
          </a:stretch>
        </p:blipFill>
        <p:spPr>
          <a:xfrm>
            <a:off x="9250214" y="133511"/>
            <a:ext cx="2124371" cy="571580"/>
          </a:xfrm>
          <a:prstGeom prst="rect">
            <a:avLst/>
          </a:prstGeom>
        </p:spPr>
      </p:pic>
      <p:pic>
        <p:nvPicPr>
          <p:cNvPr id="7" name="Graphic 6" descr="Arrow Slight curve">
            <a:extLst>
              <a:ext uri="{FF2B5EF4-FFF2-40B4-BE49-F238E27FC236}">
                <a16:creationId xmlns:a16="http://schemas.microsoft.com/office/drawing/2014/main" id="{B5F0A9B5-9208-4FB6-B487-D39642886F4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1553195">
            <a:off x="5797256" y="2488883"/>
            <a:ext cx="914400" cy="914400"/>
          </a:xfrm>
          <a:prstGeom prst="rect">
            <a:avLst/>
          </a:prstGeom>
        </p:spPr>
      </p:pic>
      <p:sp>
        <p:nvSpPr>
          <p:cNvPr id="8" name="TextBox 7">
            <a:extLst>
              <a:ext uri="{FF2B5EF4-FFF2-40B4-BE49-F238E27FC236}">
                <a16:creationId xmlns:a16="http://schemas.microsoft.com/office/drawing/2014/main" id="{48990AEB-801B-48A4-9384-F4819D89311A}"/>
              </a:ext>
            </a:extLst>
          </p:cNvPr>
          <p:cNvSpPr txBox="1"/>
          <p:nvPr/>
        </p:nvSpPr>
        <p:spPr>
          <a:xfrm>
            <a:off x="2871651" y="5774267"/>
            <a:ext cx="184731" cy="369332"/>
          </a:xfrm>
          <a:prstGeom prst="rect">
            <a:avLst/>
          </a:prstGeom>
          <a:noFill/>
        </p:spPr>
        <p:txBody>
          <a:bodyPr wrap="none" rtlCol="0">
            <a:spAutoFit/>
          </a:bodyPr>
          <a:lstStyle/>
          <a:p>
            <a:endParaRPr lang="mk-MK" dirty="0"/>
          </a:p>
        </p:txBody>
      </p:sp>
      <p:sp>
        <p:nvSpPr>
          <p:cNvPr id="10" name="Rectangle 9">
            <a:extLst>
              <a:ext uri="{FF2B5EF4-FFF2-40B4-BE49-F238E27FC236}">
                <a16:creationId xmlns:a16="http://schemas.microsoft.com/office/drawing/2014/main" id="{DBFA8048-1B65-4624-8E42-723B80ED2FC3}"/>
              </a:ext>
            </a:extLst>
          </p:cNvPr>
          <p:cNvSpPr/>
          <p:nvPr/>
        </p:nvSpPr>
        <p:spPr>
          <a:xfrm>
            <a:off x="6747606" y="2993313"/>
            <a:ext cx="2502608" cy="338554"/>
          </a:xfrm>
          <a:prstGeom prst="rect">
            <a:avLst/>
          </a:prstGeom>
        </p:spPr>
        <p:txBody>
          <a:bodyPr wrap="none">
            <a:spAutoFit/>
          </a:bodyPr>
          <a:lstStyle/>
          <a:p>
            <a:r>
              <a:rPr lang="mk-MK" sz="1600" dirty="0">
                <a:latin typeface="Arial" panose="020B0604020202020204" pitchFamily="34" charset="0"/>
                <a:cs typeface="Arial" panose="020B0604020202020204" pitchFamily="34" charset="0"/>
                <a:hlinkClick r:id="rId6"/>
              </a:rPr>
              <a:t>https://carbonica-hub.eu/</a:t>
            </a:r>
            <a:r>
              <a:rPr lang="en-US" sz="1600" dirty="0">
                <a:latin typeface="Arial" panose="020B0604020202020204" pitchFamily="34" charset="0"/>
                <a:cs typeface="Arial" panose="020B0604020202020204" pitchFamily="34" charset="0"/>
              </a:rPr>
              <a:t> </a:t>
            </a:r>
            <a:endParaRPr lang="mk-MK" sz="1600" dirty="0">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F1FBA184-75E5-4606-9627-99F79550C6C3}"/>
              </a:ext>
            </a:extLst>
          </p:cNvPr>
          <p:cNvSpPr/>
          <p:nvPr/>
        </p:nvSpPr>
        <p:spPr>
          <a:xfrm>
            <a:off x="9440219" y="6347298"/>
            <a:ext cx="1556836" cy="307777"/>
          </a:xfrm>
          <a:prstGeom prst="rect">
            <a:avLst/>
          </a:prstGeom>
        </p:spPr>
        <p:txBody>
          <a:bodyPr wrap="none">
            <a:spAutoFit/>
          </a:bodyPr>
          <a:lstStyle/>
          <a:p>
            <a:r>
              <a:rPr lang="en-US" sz="1400" dirty="0">
                <a:latin typeface="Arial" panose="020B0604020202020204" pitchFamily="34" charset="0"/>
                <a:ea typeface="Calibri" panose="020F0502020204030204" pitchFamily="34" charset="0"/>
                <a:cs typeface="Arial" panose="020B0604020202020204" pitchFamily="34" charset="0"/>
              </a:rPr>
              <a:t>Date: 24/09/2026</a:t>
            </a:r>
            <a:endParaRPr lang="mk-MK" sz="1400" dirty="0">
              <a:latin typeface="Arial" panose="020B0604020202020204" pitchFamily="34" charset="0"/>
              <a:cs typeface="Arial" panose="020B0604020202020204" pitchFamily="34" charset="0"/>
            </a:endParaRPr>
          </a:p>
        </p:txBody>
      </p:sp>
      <p:sp>
        <p:nvSpPr>
          <p:cNvPr id="13" name="Rectangle 3">
            <a:extLst>
              <a:ext uri="{FF2B5EF4-FFF2-40B4-BE49-F238E27FC236}">
                <a16:creationId xmlns:a16="http://schemas.microsoft.com/office/drawing/2014/main" id="{CB0750A2-5DC3-4D74-A266-7705D4385236}"/>
              </a:ext>
            </a:extLst>
          </p:cNvPr>
          <p:cNvSpPr>
            <a:spLocks noChangeArrowheads="1"/>
          </p:cNvSpPr>
          <p:nvPr/>
        </p:nvSpPr>
        <p:spPr bwMode="auto">
          <a:xfrm>
            <a:off x="823415" y="6323829"/>
            <a:ext cx="6398260" cy="661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28</a:t>
            </a:r>
            <a:r>
              <a:rPr kumimoji="0" lang="en-US" altLang="mk-MK" sz="1000" b="1" i="0" u="none" strike="noStrike" cap="none" normalizeH="0" baseline="3000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th</a:t>
            </a:r>
            <a:r>
              <a:rPr kumimoji="0" lang="en-US" altLang="mk-MK" sz="1000" b="1"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Congress of Chemists and Technologists of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23-26 September, 2026, Metropol Lake Resort, </a:t>
            </a:r>
            <a:r>
              <a:rPr kumimoji="0" lang="en-US" altLang="mk-MK" sz="900" b="0" i="0" u="none" strike="noStrike" cap="none" normalizeH="0" baseline="0" dirty="0" err="1">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Ohrid</a:t>
            </a:r>
            <a:r>
              <a:rPr kumimoji="0" lang="en-US" altLang="mk-MK" sz="900" b="0" i="0" u="none" strike="noStrike" cap="none" normalizeH="0" baseline="0" dirty="0">
                <a:ln>
                  <a:noFill/>
                </a:ln>
                <a:solidFill>
                  <a:schemeClr val="tx1"/>
                </a:solidFill>
                <a:effectLst/>
                <a:latin typeface="Tahoma" panose="020B0604030504040204" pitchFamily="34" charset="0"/>
                <a:ea typeface="Calibri" panose="020F0502020204030204" pitchFamily="34" charset="0"/>
                <a:cs typeface="Tahoma" panose="020B0604030504040204" pitchFamily="34" charset="0"/>
              </a:rPr>
              <a:t>, Macedonia</a:t>
            </a:r>
            <a:endParaRPr kumimoji="0" lang="mk-MK" altLang="mk-MK" sz="11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mk-MK" altLang="mk-MK"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848816928"/>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B23ABF1-BB6B-47E7-AB4D-ABCE2FB48281}"/>
              </a:ext>
            </a:extLst>
          </p:cNvPr>
          <p:cNvPicPr>
            <a:picLocks noChangeAspect="1"/>
          </p:cNvPicPr>
          <p:nvPr/>
        </p:nvPicPr>
        <p:blipFill>
          <a:blip r:embed="rId2"/>
          <a:stretch>
            <a:fillRect/>
          </a:stretch>
        </p:blipFill>
        <p:spPr>
          <a:xfrm>
            <a:off x="0" y="198792"/>
            <a:ext cx="12192000" cy="646041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close-up of a logo&#10;&#10;Description automatically generated"/>
          <p:cNvPicPr>
            <a:picLocks noChangeAspect="1"/>
          </p:cNvPicPr>
          <p:nvPr/>
        </p:nvPicPr>
        <p:blipFill>
          <a:blip r:embed="rId2"/>
          <a:stretch>
            <a:fillRect/>
          </a:stretch>
        </p:blipFill>
        <p:spPr>
          <a:xfrm>
            <a:off x="189344" y="91178"/>
            <a:ext cx="3370286" cy="1047522"/>
          </a:xfrm>
          <a:prstGeom prst="rect">
            <a:avLst/>
          </a:prstGeom>
        </p:spPr>
      </p:pic>
      <p:sp>
        <p:nvSpPr>
          <p:cNvPr id="6" name="文本框 5"/>
          <p:cNvSpPr txBox="1"/>
          <p:nvPr/>
        </p:nvSpPr>
        <p:spPr>
          <a:xfrm>
            <a:off x="433705" y="1138555"/>
            <a:ext cx="7689850" cy="4639945"/>
          </a:xfrm>
          <a:prstGeom prst="rect">
            <a:avLst/>
          </a:prstGeom>
        </p:spPr>
        <p:txBody>
          <a:bodyPr wrap="square">
            <a:noAutofit/>
          </a:bodyPr>
          <a:lstStyle/>
          <a:p>
            <a:pPr marL="0" indent="0">
              <a:spcBef>
                <a:spcPct val="0"/>
              </a:spcBef>
              <a:spcAft>
                <a:spcPts val="600"/>
              </a:spcAft>
            </a:pPr>
            <a:r>
              <a:rPr lang="en-US" altLang="zh-CN" sz="2000" b="1" i="0" dirty="0">
                <a:solidFill>
                  <a:srgbClr val="1A1A1A"/>
                </a:solidFill>
                <a:latin typeface="Palatino Linotype" panose="02040502050505030304" pitchFamily="18" charset="0"/>
                <a:ea typeface="Helvetica Neue"/>
                <a:cs typeface="Palatino Linotype" panose="02040502050505030304" pitchFamily="18" charset="0"/>
              </a:rPr>
              <a:t>Translational Research in Sustainable Agriculture: Integrating Data Science, Technology and Field Practice</a:t>
            </a:r>
          </a:p>
          <a:p>
            <a:pPr marL="0" indent="0">
              <a:spcBef>
                <a:spcPct val="0"/>
              </a:spcBef>
              <a:spcAft>
                <a:spcPts val="600"/>
              </a:spcAft>
            </a:pPr>
            <a:r>
              <a:rPr lang="en-US" altLang="zh-CN" sz="1600" b="1" i="0" dirty="0">
                <a:solidFill>
                  <a:srgbClr val="1A1A1A"/>
                </a:solidFill>
                <a:latin typeface="Palatino Linotype" panose="02040502050505030304" pitchFamily="18" charset="0"/>
                <a:ea typeface="Helvetica Neue"/>
                <a:cs typeface="Palatino Linotype" panose="02040502050505030304" pitchFamily="18" charset="0"/>
              </a:rPr>
              <a:t>(https://www.mdpi.com/journal/sustainability/special_issues/P4I3NH1QSH)</a:t>
            </a:r>
          </a:p>
          <a:p>
            <a:pPr marL="0" indent="0">
              <a:spcBef>
                <a:spcPct val="0"/>
              </a:spcBef>
              <a:spcAft>
                <a:spcPts val="600"/>
              </a:spcAft>
            </a:pPr>
            <a:endParaRPr lang="en-US" altLang="zh-CN" sz="1600" b="1" i="0" dirty="0">
              <a:solidFill>
                <a:srgbClr val="1A1A1A"/>
              </a:solidFill>
              <a:latin typeface="Palatino Linotype" panose="02040502050505030304" pitchFamily="18" charset="0"/>
              <a:ea typeface="Helvetica Neue"/>
              <a:cs typeface="Palatino Linotype" panose="02040502050505030304" pitchFamily="18" charset="0"/>
            </a:endParaRPr>
          </a:p>
          <a:p>
            <a:pPr marL="0" indent="0">
              <a:spcBef>
                <a:spcPct val="0"/>
              </a:spcBef>
              <a:spcAft>
                <a:spcPts val="600"/>
              </a:spcAft>
            </a:pPr>
            <a:r>
              <a:rPr lang="en-US" altLang="zh-CN" sz="1600" b="1" i="0" dirty="0">
                <a:solidFill>
                  <a:srgbClr val="1A1A1A"/>
                </a:solidFill>
                <a:latin typeface="Palatino Linotype" panose="02040502050505030304" pitchFamily="18" charset="0"/>
                <a:ea typeface="Helvetica Neue"/>
                <a:cs typeface="Palatino Linotype" panose="02040502050505030304" pitchFamily="18" charset="0"/>
              </a:rPr>
              <a:t>Keywords</a:t>
            </a:r>
          </a:p>
          <a:p>
            <a:pPr marL="285750" indent="-285750">
              <a:spcBef>
                <a:spcPct val="0"/>
              </a:spcBef>
              <a:spcAft>
                <a:spcPts val="600"/>
              </a:spcAft>
              <a:buFont typeface="Arial" panose="020B0604020202020204" pitchFamily="34" charset="0"/>
              <a:buChar char="•"/>
            </a:pPr>
            <a:r>
              <a:rPr lang="en-US" altLang="zh-CN" sz="1600" b="1" i="0" dirty="0">
                <a:solidFill>
                  <a:srgbClr val="1A1A1A"/>
                </a:solidFill>
                <a:latin typeface="Palatino Linotype" panose="02040502050505030304" pitchFamily="18" charset="0"/>
                <a:ea typeface="Helvetica Neue"/>
                <a:cs typeface="Palatino Linotype" panose="02040502050505030304" pitchFamily="18" charset="0"/>
              </a:rPr>
              <a:t>translational research</a:t>
            </a:r>
          </a:p>
          <a:p>
            <a:pPr marL="285750" indent="-285750">
              <a:spcBef>
                <a:spcPct val="0"/>
              </a:spcBef>
              <a:spcAft>
                <a:spcPts val="600"/>
              </a:spcAft>
              <a:buFont typeface="Arial" panose="020B0604020202020204" pitchFamily="34" charset="0"/>
              <a:buChar char="•"/>
            </a:pPr>
            <a:r>
              <a:rPr lang="en-US" altLang="zh-CN" sz="1600" b="1" i="0" dirty="0">
                <a:solidFill>
                  <a:srgbClr val="1A1A1A"/>
                </a:solidFill>
                <a:latin typeface="Palatino Linotype" panose="02040502050505030304" pitchFamily="18" charset="0"/>
                <a:ea typeface="Helvetica Neue"/>
                <a:cs typeface="Palatino Linotype" panose="02040502050505030304" pitchFamily="18" charset="0"/>
              </a:rPr>
              <a:t>sustainable agriculture</a:t>
            </a:r>
          </a:p>
          <a:p>
            <a:pPr marL="285750" indent="-285750">
              <a:spcBef>
                <a:spcPct val="0"/>
              </a:spcBef>
              <a:spcAft>
                <a:spcPts val="600"/>
              </a:spcAft>
              <a:buFont typeface="Arial" panose="020B0604020202020204" pitchFamily="34" charset="0"/>
              <a:buChar char="•"/>
            </a:pPr>
            <a:r>
              <a:rPr lang="en-US" altLang="zh-CN" sz="1600" b="1" i="0" dirty="0">
                <a:solidFill>
                  <a:srgbClr val="1A1A1A"/>
                </a:solidFill>
                <a:latin typeface="Palatino Linotype" panose="02040502050505030304" pitchFamily="18" charset="0"/>
                <a:ea typeface="Helvetica Neue"/>
                <a:cs typeface="Palatino Linotype" panose="02040502050505030304" pitchFamily="18" charset="0"/>
              </a:rPr>
              <a:t>agroecology</a:t>
            </a:r>
          </a:p>
          <a:p>
            <a:pPr marL="285750" indent="-285750">
              <a:spcBef>
                <a:spcPct val="0"/>
              </a:spcBef>
              <a:spcAft>
                <a:spcPts val="600"/>
              </a:spcAft>
              <a:buFont typeface="Arial" panose="020B0604020202020204" pitchFamily="34" charset="0"/>
              <a:buChar char="•"/>
            </a:pPr>
            <a:r>
              <a:rPr lang="en-US" altLang="zh-CN" sz="1600" b="1" i="0" dirty="0">
                <a:solidFill>
                  <a:srgbClr val="1A1A1A"/>
                </a:solidFill>
                <a:latin typeface="Palatino Linotype" panose="02040502050505030304" pitchFamily="18" charset="0"/>
                <a:ea typeface="Helvetica Neue"/>
                <a:cs typeface="Palatino Linotype" panose="02040502050505030304" pitchFamily="18" charset="0"/>
              </a:rPr>
              <a:t>agroecosystem management</a:t>
            </a:r>
          </a:p>
          <a:p>
            <a:pPr marL="285750" indent="-285750">
              <a:spcBef>
                <a:spcPct val="0"/>
              </a:spcBef>
              <a:spcAft>
                <a:spcPts val="600"/>
              </a:spcAft>
              <a:buFont typeface="Arial" panose="020B0604020202020204" pitchFamily="34" charset="0"/>
              <a:buChar char="•"/>
            </a:pPr>
            <a:r>
              <a:rPr lang="en-US" altLang="zh-CN" sz="1600" b="1" i="0" dirty="0">
                <a:solidFill>
                  <a:srgbClr val="1A1A1A"/>
                </a:solidFill>
                <a:latin typeface="Palatino Linotype" panose="02040502050505030304" pitchFamily="18" charset="0"/>
                <a:ea typeface="Helvetica Neue"/>
                <a:cs typeface="Palatino Linotype" panose="02040502050505030304" pitchFamily="18" charset="0"/>
              </a:rPr>
              <a:t>precision agriculture</a:t>
            </a:r>
          </a:p>
          <a:p>
            <a:pPr marL="285750" indent="-285750">
              <a:spcBef>
                <a:spcPct val="0"/>
              </a:spcBef>
              <a:spcAft>
                <a:spcPts val="600"/>
              </a:spcAft>
              <a:buFont typeface="Arial" panose="020B0604020202020204" pitchFamily="34" charset="0"/>
              <a:buChar char="•"/>
            </a:pPr>
            <a:r>
              <a:rPr lang="en-US" altLang="zh-CN" sz="1600" b="1" i="0" dirty="0">
                <a:solidFill>
                  <a:srgbClr val="1A1A1A"/>
                </a:solidFill>
                <a:latin typeface="Palatino Linotype" panose="02040502050505030304" pitchFamily="18" charset="0"/>
                <a:ea typeface="Helvetica Neue"/>
                <a:cs typeface="Palatino Linotype" panose="02040502050505030304" pitchFamily="18" charset="0"/>
              </a:rPr>
              <a:t>digital agriculture</a:t>
            </a:r>
          </a:p>
          <a:p>
            <a:pPr marL="285750" indent="-285750">
              <a:spcBef>
                <a:spcPct val="0"/>
              </a:spcBef>
              <a:spcAft>
                <a:spcPts val="600"/>
              </a:spcAft>
              <a:buFont typeface="Arial" panose="020B0604020202020204" pitchFamily="34" charset="0"/>
              <a:buChar char="•"/>
            </a:pPr>
            <a:r>
              <a:rPr lang="en-US" altLang="zh-CN" sz="1600" b="1" i="0" dirty="0">
                <a:solidFill>
                  <a:srgbClr val="1A1A1A"/>
                </a:solidFill>
                <a:latin typeface="Palatino Linotype" panose="02040502050505030304" pitchFamily="18" charset="0"/>
                <a:ea typeface="Helvetica Neue"/>
                <a:cs typeface="Palatino Linotype" panose="02040502050505030304" pitchFamily="18" charset="0"/>
              </a:rPr>
              <a:t>data science in agriculture</a:t>
            </a:r>
          </a:p>
          <a:p>
            <a:pPr marL="285750" indent="-285750">
              <a:spcBef>
                <a:spcPct val="0"/>
              </a:spcBef>
              <a:spcAft>
                <a:spcPts val="600"/>
              </a:spcAft>
              <a:buFont typeface="Arial" panose="020B0604020202020204" pitchFamily="34" charset="0"/>
              <a:buChar char="•"/>
            </a:pPr>
            <a:endParaRPr lang="en-US" altLang="zh-CN" sz="2400" b="1" i="0" dirty="0">
              <a:solidFill>
                <a:srgbClr val="1A1A1A"/>
              </a:solidFill>
              <a:latin typeface="Palatino Linotype" panose="02040502050505030304" pitchFamily="18" charset="0"/>
              <a:ea typeface="Helvetica Neue"/>
              <a:cs typeface="Palatino Linotype" panose="02040502050505030304" pitchFamily="18" charset="0"/>
            </a:endParaRPr>
          </a:p>
          <a:p>
            <a:pPr marL="0" indent="0">
              <a:spcBef>
                <a:spcPct val="0"/>
              </a:spcBef>
              <a:spcAft>
                <a:spcPts val="600"/>
              </a:spcAft>
            </a:pPr>
            <a:r>
              <a:rPr lang="en-US" altLang="zh-CN" sz="1600" b="1" i="0" dirty="0">
                <a:solidFill>
                  <a:srgbClr val="1A1A1A"/>
                </a:solidFill>
                <a:latin typeface="Palatino Linotype" panose="02040502050505030304" pitchFamily="18" charset="0"/>
                <a:ea typeface="Helvetica Neue"/>
                <a:cs typeface="Palatino Linotype" panose="02040502050505030304" pitchFamily="18" charset="0"/>
              </a:rPr>
              <a:t>Deadline for manuscript submissions: 31 March 2027</a:t>
            </a:r>
          </a:p>
        </p:txBody>
      </p:sp>
      <p:pic>
        <p:nvPicPr>
          <p:cNvPr id="2" name="图片 1"/>
          <p:cNvPicPr>
            <a:picLocks noChangeAspect="1"/>
          </p:cNvPicPr>
          <p:nvPr/>
        </p:nvPicPr>
        <p:blipFill>
          <a:blip r:embed="rId3"/>
          <a:stretch>
            <a:fillRect/>
          </a:stretch>
        </p:blipFill>
        <p:spPr>
          <a:xfrm>
            <a:off x="8382000" y="2198370"/>
            <a:ext cx="2562860" cy="2553970"/>
          </a:xfrm>
          <a:prstGeom prst="rect">
            <a:avLst/>
          </a:prstGeom>
          <a:ln>
            <a:solidFill>
              <a:schemeClr val="tx1">
                <a:lumMod val="50000"/>
                <a:lumOff val="50000"/>
              </a:schemeClr>
            </a:solidFill>
          </a:ln>
        </p:spPr>
      </p:pic>
      <p:pic>
        <p:nvPicPr>
          <p:cNvPr id="7" name="Graphic 6" descr="Marketing">
            <a:extLst>
              <a:ext uri="{FF2B5EF4-FFF2-40B4-BE49-F238E27FC236}">
                <a16:creationId xmlns:a16="http://schemas.microsoft.com/office/drawing/2014/main" id="{2FA430B0-A8A6-4613-A4D3-A9E1B0282193}"/>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0" y="5597080"/>
            <a:ext cx="914400" cy="914400"/>
          </a:xfrm>
          <a:prstGeom prst="rect">
            <a:avLst/>
          </a:prstGeom>
        </p:spPr>
      </p:pic>
      <p:pic>
        <p:nvPicPr>
          <p:cNvPr id="4" name="Picture 3">
            <a:extLst>
              <a:ext uri="{FF2B5EF4-FFF2-40B4-BE49-F238E27FC236}">
                <a16:creationId xmlns:a16="http://schemas.microsoft.com/office/drawing/2014/main" id="{30516B69-3BEC-4C42-8762-1FBC2776E2E3}"/>
              </a:ext>
            </a:extLst>
          </p:cNvPr>
          <p:cNvPicPr>
            <a:picLocks noChangeAspect="1"/>
          </p:cNvPicPr>
          <p:nvPr/>
        </p:nvPicPr>
        <p:blipFill>
          <a:blip r:embed="rId6"/>
          <a:stretch>
            <a:fillRect/>
          </a:stretch>
        </p:blipFill>
        <p:spPr>
          <a:xfrm>
            <a:off x="9678889" y="91178"/>
            <a:ext cx="2276891" cy="1222233"/>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f5bcc6ed-1085-4276-a9db-f70005d8082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C98E9D2184C94AB62B56D68917BC5F" ma:contentTypeVersion="18" ma:contentTypeDescription="Create a new document." ma:contentTypeScope="" ma:versionID="00cb0260b5bc0f598c83ea675c07b32b">
  <xsd:schema xmlns:xsd="http://www.w3.org/2001/XMLSchema" xmlns:xs="http://www.w3.org/2001/XMLSchema" xmlns:p="http://schemas.microsoft.com/office/2006/metadata/properties" xmlns:ns3="f5bcc6ed-1085-4276-a9db-f70005d8082b" xmlns:ns4="ef8cc60b-6f08-4731-92bf-ff74b19bf251" targetNamespace="http://schemas.microsoft.com/office/2006/metadata/properties" ma:root="true" ma:fieldsID="ab877738ac7fcaaab96599ee9ef1953c" ns3:_="" ns4:_="">
    <xsd:import namespace="f5bcc6ed-1085-4276-a9db-f70005d8082b"/>
    <xsd:import namespace="ef8cc60b-6f08-4731-92bf-ff74b19bf25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Location" minOccurs="0"/>
                <xsd:element ref="ns4:SharedWithUsers" minOccurs="0"/>
                <xsd:element ref="ns4:SharedWithDetails" minOccurs="0"/>
                <xsd:element ref="ns4:SharingHintHash"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_activity" minOccurs="0"/>
                <xsd:element ref="ns3:MediaLengthInSeconds"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bcc6ed-1085-4276-a9db-f70005d8082b"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Tags" ma:index="10" nillable="true" ma:displayName="MediaServiceAutoTags" ma:description="" ma:internalName="MediaServiceAutoTags" ma:readOnly="true">
      <xsd:simpleType>
        <xsd:restriction base="dms:Text"/>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Location" ma:index="12" nillable="true" ma:displayName="MediaServiceLocation" ma:descrip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_activity" ma:index="21" nillable="true" ma:displayName="_activity" ma:hidden="true" ma:internalName="_activity">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SystemTags" ma:index="25"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f8cc60b-6f08-4731-92bf-ff74b19bf25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18AA8BF-909A-4D02-803B-C6C4C4C369E8}">
  <ds:schemaRefs>
    <ds:schemaRef ds:uri="http://purl.org/dc/terms/"/>
    <ds:schemaRef ds:uri="http://purl.org/dc/elements/1.1/"/>
    <ds:schemaRef ds:uri="http://schemas.microsoft.com/office/2006/metadata/properties"/>
    <ds:schemaRef ds:uri="http://www.w3.org/XML/1998/namespace"/>
    <ds:schemaRef ds:uri="ef8cc60b-6f08-4731-92bf-ff74b19bf251"/>
    <ds:schemaRef ds:uri="http://schemas.microsoft.com/office/2006/documentManagement/types"/>
    <ds:schemaRef ds:uri="http://purl.org/dc/dcmitype/"/>
    <ds:schemaRef ds:uri="http://schemas.openxmlformats.org/package/2006/metadata/core-properties"/>
    <ds:schemaRef ds:uri="f5bcc6ed-1085-4276-a9db-f70005d8082b"/>
    <ds:schemaRef ds:uri="http://schemas.microsoft.com/office/infopath/2007/PartnerControls"/>
  </ds:schemaRefs>
</ds:datastoreItem>
</file>

<file path=customXml/itemProps2.xml><?xml version="1.0" encoding="utf-8"?>
<ds:datastoreItem xmlns:ds="http://schemas.openxmlformats.org/officeDocument/2006/customXml" ds:itemID="{84E83C19-4909-404B-A342-42DE53D99AF4}">
  <ds:schemaRefs>
    <ds:schemaRef ds:uri="http://schemas.microsoft.com/sharepoint/v3/contenttype/forms"/>
  </ds:schemaRefs>
</ds:datastoreItem>
</file>

<file path=customXml/itemProps3.xml><?xml version="1.0" encoding="utf-8"?>
<ds:datastoreItem xmlns:ds="http://schemas.openxmlformats.org/officeDocument/2006/customXml" ds:itemID="{C855ECBA-E92C-4E01-A2B9-AFA38C9F4B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5bcc6ed-1085-4276-a9db-f70005d8082b"/>
    <ds:schemaRef ds:uri="ef8cc60b-6f08-4731-92bf-ff74b19bf2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2916</TotalTime>
  <Words>1866</Words>
  <Application>Microsoft Office PowerPoint</Application>
  <PresentationFormat>Widescreen</PresentationFormat>
  <Paragraphs>256</Paragraphs>
  <Slides>23</Slides>
  <Notes>2</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23</vt:i4>
      </vt:variant>
    </vt:vector>
  </HeadingPairs>
  <TitlesOfParts>
    <vt:vector size="35" baseType="lpstr">
      <vt:lpstr>Arial</vt:lpstr>
      <vt:lpstr>Calibri</vt:lpstr>
      <vt:lpstr>Calibri Light</vt:lpstr>
      <vt:lpstr>Comic Sans MS</vt:lpstr>
      <vt:lpstr>Helvetica Neue</vt:lpstr>
      <vt:lpstr>Liberation Serif</vt:lpstr>
      <vt:lpstr>Mangal</vt:lpstr>
      <vt:lpstr>Palatino Linotype</vt:lpstr>
      <vt:lpstr>Tahoma</vt:lpstr>
      <vt:lpstr>Times New Roman</vt:lpstr>
      <vt:lpstr>Wingdings</vt:lpstr>
      <vt:lpstr>Office Theme</vt:lpstr>
      <vt:lpstr>VALIDATED ANALYTICAL APPROACH FOR SOIL CARBON MONITORING:  MULTI-CROP EVIDENCE FROM CARBON FARMING SYSTEMS </vt:lpstr>
      <vt:lpstr>  CARBONICA – Carbon Initiative for Climate-resilient Agriculture is a Horizon Europe project (Grant Agreement No.101087233) focused on accelerating the transition toward climate-resilient and low-carbon agricultural systems.</vt:lpstr>
      <vt:lpstr>Carbon in soil </vt:lpstr>
      <vt:lpstr>PowerPoint Presentation</vt:lpstr>
      <vt:lpstr>Carbon aspects in agri-sector</vt:lpstr>
      <vt:lpstr>Carbon aspects in agri-sector</vt:lpstr>
      <vt:lpstr>Carbon measurment</vt:lpstr>
      <vt:lpstr>Accurate measurement of SOC is essential for sustainable land management and climate mitigation strategies</vt:lpstr>
      <vt:lpstr>Main approach for validation </vt:lpstr>
      <vt:lpstr>Walkley-Black method</vt:lpstr>
      <vt:lpstr>Extracted dominant cost</vt:lpstr>
      <vt:lpstr>PowerPoint Presentation</vt:lpstr>
      <vt:lpstr>Accuracy – standard addition (spike-recovery) approach</vt:lpstr>
      <vt:lpstr>PowerPoint Presentation</vt:lpstr>
      <vt:lpstr>PowerPoint Presentation</vt:lpstr>
      <vt:lpstr>Comparative analysis based on quality assurance (QA) of the methods </vt:lpstr>
      <vt:lpstr>In situ piloting</vt:lpstr>
      <vt:lpstr>Carbon dynamics by crop</vt:lpstr>
      <vt:lpstr>Concluding remarks</vt:lpstr>
      <vt:lpstr>Concluding remarks</vt:lpstr>
      <vt:lpstr>Discover more insights and interact with our project data,  visit our website today!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Biljana Balabanova</dc:creator>
  <cp:lastModifiedBy>Biljana Balabanova</cp:lastModifiedBy>
  <cp:revision>80</cp:revision>
  <dcterms:created xsi:type="dcterms:W3CDTF">2025-05-17T09:01:43Z</dcterms:created>
  <dcterms:modified xsi:type="dcterms:W3CDTF">2026-09-23T20:19:39Z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0x010100E2C98E9D2184C94AB62B56D68917BC5F</vt:lpwstr>
  </property>
</Properties>
</file>