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PF BeauSans Pro" panose="02000800000000020004" charset="0"/>
      <p:bold r:id="rId7"/>
    </p:embeddedFont>
    <p:embeddedFont>
      <p:font typeface="Calibri" panose="020F0502020204030204" pitchFamily="34" charset="0"/>
      <p:regular r:id="rId8"/>
      <p:bold r:id="rId9"/>
      <p:italic r:id="rId10"/>
      <p:boldItalic r:id="rId11"/>
    </p:embeddedFont>
    <p:embeddedFont>
      <p:font typeface="Tahoma" panose="020B0604030504040204" pitchFamily="34" charset="0"/>
      <p:regular r:id="rId12"/>
      <p:bold r:id="rId13"/>
    </p:embeddedFont>
    <p:embeddedFont>
      <p:font typeface="Arial Narrow" panose="020B0606020202030204" pitchFamily="34" charset="0"/>
      <p:regular r:id="rId14"/>
      <p:bold r:id="rId15"/>
      <p:italic r:id="rId16"/>
      <p:boldItalic r:id="rId17"/>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9" d="100"/>
          <a:sy n="69" d="100"/>
        </p:scale>
        <p:origin x="73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28" Type="http://schemas.microsoft.com/office/2015/10/relationships/revisionInfo" Target="revisionInfo.xml"/><Relationship Id="rId10" Type="http://schemas.openxmlformats.org/officeDocument/2006/relationships/font" Target="fonts/font4.fntdata"/><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pPr/>
              <a:t>9/22/2026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pPr/>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x-none" smtClean="0"/>
              <a:pPr/>
              <a:t>9/22/2026</a:t>
            </a:fld>
            <a:endParaRPr lang="x-none"/>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x-none" smtClean="0"/>
              <a:pPr/>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pPr/>
              <a:t>9/22/2026</a:t>
            </a:fld>
            <a:endParaRPr lang="x-none"/>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pPr/>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piponski99@gmail.com"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google.com/search?sca_esv=10891fa1ffde4481&amp;rlz=1C1HKFL_enMK1209MK1209&amp;biw=1920&amp;bih=953&amp;sxsrf=APpeQnt5cJWJ_UxKvTfH5a0a7n71TQTD8A:1790072712223&amp;q=trans-4-Stilbene+Methanol&amp;spell=1&amp;sa=X&amp;ved=2ahUKEwjc8ojB_IGXAxVncvEDHQBnMNUQkeECKAB6BAgSEA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0" y="760127"/>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smtClean="0">
                <a:solidFill>
                  <a:srgbClr val="00CC00"/>
                </a:solidFill>
                <a:highlight>
                  <a:srgbClr val="FFFF00"/>
                </a:highlight>
                <a:latin typeface="Arial Narrow" panose="020B0606020202030204" pitchFamily="34" charset="0"/>
                <a:cs typeface="Arial" panose="020B0604020202020204" pitchFamily="34" charset="0"/>
              </a:rPr>
              <a:t> </a:t>
            </a:r>
            <a:r>
              <a:rPr lang="en-US" sz="1400" b="1" u="sng" dirty="0" err="1" smtClean="0">
                <a:solidFill>
                  <a:srgbClr val="00CC00"/>
                </a:solidFill>
                <a:highlight>
                  <a:srgbClr val="FFFF00"/>
                </a:highlight>
                <a:latin typeface="Arial Narrow" panose="020B0606020202030204" pitchFamily="34" charset="0"/>
                <a:cs typeface="Arial" panose="020B0604020202020204" pitchFamily="34" charset="0"/>
              </a:rPr>
              <a:t>Marjan</a:t>
            </a:r>
            <a:r>
              <a:rPr lang="en-US" sz="1400" b="1" u="sng" dirty="0" smtClean="0">
                <a:solidFill>
                  <a:srgbClr val="00CC00"/>
                </a:solidFill>
                <a:highlight>
                  <a:srgbClr val="FFFF00"/>
                </a:highlight>
                <a:latin typeface="Arial Narrow" panose="020B0606020202030204" pitchFamily="34" charset="0"/>
                <a:cs typeface="Arial" panose="020B0604020202020204" pitchFamily="34" charset="0"/>
              </a:rPr>
              <a:t> Piponski</a:t>
            </a:r>
            <a:r>
              <a:rPr lang="en-US" sz="1400" b="1" baseline="30000" dirty="0" smtClean="0">
                <a:solidFill>
                  <a:srgbClr val="00CC00"/>
                </a:solidFill>
                <a:latin typeface="Arial Narrow" panose="020B0606020202030204" pitchFamily="34" charset="0"/>
                <a:cs typeface="Arial" panose="020B0604020202020204" pitchFamily="34" charset="0"/>
              </a:rPr>
              <a:t>1</a:t>
            </a:r>
            <a:r>
              <a:rPr lang="en-US" sz="1400" b="1" dirty="0" smtClean="0">
                <a:solidFill>
                  <a:srgbClr val="00CC00"/>
                </a:solidFill>
                <a:latin typeface="Arial Narrow" panose="020B0606020202030204" pitchFamily="34" charset="0"/>
                <a:cs typeface="Arial" panose="020B0604020202020204" pitchFamily="34" charset="0"/>
              </a:rPr>
              <a:t>,    </a:t>
            </a:r>
            <a:r>
              <a:rPr lang="en-US" sz="1400" b="1" dirty="0" err="1" smtClean="0">
                <a:solidFill>
                  <a:srgbClr val="00CC00"/>
                </a:solidFill>
                <a:latin typeface="Arial Narrow" panose="020B0606020202030204" pitchFamily="34" charset="0"/>
                <a:cs typeface="Arial" panose="020B0604020202020204" pitchFamily="34" charset="0"/>
              </a:rPr>
              <a:t>Antonija</a:t>
            </a:r>
            <a:r>
              <a:rPr lang="en-US" sz="1400" b="1" dirty="0" smtClean="0">
                <a:solidFill>
                  <a:srgbClr val="00CC00"/>
                </a:solidFill>
                <a:latin typeface="Arial Narrow" panose="020B0606020202030204" pitchFamily="34" charset="0"/>
                <a:cs typeface="Arial" panose="020B0604020202020204" pitchFamily="34" charset="0"/>
              </a:rPr>
              <a:t> Beneta</a:t>
            </a:r>
            <a:r>
              <a:rPr lang="en-US" sz="1400" b="1" baseline="30000" dirty="0" smtClean="0">
                <a:solidFill>
                  <a:srgbClr val="00CC00"/>
                </a:solidFill>
                <a:latin typeface="Arial Narrow" panose="020B0606020202030204" pitchFamily="34" charset="0"/>
                <a:ea typeface="Times New Roman" panose="02020603050405020304" pitchFamily="18" charset="0"/>
                <a:cs typeface="Arial" panose="020B0604020202020204" pitchFamily="34" charset="0"/>
              </a:rPr>
              <a:t>2</a:t>
            </a:r>
            <a:r>
              <a:rPr lang="en-US" sz="1400" b="1" dirty="0" smtClean="0">
                <a:solidFill>
                  <a:srgbClr val="00CC00"/>
                </a:solidFill>
                <a:latin typeface="Arial Narrow" panose="020B0606020202030204" pitchFamily="34" charset="0"/>
                <a:cs typeface="Arial" panose="020B0604020202020204" pitchFamily="34" charset="0"/>
              </a:rPr>
              <a:t>, </a:t>
            </a:r>
            <a:endParaRPr lang="en-US" sz="1400" dirty="0" smtClean="0">
              <a:solidFill>
                <a:srgbClr val="00CC00"/>
              </a:solidFill>
              <a:latin typeface="Arial Narrow" panose="020B0606020202030204" pitchFamily="34" charset="0"/>
              <a:cs typeface="Arial" panose="020B0604020202020204" pitchFamily="34" charset="0"/>
            </a:endParaRPr>
          </a:p>
          <a:p>
            <a:pPr algn="ctr"/>
            <a:r>
              <a:rPr lang="en-US" sz="1400" baseline="30000" dirty="0" smtClean="0">
                <a:solidFill>
                  <a:srgbClr val="00CC00"/>
                </a:solidFill>
                <a:latin typeface="Arial Narrow" panose="020B0606020202030204" pitchFamily="34" charset="0"/>
                <a:cs typeface="Arial" panose="020B0604020202020204" pitchFamily="34" charset="0"/>
              </a:rPr>
              <a:t>1</a:t>
            </a:r>
            <a:r>
              <a:rPr lang="en-US" sz="1400" dirty="0" smtClean="0">
                <a:solidFill>
                  <a:srgbClr val="00CC00"/>
                </a:solidFill>
                <a:latin typeface="Arial Narrow" panose="020B0606020202030204" pitchFamily="34" charset="0"/>
                <a:cs typeface="Arial" panose="020B0604020202020204" pitchFamily="34" charset="0"/>
              </a:rPr>
              <a:t> Quality Control </a:t>
            </a:r>
            <a:r>
              <a:rPr lang="en-US" sz="1400" dirty="0" err="1" smtClean="0">
                <a:solidFill>
                  <a:srgbClr val="00CC00"/>
                </a:solidFill>
                <a:latin typeface="Arial Narrow" panose="020B0606020202030204" pitchFamily="34" charset="0"/>
                <a:cs typeface="Arial" panose="020B0604020202020204" pitchFamily="34" charset="0"/>
              </a:rPr>
              <a:t>Galafarm</a:t>
            </a:r>
            <a:r>
              <a:rPr lang="en-US" sz="1400" dirty="0" smtClean="0">
                <a:solidFill>
                  <a:srgbClr val="00CC00"/>
                </a:solidFill>
                <a:latin typeface="Arial Narrow" panose="020B0606020202030204" pitchFamily="34" charset="0"/>
                <a:cs typeface="Arial" panose="020B0604020202020204" pitchFamily="34" charset="0"/>
              </a:rPr>
              <a:t> , </a:t>
            </a:r>
            <a:r>
              <a:rPr lang="en-US" sz="1400" dirty="0" smtClean="0">
                <a:solidFill>
                  <a:srgbClr val="00CC00"/>
                </a:solidFill>
                <a:latin typeface="Arial Narrow" panose="020B0606020202030204" pitchFamily="34" charset="0"/>
                <a:cs typeface="Arial" panose="020B0604020202020204" pitchFamily="34" charset="0"/>
                <a:hlinkClick r:id="rId2"/>
              </a:rPr>
              <a:t>piponski99@gmail.com</a:t>
            </a:r>
            <a:r>
              <a:rPr lang="en-US" sz="1400" dirty="0" smtClean="0">
                <a:solidFill>
                  <a:srgbClr val="00CC00"/>
                </a:solidFill>
                <a:latin typeface="Arial Narrow" panose="020B0606020202030204" pitchFamily="34" charset="0"/>
                <a:cs typeface="Arial" panose="020B0604020202020204" pitchFamily="34" charset="0"/>
              </a:rPr>
              <a:t>, , Skopje,. North </a:t>
            </a:r>
            <a:r>
              <a:rPr lang="en-US" sz="1400" dirty="0" err="1" smtClean="0">
                <a:solidFill>
                  <a:srgbClr val="00CC00"/>
                </a:solidFill>
                <a:latin typeface="Arial Narrow" panose="020B0606020202030204" pitchFamily="34" charset="0"/>
                <a:cs typeface="Arial" panose="020B0604020202020204" pitchFamily="34" charset="0"/>
              </a:rPr>
              <a:t>Macedoima</a:t>
            </a:r>
            <a:r>
              <a:rPr lang="en-US" sz="1400" dirty="0" smtClean="0">
                <a:solidFill>
                  <a:srgbClr val="00CC00"/>
                </a:solidFill>
                <a:latin typeface="Arial Narrow" panose="020B0606020202030204" pitchFamily="34" charset="0"/>
                <a:cs typeface="Arial" panose="020B0604020202020204" pitchFamily="34" charset="0"/>
              </a:rPr>
              <a:t>;   Managing Dir  and  Chief Analyst  in </a:t>
            </a:r>
            <a:r>
              <a:rPr lang="en-US" sz="1400" dirty="0" err="1" smtClean="0">
                <a:solidFill>
                  <a:srgbClr val="00CC00"/>
                </a:solidFill>
                <a:latin typeface="Arial Narrow" panose="020B0606020202030204" pitchFamily="34" charset="0"/>
                <a:cs typeface="Arial" panose="020B0604020202020204" pitchFamily="34" charset="0"/>
              </a:rPr>
              <a:t>LabSense</a:t>
            </a:r>
            <a:r>
              <a:rPr lang="en-US" sz="1400" dirty="0" smtClean="0">
                <a:solidFill>
                  <a:srgbClr val="00CC00"/>
                </a:solidFill>
                <a:latin typeface="Arial Narrow" panose="020B0606020202030204" pitchFamily="34" charset="0"/>
                <a:cs typeface="Arial" panose="020B0604020202020204" pitchFamily="34" charset="0"/>
              </a:rPr>
              <a:t>  </a:t>
            </a:r>
            <a:r>
              <a:rPr lang="en-US" sz="1400" dirty="0" err="1" smtClean="0">
                <a:solidFill>
                  <a:srgbClr val="00CC00"/>
                </a:solidFill>
                <a:latin typeface="Arial Narrow" panose="020B0606020202030204" pitchFamily="34" charset="0"/>
                <a:cs typeface="Arial" panose="020B0604020202020204" pitchFamily="34" charset="0"/>
              </a:rPr>
              <a:t>d.o.o</a:t>
            </a:r>
            <a:r>
              <a:rPr lang="en-US" sz="1400" dirty="0" smtClean="0">
                <a:solidFill>
                  <a:srgbClr val="00CC00"/>
                </a:solidFill>
                <a:latin typeface="Arial Narrow" panose="020B0606020202030204" pitchFamily="34" charset="0"/>
                <a:cs typeface="Arial" panose="020B0604020202020204" pitchFamily="34" charset="0"/>
              </a:rPr>
              <a:t>., </a:t>
            </a:r>
            <a:r>
              <a:rPr lang="en-US" sz="1400" dirty="0" err="1" smtClean="0">
                <a:solidFill>
                  <a:srgbClr val="00CC00"/>
                </a:solidFill>
                <a:latin typeface="Arial Narrow" panose="020B0606020202030204" pitchFamily="34" charset="0"/>
                <a:cs typeface="Arial" panose="020B0604020202020204" pitchFamily="34" charset="0"/>
              </a:rPr>
              <a:t>Borongajska</a:t>
            </a:r>
            <a:r>
              <a:rPr lang="en-US" sz="1400" dirty="0" smtClean="0">
                <a:solidFill>
                  <a:srgbClr val="00CC00"/>
                </a:solidFill>
                <a:latin typeface="Arial Narrow" panose="020B0606020202030204" pitchFamily="34" charset="0"/>
                <a:cs typeface="Arial" panose="020B0604020202020204" pitchFamily="34" charset="0"/>
              </a:rPr>
              <a:t> </a:t>
            </a:r>
            <a:r>
              <a:rPr lang="en-US" sz="1400" dirty="0" err="1" smtClean="0">
                <a:solidFill>
                  <a:srgbClr val="00CC00"/>
                </a:solidFill>
                <a:latin typeface="Arial Narrow" panose="020B0606020202030204" pitchFamily="34" charset="0"/>
                <a:cs typeface="Arial" panose="020B0604020202020204" pitchFamily="34" charset="0"/>
              </a:rPr>
              <a:t>Cesta</a:t>
            </a:r>
            <a:r>
              <a:rPr lang="en-US" sz="1400" dirty="0" smtClean="0">
                <a:solidFill>
                  <a:srgbClr val="00CC00"/>
                </a:solidFill>
                <a:latin typeface="Arial Narrow" panose="020B0606020202030204" pitchFamily="34" charset="0"/>
                <a:cs typeface="Arial" panose="020B0604020202020204" pitchFamily="34" charset="0"/>
              </a:rPr>
              <a:t> 83H, Zagreb, Croatia  </a:t>
            </a:r>
            <a:r>
              <a:rPr lang="en-US" sz="1400" baseline="30000" dirty="0" smtClean="0">
                <a:solidFill>
                  <a:srgbClr val="00CC00"/>
                </a:solidFill>
                <a:latin typeface="Arial Narrow" panose="020B0606020202030204" pitchFamily="34" charset="0"/>
                <a:cs typeface="Arial" panose="020B0604020202020204" pitchFamily="34" charset="0"/>
              </a:rPr>
              <a:t>2</a:t>
            </a:r>
            <a:r>
              <a:rPr lang="en-US" sz="1400" dirty="0" smtClean="0">
                <a:solidFill>
                  <a:srgbClr val="00CC00"/>
                </a:solidFill>
                <a:latin typeface="Arial Narrow" panose="020B0606020202030204" pitchFamily="34" charset="0"/>
                <a:cs typeface="Arial" panose="020B0604020202020204" pitchFamily="34" charset="0"/>
              </a:rPr>
              <a:t>, </a:t>
            </a:r>
            <a:endParaRPr lang="en-US" sz="1400" dirty="0">
              <a:solidFill>
                <a:srgbClr val="00CC00"/>
              </a:solidFill>
              <a:latin typeface="Arial Narrow" panose="020B0606020202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466" y="103517"/>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64168" y="1692685"/>
            <a:ext cx="12127832" cy="722711"/>
          </a:xfrm>
          <a:prstGeom prst="rect">
            <a:avLst/>
          </a:prstGeom>
          <a:solidFill>
            <a:schemeClr val="bg1"/>
          </a:solid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200" b="1" dirty="0" smtClean="0">
                <a:solidFill>
                  <a:schemeClr val="tx1"/>
                </a:solidFill>
                <a:latin typeface="Arial Narrow" panose="020B0606020202030204" pitchFamily="34" charset="0"/>
              </a:rPr>
              <a:t>According to regulations in HPLC analytics of </a:t>
            </a:r>
            <a:r>
              <a:rPr lang="en-US" sz="1200" b="1" dirty="0" err="1" smtClean="0">
                <a:solidFill>
                  <a:schemeClr val="tx1"/>
                </a:solidFill>
                <a:latin typeface="Arial Narrow" panose="020B0606020202030204" pitchFamily="34" charset="0"/>
              </a:rPr>
              <a:t>cannabinoids</a:t>
            </a:r>
            <a:r>
              <a:rPr lang="en-US" sz="1200" b="1" dirty="0" smtClean="0">
                <a:solidFill>
                  <a:schemeClr val="tx1"/>
                </a:solidFill>
                <a:latin typeface="Arial Narrow" panose="020B0606020202030204" pitchFamily="34" charset="0"/>
              </a:rPr>
              <a:t>, the re-injections counted or repeated analyses are considered as obligation, for example after Solvent (Blank) , Mobile Phase, the Calibration Set of Standards are ultimately injected 6x-times as first Precision confirmations, and after that every herbal or extract samples are prepared </a:t>
            </a:r>
            <a:r>
              <a:rPr lang="en-US" sz="1200" b="1" dirty="0" err="1" smtClean="0">
                <a:solidFill>
                  <a:schemeClr val="tx1"/>
                </a:solidFill>
                <a:latin typeface="Arial Narrow" panose="020B0606020202030204" pitchFamily="34" charset="0"/>
              </a:rPr>
              <a:t>indouble</a:t>
            </a:r>
            <a:r>
              <a:rPr lang="en-US" sz="1200" b="1" dirty="0" smtClean="0">
                <a:solidFill>
                  <a:schemeClr val="tx1"/>
                </a:solidFill>
                <a:latin typeface="Arial Narrow" panose="020B0606020202030204" pitchFamily="34" charset="0"/>
              </a:rPr>
              <a:t> and </a:t>
            </a:r>
            <a:r>
              <a:rPr lang="en-US" sz="1200" b="1" dirty="0" err="1" smtClean="0">
                <a:solidFill>
                  <a:schemeClr val="tx1"/>
                </a:solidFill>
                <a:latin typeface="Arial Narrow" panose="020B0606020202030204" pitchFamily="34" charset="0"/>
              </a:rPr>
              <a:t>injectd</a:t>
            </a:r>
            <a:r>
              <a:rPr lang="en-US" sz="1200" b="1" dirty="0" smtClean="0">
                <a:solidFill>
                  <a:schemeClr val="tx1"/>
                </a:solidFill>
                <a:latin typeface="Arial Narrow" panose="020B0606020202030204" pitchFamily="34" charset="0"/>
              </a:rPr>
              <a:t> each twice. We are expanding the idea for use of Internal Standard Molecules in Samples and Standard , in aim to </a:t>
            </a:r>
            <a:r>
              <a:rPr lang="en-US" sz="1200" b="1" dirty="0" err="1" smtClean="0">
                <a:solidFill>
                  <a:schemeClr val="tx1"/>
                </a:solidFill>
                <a:latin typeface="Arial Narrow" panose="020B0606020202030204" pitchFamily="34" charset="0"/>
              </a:rPr>
              <a:t>elimninate</a:t>
            </a:r>
            <a:r>
              <a:rPr lang="en-US" sz="1200" b="1" dirty="0" smtClean="0">
                <a:solidFill>
                  <a:schemeClr val="tx1"/>
                </a:solidFill>
                <a:latin typeface="Arial Narrow" panose="020B0606020202030204" pitchFamily="34" charset="0"/>
              </a:rPr>
              <a:t> the need for </a:t>
            </a:r>
            <a:r>
              <a:rPr lang="en-US" sz="1200" b="1" dirty="0" err="1" smtClean="0">
                <a:solidFill>
                  <a:schemeClr val="tx1"/>
                </a:solidFill>
                <a:latin typeface="Arial Narrow" panose="020B0606020202030204" pitchFamily="34" charset="0"/>
              </a:rPr>
              <a:t>reinjections</a:t>
            </a:r>
            <a:r>
              <a:rPr lang="en-US" sz="1200" b="1" dirty="0" smtClean="0">
                <a:solidFill>
                  <a:schemeClr val="tx1"/>
                </a:solidFill>
                <a:latin typeface="Arial Narrow" panose="020B0606020202030204" pitchFamily="34" charset="0"/>
              </a:rPr>
              <a:t>, thus  halving the Cost-</a:t>
            </a:r>
            <a:r>
              <a:rPr lang="en-US" sz="1200" b="1" dirty="0" err="1" smtClean="0">
                <a:solidFill>
                  <a:schemeClr val="tx1"/>
                </a:solidFill>
                <a:latin typeface="Arial Narrow" panose="020B0606020202030204" pitchFamily="34" charset="0"/>
              </a:rPr>
              <a:t>effficiency</a:t>
            </a:r>
            <a:r>
              <a:rPr lang="en-US" sz="1200" b="1" dirty="0" smtClean="0">
                <a:solidFill>
                  <a:schemeClr val="tx1"/>
                </a:solidFill>
                <a:latin typeface="Arial Narrow" panose="020B0606020202030204" pitchFamily="34" charset="0"/>
              </a:rPr>
              <a:t>, shortening times till results  acquiring, and </a:t>
            </a:r>
            <a:r>
              <a:rPr lang="en-US" sz="1200" b="1" dirty="0" err="1" smtClean="0">
                <a:solidFill>
                  <a:schemeClr val="tx1"/>
                </a:solidFill>
                <a:latin typeface="Arial Narrow" panose="020B0606020202030204" pitchFamily="34" charset="0"/>
              </a:rPr>
              <a:t>signficantly</a:t>
            </a:r>
            <a:r>
              <a:rPr lang="en-US" sz="1200" b="1" dirty="0" smtClean="0">
                <a:solidFill>
                  <a:schemeClr val="tx1"/>
                </a:solidFill>
                <a:latin typeface="Arial Narrow" panose="020B0606020202030204" pitchFamily="34" charset="0"/>
              </a:rPr>
              <a:t> increasing the Green-</a:t>
            </a:r>
            <a:r>
              <a:rPr lang="en-US" sz="1200" b="1" dirty="0" err="1" smtClean="0">
                <a:solidFill>
                  <a:schemeClr val="tx1"/>
                </a:solidFill>
                <a:latin typeface="Arial Narrow" panose="020B0606020202030204" pitchFamily="34" charset="0"/>
              </a:rPr>
              <a:t>es</a:t>
            </a:r>
            <a:r>
              <a:rPr lang="en-US" sz="1200" b="1" dirty="0" smtClean="0">
                <a:solidFill>
                  <a:schemeClr val="tx1"/>
                </a:solidFill>
                <a:latin typeface="Arial Narrow" panose="020B0606020202030204" pitchFamily="34" charset="0"/>
              </a:rPr>
              <a:t> of overall analyses </a:t>
            </a:r>
            <a:endParaRPr lang="en-US" sz="1200" b="1" dirty="0">
              <a:solidFill>
                <a:schemeClr val="tx1"/>
              </a:solidFill>
              <a:latin typeface="Arial Narrow" panose="020B0606020202030204" pitchFamily="34" charset="0"/>
            </a:endParaRP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135288" y="1227340"/>
            <a:ext cx="12056712" cy="442674"/>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6075471" y="2941510"/>
            <a:ext cx="30691" cy="3769684"/>
          </a:xfrm>
          <a:prstGeom prst="line">
            <a:avLst/>
          </a:prstGeom>
          <a:ln>
            <a:solidFill>
              <a:schemeClr val="accent5"/>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6E72ACA-5BF0-C5B7-0DF2-AEAF1C81FF9D}"/>
              </a:ext>
            </a:extLst>
          </p:cNvPr>
          <p:cNvSpPr/>
          <p:nvPr/>
        </p:nvSpPr>
        <p:spPr>
          <a:xfrm>
            <a:off x="0" y="2650129"/>
            <a:ext cx="5810420" cy="239632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400" dirty="0" smtClean="0">
                <a:solidFill>
                  <a:schemeClr val="tx1"/>
                </a:solidFill>
                <a:latin typeface="Arial Narrow" panose="020B0606020202030204" pitchFamily="34" charset="0"/>
              </a:rPr>
              <a:t>For our research performing, U/HPLC-PDA systems Shimadzu </a:t>
            </a:r>
            <a:r>
              <a:rPr lang="en-US" sz="1400" dirty="0" err="1" smtClean="0">
                <a:solidFill>
                  <a:schemeClr val="tx1"/>
                </a:solidFill>
                <a:latin typeface="Arial Narrow" panose="020B0606020202030204" pitchFamily="34" charset="0"/>
              </a:rPr>
              <a:t>Nexera</a:t>
            </a:r>
            <a:r>
              <a:rPr lang="en-US" sz="1400" dirty="0" smtClean="0">
                <a:solidFill>
                  <a:schemeClr val="tx1"/>
                </a:solidFill>
                <a:latin typeface="Arial Narrow" panose="020B0606020202030204" pitchFamily="34" charset="0"/>
              </a:rPr>
              <a:t> 2060c-3D controlled with Lab Solutions and Agilent with PDA 1260 II </a:t>
            </a:r>
            <a:r>
              <a:rPr lang="en-US" sz="1400" dirty="0" err="1" smtClean="0">
                <a:solidFill>
                  <a:schemeClr val="tx1"/>
                </a:solidFill>
                <a:latin typeface="Arial Narrow" panose="020B0606020202030204" pitchFamily="34" charset="0"/>
              </a:rPr>
              <a:t>controled</a:t>
            </a:r>
            <a:r>
              <a:rPr lang="en-US" sz="1400" dirty="0" smtClean="0">
                <a:solidFill>
                  <a:schemeClr val="tx1"/>
                </a:solidFill>
                <a:latin typeface="Arial Narrow" panose="020B0606020202030204" pitchFamily="34" charset="0"/>
              </a:rPr>
              <a:t> by Open Lab-(</a:t>
            </a:r>
            <a:r>
              <a:rPr lang="en-US" sz="1400" dirty="0" err="1" smtClean="0">
                <a:solidFill>
                  <a:schemeClr val="tx1"/>
                </a:solidFill>
                <a:latin typeface="Arial Narrow" panose="020B0606020202030204" pitchFamily="34" charset="0"/>
              </a:rPr>
              <a:t>Chem</a:t>
            </a:r>
            <a:r>
              <a:rPr lang="en-US" sz="1400" dirty="0" smtClean="0">
                <a:solidFill>
                  <a:schemeClr val="tx1"/>
                </a:solidFill>
                <a:latin typeface="Arial Narrow" panose="020B0606020202030204" pitchFamily="34" charset="0"/>
              </a:rPr>
              <a:t> Station).  Standards  of </a:t>
            </a:r>
            <a:r>
              <a:rPr lang="en-US" sz="1400" dirty="0" err="1" smtClean="0">
                <a:solidFill>
                  <a:schemeClr val="tx1"/>
                </a:solidFill>
                <a:latin typeface="Arial Narrow" panose="020B0606020202030204" pitchFamily="34" charset="0"/>
              </a:rPr>
              <a:t>cannabinoids</a:t>
            </a:r>
            <a:r>
              <a:rPr lang="en-US" sz="1400" dirty="0" smtClean="0">
                <a:solidFill>
                  <a:schemeClr val="tx1"/>
                </a:solidFill>
                <a:latin typeface="Arial Narrow" panose="020B0606020202030204" pitchFamily="34" charset="0"/>
              </a:rPr>
              <a:t>, sets of 12 and 11 and 5 (CBDA,CBD, CBN, d9-THC  and d9-THCA) were purchased from </a:t>
            </a:r>
            <a:r>
              <a:rPr lang="en-US" sz="1400" dirty="0" err="1" smtClean="0">
                <a:solidFill>
                  <a:schemeClr val="tx1"/>
                </a:solidFill>
                <a:latin typeface="Arial Narrow" panose="020B0606020202030204" pitchFamily="34" charset="0"/>
              </a:rPr>
              <a:t>Lipomed</a:t>
            </a:r>
            <a:r>
              <a:rPr lang="en-US" sz="1400" dirty="0" smtClean="0">
                <a:solidFill>
                  <a:schemeClr val="tx1"/>
                </a:solidFill>
                <a:latin typeface="Arial Narrow" panose="020B0606020202030204" pitchFamily="34" charset="0"/>
              </a:rPr>
              <a:t>. The standards </a:t>
            </a:r>
            <a:r>
              <a:rPr lang="en-US" sz="1400" dirty="0" smtClean="0">
                <a:hlinkClick r:id="rId4"/>
              </a:rPr>
              <a:t>trans-4-Stilbene Methanol</a:t>
            </a:r>
            <a:r>
              <a:rPr lang="en-US" sz="1400" dirty="0" smtClean="0">
                <a:solidFill>
                  <a:schemeClr val="tx1"/>
                </a:solidFill>
                <a:latin typeface="Arial Narrow" panose="020B0606020202030204" pitchFamily="34" charset="0"/>
              </a:rPr>
              <a:t>  and  </a:t>
            </a:r>
            <a:r>
              <a:rPr lang="en-US" sz="1400" dirty="0" err="1" smtClean="0">
                <a:solidFill>
                  <a:schemeClr val="tx1"/>
                </a:solidFill>
                <a:latin typeface="Arial Narrow" panose="020B0606020202030204" pitchFamily="34" charset="0"/>
              </a:rPr>
              <a:t>pentachloronitrobenzene</a:t>
            </a:r>
            <a:r>
              <a:rPr lang="en-US" sz="1400" dirty="0" smtClean="0">
                <a:solidFill>
                  <a:schemeClr val="tx1"/>
                </a:solidFill>
                <a:latin typeface="Arial Narrow" panose="020B0606020202030204" pitchFamily="34" charset="0"/>
              </a:rPr>
              <a:t>, were purchased from </a:t>
            </a:r>
            <a:r>
              <a:rPr lang="en-US" sz="1400" dirty="0" err="1" smtClean="0">
                <a:solidFill>
                  <a:schemeClr val="tx1"/>
                </a:solidFill>
                <a:latin typeface="Arial Narrow" panose="020B0606020202030204" pitchFamily="34" charset="0"/>
              </a:rPr>
              <a:t>Supelco</a:t>
            </a:r>
            <a:r>
              <a:rPr lang="en-US" sz="1400" dirty="0" smtClean="0">
                <a:solidFill>
                  <a:schemeClr val="tx1"/>
                </a:solidFill>
                <a:latin typeface="Arial Narrow" panose="020B0606020202030204" pitchFamily="34" charset="0"/>
              </a:rPr>
              <a:t>-MERCK. The solid-core , or porous-shell columns were used 50-100  x 4,6mm 2,7um particles, in mobile phase combined with </a:t>
            </a:r>
            <a:r>
              <a:rPr lang="en-US" sz="1400" dirty="0" err="1" smtClean="0">
                <a:solidFill>
                  <a:schemeClr val="tx1"/>
                </a:solidFill>
                <a:latin typeface="Arial Narrow" panose="020B0606020202030204" pitchFamily="34" charset="0"/>
              </a:rPr>
              <a:t>iscratic</a:t>
            </a:r>
            <a:r>
              <a:rPr lang="en-US" sz="1400" dirty="0" smtClean="0">
                <a:solidFill>
                  <a:schemeClr val="tx1"/>
                </a:solidFill>
                <a:latin typeface="Arial Narrow" panose="020B0606020202030204" pitchFamily="34" charset="0"/>
              </a:rPr>
              <a:t> elution with </a:t>
            </a:r>
            <a:r>
              <a:rPr lang="en-US" sz="1400" dirty="0" err="1" smtClean="0">
                <a:solidFill>
                  <a:schemeClr val="tx1"/>
                </a:solidFill>
                <a:latin typeface="Arial Narrow" panose="020B0606020202030204" pitchFamily="34" charset="0"/>
              </a:rPr>
              <a:t>acetonitrile</a:t>
            </a:r>
            <a:r>
              <a:rPr lang="en-US" sz="1400" dirty="0" smtClean="0">
                <a:solidFill>
                  <a:schemeClr val="tx1"/>
                </a:solidFill>
                <a:latin typeface="Arial Narrow" panose="020B0606020202030204" pitchFamily="34" charset="0"/>
              </a:rPr>
              <a:t> and </a:t>
            </a:r>
            <a:r>
              <a:rPr lang="en-US" sz="1400" dirty="0" err="1" smtClean="0">
                <a:solidFill>
                  <a:schemeClr val="tx1"/>
                </a:solidFill>
                <a:latin typeface="Arial Narrow" panose="020B0606020202030204" pitchFamily="34" charset="0"/>
              </a:rPr>
              <a:t>trifluoroaceti</a:t>
            </a:r>
            <a:r>
              <a:rPr lang="en-US" sz="1400" dirty="0" smtClean="0">
                <a:solidFill>
                  <a:schemeClr val="tx1"/>
                </a:solidFill>
                <a:latin typeface="Arial Narrow" panose="020B0606020202030204" pitchFamily="34" charset="0"/>
              </a:rPr>
              <a:t> or </a:t>
            </a:r>
            <a:r>
              <a:rPr lang="en-US" sz="1400" dirty="0" err="1" smtClean="0">
                <a:solidFill>
                  <a:schemeClr val="tx1"/>
                </a:solidFill>
                <a:latin typeface="Arial Narrow" panose="020B0606020202030204" pitchFamily="34" charset="0"/>
              </a:rPr>
              <a:t>ortho</a:t>
            </a:r>
            <a:r>
              <a:rPr lang="en-US" sz="1400" dirty="0" smtClean="0">
                <a:solidFill>
                  <a:schemeClr val="tx1"/>
                </a:solidFill>
                <a:latin typeface="Arial Narrow" panose="020B0606020202030204" pitchFamily="34" charset="0"/>
              </a:rPr>
              <a:t>-Phosphoric acid, under  PDA multi-</a:t>
            </a:r>
            <a:r>
              <a:rPr lang="en-US" sz="1400" dirty="0" err="1" smtClean="0">
                <a:solidFill>
                  <a:schemeClr val="tx1"/>
                </a:solidFill>
                <a:latin typeface="Arial Narrow" panose="020B0606020202030204" pitchFamily="34" charset="0"/>
              </a:rPr>
              <a:t>Channnel</a:t>
            </a:r>
            <a:r>
              <a:rPr lang="en-US" sz="1400" dirty="0" smtClean="0">
                <a:solidFill>
                  <a:schemeClr val="tx1"/>
                </a:solidFill>
                <a:latin typeface="Arial Narrow" panose="020B0606020202030204" pitchFamily="34" charset="0"/>
              </a:rPr>
              <a:t> at 220nm-280nm, at 30`C and F=1ml/min.  The Response factors were calculated and compared</a:t>
            </a:r>
            <a:endParaRPr lang="en-US" sz="1400" dirty="0">
              <a:solidFill>
                <a:schemeClr val="tx1"/>
              </a:solidFill>
              <a:latin typeface="Arial Narrow" panose="020B0606020202030204" pitchFamily="34" charset="0"/>
              <a:cs typeface="Arial"/>
            </a:endParaRPr>
          </a:p>
        </p:txBody>
      </p:sp>
      <p:sp>
        <p:nvSpPr>
          <p:cNvPr id="17" name="Rectangle 16">
            <a:extLst>
              <a:ext uri="{FF2B5EF4-FFF2-40B4-BE49-F238E27FC236}">
                <a16:creationId xmlns:a16="http://schemas.microsoft.com/office/drawing/2014/main" id="{98B52389-C1B3-9B2F-0B80-EBC5AFE3640A}"/>
              </a:ext>
            </a:extLst>
          </p:cNvPr>
          <p:cNvSpPr/>
          <p:nvPr/>
        </p:nvSpPr>
        <p:spPr>
          <a:xfrm>
            <a:off x="160503" y="2573558"/>
            <a:ext cx="1826141" cy="369332"/>
          </a:xfrm>
          <a:prstGeom prst="rect">
            <a:avLst/>
          </a:prstGeom>
        </p:spPr>
        <p:txBody>
          <a:bodyPr wrap="none">
            <a:spAutoFit/>
          </a:bodyPr>
          <a:lstStyle/>
          <a:p>
            <a:r>
              <a:rPr lang="en-US" dirty="0" smtClean="0">
                <a:solidFill>
                  <a:srgbClr val="660066"/>
                </a:solidFill>
                <a:latin typeface="PF BeauSans Pro" panose="02000800000000020004" pitchFamily="2" charset="0"/>
                <a:ea typeface="Calibri" panose="020F0502020204030204" pitchFamily="34" charset="0"/>
              </a:rPr>
              <a:t>Experimental :</a:t>
            </a:r>
            <a:endParaRPr lang="en-US" dirty="0">
              <a:solidFill>
                <a:srgbClr val="660066"/>
              </a:solidFill>
              <a:latin typeface="PF BeauSans Pro" panose="02000800000000020004" pitchFamily="2"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0" y="5080959"/>
            <a:ext cx="5848709" cy="167352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200" dirty="0" smtClean="0">
                <a:solidFill>
                  <a:schemeClr val="tx1"/>
                </a:solidFill>
                <a:latin typeface="Arial Narrow" panose="020B0606020202030204" pitchFamily="34" charset="0"/>
              </a:rPr>
              <a:t>T</a:t>
            </a:r>
          </a:p>
          <a:p>
            <a:pPr algn="just"/>
            <a:r>
              <a:rPr lang="en-US" sz="1400" dirty="0" smtClean="0">
                <a:solidFill>
                  <a:schemeClr val="tx1"/>
                </a:solidFill>
                <a:latin typeface="Arial Narrow" panose="020B0606020202030204" pitchFamily="34" charset="0"/>
              </a:rPr>
              <a:t>Text: recommended, The U/HPLC analyses for determination of </a:t>
            </a:r>
            <a:r>
              <a:rPr lang="en-US" sz="1400" dirty="0" err="1" smtClean="0">
                <a:solidFill>
                  <a:schemeClr val="tx1"/>
                </a:solidFill>
                <a:latin typeface="Arial Narrow" panose="020B0606020202030204" pitchFamily="34" charset="0"/>
              </a:rPr>
              <a:t>cannabinoids</a:t>
            </a:r>
            <a:r>
              <a:rPr lang="en-US" sz="1400" dirty="0" smtClean="0">
                <a:solidFill>
                  <a:schemeClr val="tx1"/>
                </a:solidFill>
                <a:latin typeface="Arial Narrow" panose="020B0606020202030204" pitchFamily="34" charset="0"/>
              </a:rPr>
              <a:t>, especially the 5 important to pharmacy, can be simplified  Cost-effectively and Environmentally, by </a:t>
            </a:r>
            <a:r>
              <a:rPr lang="en-US" sz="1400" dirty="0" err="1" smtClean="0">
                <a:solidFill>
                  <a:schemeClr val="tx1"/>
                </a:solidFill>
                <a:latin typeface="Arial Narrow" panose="020B0606020202030204" pitchFamily="34" charset="0"/>
              </a:rPr>
              <a:t>aimin</a:t>
            </a:r>
            <a:r>
              <a:rPr lang="en-US" sz="1400" dirty="0" smtClean="0">
                <a:solidFill>
                  <a:schemeClr val="tx1"/>
                </a:solidFill>
                <a:latin typeface="Arial Narrow" panose="020B0606020202030204" pitchFamily="34" charset="0"/>
              </a:rPr>
              <a:t> of use Internal Standard Quantification methods, by searching, testing and estimating the best choice of most adequate candidates, the best imitating  </a:t>
            </a:r>
            <a:r>
              <a:rPr lang="en-US" sz="1400" dirty="0" err="1" smtClean="0">
                <a:solidFill>
                  <a:schemeClr val="tx1"/>
                </a:solidFill>
                <a:latin typeface="Arial Narrow" panose="020B0606020202030204" pitchFamily="34" charset="0"/>
              </a:rPr>
              <a:t>behaviour</a:t>
            </a:r>
            <a:r>
              <a:rPr lang="en-US" sz="1400" dirty="0" smtClean="0">
                <a:solidFill>
                  <a:schemeClr val="tx1"/>
                </a:solidFill>
                <a:latin typeface="Arial Narrow" panose="020B0606020202030204" pitchFamily="34" charset="0"/>
              </a:rPr>
              <a:t> to </a:t>
            </a:r>
            <a:r>
              <a:rPr lang="en-US" sz="1400" dirty="0" err="1" smtClean="0">
                <a:solidFill>
                  <a:schemeClr val="tx1"/>
                </a:solidFill>
                <a:latin typeface="Arial Narrow" panose="020B0606020202030204" pitchFamily="34" charset="0"/>
              </a:rPr>
              <a:t>canabinoides</a:t>
            </a:r>
            <a:r>
              <a:rPr lang="en-US" sz="1400" dirty="0" smtClean="0">
                <a:solidFill>
                  <a:schemeClr val="tx1"/>
                </a:solidFill>
                <a:latin typeface="Arial Narrow" panose="020B0606020202030204" pitchFamily="34" charset="0"/>
              </a:rPr>
              <a:t> in testing solutions and interactions during analyses processes  This research we hope will prompt further research projects and activities  in this way </a:t>
            </a:r>
            <a:endParaRPr lang="en-US" sz="14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0" y="5021787"/>
            <a:ext cx="1527982" cy="369332"/>
          </a:xfrm>
          <a:prstGeom prst="rect">
            <a:avLst/>
          </a:prstGeom>
        </p:spPr>
        <p:txBody>
          <a:bodyPr wrap="none">
            <a:spAutoFit/>
          </a:bodyPr>
          <a:lstStyle/>
          <a:p>
            <a:r>
              <a:rPr lang="en-US" dirty="0" smtClean="0">
                <a:solidFill>
                  <a:srgbClr val="00CC00"/>
                </a:solidFill>
                <a:latin typeface="PF BeauSans Pro" panose="02000800000000020004" pitchFamily="2" charset="0"/>
                <a:ea typeface="Calibri" panose="020F0502020204030204" pitchFamily="34" charset="0"/>
              </a:rPr>
              <a:t>Conclusions</a:t>
            </a:r>
            <a:endParaRPr lang="en-US" dirty="0">
              <a:solidFill>
                <a:srgbClr val="00CC00"/>
              </a:solidFill>
              <a:latin typeface="PF BeauSans Pro" panose="02000800000000020004" pitchFamily="2"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6044279" y="2822656"/>
            <a:ext cx="6032701" cy="31209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1200" dirty="0" smtClean="0">
              <a:solidFill>
                <a:schemeClr val="tx1"/>
              </a:solidFill>
              <a:latin typeface="Arial Narrow" panose="020B0606020202030204" pitchFamily="34" charset="0"/>
            </a:endParaRPr>
          </a:p>
          <a:p>
            <a:pPr algn="just"/>
            <a:endParaRPr lang="en-US" sz="1200" dirty="0" smtClean="0">
              <a:solidFill>
                <a:schemeClr val="tx1"/>
              </a:solidFill>
              <a:latin typeface="Arial Narrow" panose="020B0606020202030204" pitchFamily="34" charset="0"/>
            </a:endParaRPr>
          </a:p>
          <a:p>
            <a:pPr algn="just"/>
            <a:endParaRPr lang="en-US" sz="1200" dirty="0" smtClean="0">
              <a:solidFill>
                <a:schemeClr val="tx1"/>
              </a:solidFill>
              <a:latin typeface="Arial Narrow" panose="020B0606020202030204" pitchFamily="34" charset="0"/>
            </a:endParaRPr>
          </a:p>
          <a:p>
            <a:pPr algn="just"/>
            <a:endParaRPr lang="en-US" sz="1200" dirty="0" smtClean="0">
              <a:solidFill>
                <a:schemeClr val="tx1"/>
              </a:solidFill>
              <a:latin typeface="Arial Narrow" panose="020B0606020202030204" pitchFamily="34" charset="0"/>
            </a:endParaRPr>
          </a:p>
          <a:p>
            <a:pPr algn="just"/>
            <a:endParaRPr lang="en-US" sz="1200" dirty="0" smtClean="0">
              <a:solidFill>
                <a:schemeClr val="tx1"/>
              </a:solidFill>
              <a:latin typeface="Arial Narrow" panose="020B0606020202030204" pitchFamily="34" charset="0"/>
            </a:endParaRPr>
          </a:p>
          <a:p>
            <a:pPr algn="just"/>
            <a:endParaRPr lang="en-US" sz="1200" dirty="0" smtClean="0">
              <a:solidFill>
                <a:schemeClr val="tx1"/>
              </a:solidFill>
              <a:latin typeface="Arial Narrow" panose="020B0606020202030204" pitchFamily="34" charset="0"/>
            </a:endParaRPr>
          </a:p>
          <a:p>
            <a:pPr algn="just"/>
            <a:endParaRPr lang="en-US" sz="1200" dirty="0" smtClean="0">
              <a:solidFill>
                <a:schemeClr val="tx1"/>
              </a:solidFill>
              <a:latin typeface="Arial Narrow" panose="020B0606020202030204" pitchFamily="34" charset="0"/>
            </a:endParaRPr>
          </a:p>
          <a:p>
            <a:pPr algn="just"/>
            <a:endParaRPr lang="en-US" sz="1200" dirty="0" smtClean="0">
              <a:solidFill>
                <a:schemeClr val="tx1"/>
              </a:solidFill>
              <a:latin typeface="Arial Narrow" panose="020B0606020202030204" pitchFamily="34" charset="0"/>
            </a:endParaRPr>
          </a:p>
          <a:p>
            <a:pPr algn="just"/>
            <a:endParaRPr lang="en-US" sz="1050" dirty="0" smtClean="0">
              <a:solidFill>
                <a:schemeClr val="tx1"/>
              </a:solidFill>
              <a:latin typeface="Arial Narrow" panose="020B0606020202030204" pitchFamily="34" charset="0"/>
            </a:endParaRPr>
          </a:p>
          <a:p>
            <a:pPr algn="just"/>
            <a:endParaRPr lang="en-US" sz="1050" dirty="0" smtClean="0">
              <a:solidFill>
                <a:schemeClr val="tx1"/>
              </a:solidFill>
              <a:latin typeface="Arial Narrow" panose="020B0606020202030204" pitchFamily="34" charset="0"/>
            </a:endParaRPr>
          </a:p>
          <a:p>
            <a:pPr algn="just"/>
            <a:r>
              <a:rPr lang="en-US" sz="1050" dirty="0" smtClean="0">
                <a:solidFill>
                  <a:schemeClr val="tx1"/>
                </a:solidFill>
                <a:latin typeface="Arial Narrow" panose="020B0606020202030204" pitchFamily="34" charset="0"/>
              </a:rPr>
              <a:t>Our preliminary research showed very interesting and promising results, which would need further improvement and checks. When we compared the External Standard Mode  with Internal Standard Mode determinations, quantitative results for levels 5 most important </a:t>
            </a:r>
            <a:r>
              <a:rPr lang="en-US" sz="1050" dirty="0" err="1" smtClean="0">
                <a:solidFill>
                  <a:schemeClr val="tx1"/>
                </a:solidFill>
                <a:latin typeface="Arial Narrow" panose="020B0606020202030204" pitchFamily="34" charset="0"/>
              </a:rPr>
              <a:t>cannabinoids</a:t>
            </a:r>
            <a:r>
              <a:rPr lang="en-US" sz="1050" dirty="0" smtClean="0">
                <a:solidFill>
                  <a:schemeClr val="tx1"/>
                </a:solidFill>
                <a:latin typeface="Arial Narrow" panose="020B0606020202030204" pitchFamily="34" charset="0"/>
              </a:rPr>
              <a:t> , CBDA,CBD,CBN,d9-THC and d9-THCA, the results in Contents, Precision, Accuracy  were very similar, RSD in % differing in range 0,9 -1,87%. Higher variations as expected showed results with acidic type of </a:t>
            </a:r>
            <a:r>
              <a:rPr lang="en-US" sz="1050" dirty="0" err="1" smtClean="0">
                <a:solidFill>
                  <a:schemeClr val="tx1"/>
                </a:solidFill>
                <a:latin typeface="Arial Narrow" panose="020B0606020202030204" pitchFamily="34" charset="0"/>
              </a:rPr>
              <a:t>cannabinoids</a:t>
            </a:r>
            <a:r>
              <a:rPr lang="en-US" sz="1050" dirty="0" smtClean="0">
                <a:solidFill>
                  <a:schemeClr val="tx1"/>
                </a:solidFill>
                <a:latin typeface="Arial Narrow" panose="020B0606020202030204" pitchFamily="34" charset="0"/>
              </a:rPr>
              <a:t>, CBDA and THCA. Other factor which could effect accuracy of Internal Standard Mode of determination, were  levels of near by eluting components, as inherent  feature to samples. There after we tested two very different molecules for Internal Standards, trans-4-methoxysilbene  as very polar and early eluting, and more </a:t>
            </a:r>
            <a:r>
              <a:rPr lang="en-US" sz="1050" dirty="0" err="1" smtClean="0">
                <a:solidFill>
                  <a:schemeClr val="tx1"/>
                </a:solidFill>
                <a:latin typeface="Arial Narrow" panose="020B0606020202030204" pitchFamily="34" charset="0"/>
              </a:rPr>
              <a:t>hydophobic</a:t>
            </a:r>
            <a:r>
              <a:rPr lang="en-US" sz="1050" dirty="0" smtClean="0">
                <a:solidFill>
                  <a:schemeClr val="tx1"/>
                </a:solidFill>
                <a:latin typeface="Arial Narrow" panose="020B0606020202030204" pitchFamily="34" charset="0"/>
              </a:rPr>
              <a:t> </a:t>
            </a:r>
            <a:r>
              <a:rPr lang="en-US" sz="1050" dirty="0" err="1" smtClean="0">
                <a:solidFill>
                  <a:schemeClr val="tx1"/>
                </a:solidFill>
                <a:latin typeface="Arial Narrow" panose="020B0606020202030204" pitchFamily="34" charset="0"/>
              </a:rPr>
              <a:t>pentachlotonitrobenzene</a:t>
            </a:r>
            <a:endParaRPr lang="en-US" sz="1050" dirty="0">
              <a:solidFill>
                <a:schemeClr val="tx1"/>
              </a:solidFill>
              <a:highlight>
                <a:srgbClr val="FFFF00"/>
              </a:highlight>
              <a:latin typeface="Arial Narrow" panose="020B0606020202030204" pitchFamily="34"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5952226" y="2536162"/>
            <a:ext cx="1242204" cy="830997"/>
          </a:xfrm>
          <a:prstGeom prst="rect">
            <a:avLst/>
          </a:prstGeom>
        </p:spPr>
        <p:txBody>
          <a:bodyPr wrap="square">
            <a:spAutoFit/>
          </a:bodyPr>
          <a:lstStyle/>
          <a:p>
            <a:pPr algn="ctr"/>
            <a:r>
              <a:rPr lang="en-US" sz="1600" dirty="0">
                <a:solidFill>
                  <a:srgbClr val="00CC00"/>
                </a:solidFill>
                <a:latin typeface="PF BeauSans Pro" panose="02000800000000020004" pitchFamily="2" charset="0"/>
                <a:ea typeface="Calibri" panose="020F0502020204030204" pitchFamily="34" charset="0"/>
              </a:rPr>
              <a:t>Results and </a:t>
            </a:r>
            <a:endParaRPr lang="en-US" sz="1600" dirty="0" smtClean="0">
              <a:solidFill>
                <a:srgbClr val="00CC00"/>
              </a:solidFill>
              <a:latin typeface="PF BeauSans Pro" panose="02000800000000020004" pitchFamily="2" charset="0"/>
              <a:ea typeface="Calibri" panose="020F0502020204030204" pitchFamily="34" charset="0"/>
            </a:endParaRPr>
          </a:p>
          <a:p>
            <a:r>
              <a:rPr lang="en-US" sz="1600" dirty="0" smtClean="0">
                <a:solidFill>
                  <a:srgbClr val="00CC00"/>
                </a:solidFill>
                <a:latin typeface="PF BeauSans Pro" panose="02000800000000020004" pitchFamily="2" charset="0"/>
                <a:ea typeface="Calibri" panose="020F0502020204030204" pitchFamily="34" charset="0"/>
              </a:rPr>
              <a:t>discussion</a:t>
            </a:r>
            <a:endParaRPr lang="en-US" sz="1600" dirty="0">
              <a:solidFill>
                <a:srgbClr val="00CC00"/>
              </a:solidFill>
              <a:latin typeface="PF BeauSans Pro" panose="02000800000000020004" pitchFamily="2" charset="0"/>
            </a:endParaRPr>
          </a:p>
        </p:txBody>
      </p:sp>
      <p:sp>
        <p:nvSpPr>
          <p:cNvPr id="26" name="Rectangle 25">
            <a:extLst>
              <a:ext uri="{FF2B5EF4-FFF2-40B4-BE49-F238E27FC236}">
                <a16:creationId xmlns:a16="http://schemas.microsoft.com/office/drawing/2014/main" id="{26B2E2B0-8BEE-6E48-FBD0-63FB6F2F4572}"/>
              </a:ext>
            </a:extLst>
          </p:cNvPr>
          <p:cNvSpPr/>
          <p:nvPr/>
        </p:nvSpPr>
        <p:spPr>
          <a:xfrm>
            <a:off x="6003984" y="5960853"/>
            <a:ext cx="6081624" cy="793630"/>
          </a:xfrm>
          <a:prstGeom prst="rect">
            <a:avLst/>
          </a:prstGeom>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r>
              <a:rPr lang="en-US" sz="1000" dirty="0" smtClean="0"/>
              <a:t>T</a:t>
            </a:r>
          </a:p>
          <a:p>
            <a:r>
              <a:rPr lang="en-US" sz="1000" dirty="0" smtClean="0"/>
              <a:t>his </a:t>
            </a:r>
            <a:r>
              <a:rPr lang="mk-MK" sz="1000" dirty="0" smtClean="0"/>
              <a:t>poster presentation was made possible by the </a:t>
            </a:r>
            <a:endParaRPr lang="en-US" sz="1000" dirty="0" smtClean="0"/>
          </a:p>
          <a:p>
            <a:r>
              <a:rPr lang="mk-MK" sz="1000" dirty="0" smtClean="0"/>
              <a:t>generous support of the Management Team of </a:t>
            </a:r>
            <a:endParaRPr lang="en-US" sz="1000" dirty="0" smtClean="0"/>
          </a:p>
          <a:p>
            <a:r>
              <a:rPr lang="mk-MK" sz="1000" b="1" dirty="0" smtClean="0"/>
              <a:t>LabSense</a:t>
            </a:r>
            <a:r>
              <a:rPr lang="mk-MK" sz="1000" dirty="0" smtClean="0"/>
              <a:t> company from Zagreb, Croatia</a:t>
            </a:r>
            <a:endParaRPr lang="mk-MK" sz="1000" dirty="0"/>
          </a:p>
        </p:txBody>
      </p:sp>
      <p:sp>
        <p:nvSpPr>
          <p:cNvPr id="27" name="Rectangle 26">
            <a:extLst>
              <a:ext uri="{FF2B5EF4-FFF2-40B4-BE49-F238E27FC236}">
                <a16:creationId xmlns:a16="http://schemas.microsoft.com/office/drawing/2014/main" id="{F5D6ACD2-6AED-89EA-1EC0-412A4FF35E61}"/>
              </a:ext>
            </a:extLst>
          </p:cNvPr>
          <p:cNvSpPr/>
          <p:nvPr/>
        </p:nvSpPr>
        <p:spPr>
          <a:xfrm>
            <a:off x="5959759" y="5906388"/>
            <a:ext cx="2554513" cy="369332"/>
          </a:xfrm>
          <a:prstGeom prst="rect">
            <a:avLst/>
          </a:prstGeom>
        </p:spPr>
        <p:txBody>
          <a:bodyPr wrap="square">
            <a:spAutoFit/>
          </a:bodyPr>
          <a:lstStyle/>
          <a:p>
            <a:r>
              <a:rPr lang="en-US" dirty="0" smtClean="0">
                <a:solidFill>
                  <a:srgbClr val="660066"/>
                </a:solidFill>
                <a:latin typeface="PF BeauSans Pro" panose="02000800000000020004" pitchFamily="2" charset="0"/>
                <a:ea typeface="Calibri" panose="020F0502020204030204" pitchFamily="34" charset="0"/>
              </a:rPr>
              <a:t>Acknowledgement :</a:t>
            </a:r>
            <a:endParaRPr lang="en-US" dirty="0">
              <a:solidFill>
                <a:srgbClr val="660066"/>
              </a:solidFill>
              <a:latin typeface="PF BeauSans Pro" panose="02000800000000020004" pitchFamily="2" charset="0"/>
              <a:ea typeface="Calibri" panose="020F0502020204030204" pitchFamily="34" charset="0"/>
            </a:endParaRP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0972800" y="87809"/>
            <a:ext cx="1151792" cy="352138"/>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AEC-P16</a:t>
            </a:r>
            <a:endParaRPr lang="en-US" sz="1400" dirty="0">
              <a:solidFill>
                <a:schemeClr val="tx1"/>
              </a:solidFill>
            </a:endParaRPr>
          </a:p>
        </p:txBody>
      </p:sp>
      <p:sp>
        <p:nvSpPr>
          <p:cNvPr id="20" name="Rectangle 19"/>
          <p:cNvSpPr/>
          <p:nvPr/>
        </p:nvSpPr>
        <p:spPr>
          <a:xfrm>
            <a:off x="2087591" y="431647"/>
            <a:ext cx="8453887" cy="369332"/>
          </a:xfrm>
          <a:prstGeom prst="rect">
            <a:avLst/>
          </a:prstGeom>
        </p:spPr>
        <p:txBody>
          <a:bodyPr wrap="square">
            <a:spAutoFit/>
          </a:bodyPr>
          <a:lstStyle/>
          <a:p>
            <a:pPr algn="ctr"/>
            <a:r>
              <a:rPr lang="en-US" b="1" dirty="0" smtClean="0"/>
              <a:t>INTERNAL STANDARDS USE IN ANALYSES OF CANNABINOIDS</a:t>
            </a:r>
            <a:endParaRPr lang="mk-MK" b="1" dirty="0" smtClean="0"/>
          </a:p>
        </p:txBody>
      </p:sp>
      <p:sp>
        <p:nvSpPr>
          <p:cNvPr id="6148" name="Rectangle 4"/>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pic>
        <p:nvPicPr>
          <p:cNvPr id="6147" name="Picture 1" descr="Sample + IS1+IS2"/>
          <p:cNvPicPr>
            <a:picLocks noChangeAspect="1" noChangeArrowheads="1"/>
          </p:cNvPicPr>
          <p:nvPr/>
        </p:nvPicPr>
        <p:blipFill>
          <a:blip r:embed="rId5"/>
          <a:srcRect/>
          <a:stretch>
            <a:fillRect/>
          </a:stretch>
        </p:blipFill>
        <p:spPr bwMode="auto">
          <a:xfrm>
            <a:off x="7214560" y="2437143"/>
            <a:ext cx="4977440" cy="2182274"/>
          </a:xfrm>
          <a:prstGeom prst="rect">
            <a:avLst/>
          </a:prstGeom>
          <a:noFill/>
        </p:spPr>
      </p:pic>
      <p:sp>
        <p:nvSpPr>
          <p:cNvPr id="6149" name="Rectangle 5"/>
          <p:cNvSpPr>
            <a:spLocks noChangeArrowheads="1"/>
          </p:cNvSpPr>
          <p:nvPr/>
        </p:nvSpPr>
        <p:spPr bwMode="auto">
          <a:xfrm>
            <a:off x="0" y="2695575"/>
            <a:ext cx="219932" cy="2308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Tahoma" pitchFamily="34" charset="0"/>
                <a:ea typeface="Calibri" pitchFamily="34" charset="0"/>
                <a:cs typeface="Tahoma"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153" name="Picture 9"/>
          <p:cNvPicPr>
            <a:picLocks noChangeAspect="1" noChangeArrowheads="1"/>
          </p:cNvPicPr>
          <p:nvPr/>
        </p:nvPicPr>
        <p:blipFill>
          <a:blip r:embed="rId6"/>
          <a:srcRect/>
          <a:stretch>
            <a:fillRect/>
          </a:stretch>
        </p:blipFill>
        <p:spPr bwMode="auto">
          <a:xfrm>
            <a:off x="8919861" y="6038491"/>
            <a:ext cx="3044975" cy="612474"/>
          </a:xfrm>
          <a:prstGeom prst="rect">
            <a:avLst/>
          </a:prstGeom>
          <a:noFill/>
          <a:ln w="9525">
            <a:noFill/>
            <a:miter lim="800000"/>
            <a:headEnd/>
            <a:tailEnd/>
          </a:ln>
          <a:effectLst/>
        </p:spPr>
      </p:pic>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DCA87D-57B8-4510-9665-9E75299929F1}">
  <ds:schemaRefs>
    <ds:schemaRef ds:uri="http://www.w3.org/XML/1998/namespace"/>
    <ds:schemaRef ds:uri="http://schemas.microsoft.com/office/2006/metadata/properties"/>
    <ds:schemaRef ds:uri="http://schemas.microsoft.com/office/2006/documentManagement/types"/>
    <ds:schemaRef ds:uri="http://purl.org/dc/elements/1.1/"/>
    <ds:schemaRef ds:uri="http://schemas.microsoft.com/office/infopath/2007/PartnerControls"/>
    <ds:schemaRef ds:uri="98621ed1-ae24-4a21-b80a-89d572d87e72"/>
    <ds:schemaRef ds:uri="http://purl.org/dc/dcmitype/"/>
    <ds:schemaRef ds:uri="http://schemas.openxmlformats.org/package/2006/metadata/core-properties"/>
    <ds:schemaRef ds:uri="c9b645eb-e6fe-4b35-9d45-bd7394162d21"/>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512</TotalTime>
  <Words>509</Words>
  <Application>Microsoft Office PowerPoint</Application>
  <PresentationFormat>Widescreen</PresentationFormat>
  <Paragraphs>31</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PF BeauSans Pro</vt:lpstr>
      <vt:lpstr>Times New Roman</vt:lpstr>
      <vt:lpstr>Aptos</vt:lpstr>
      <vt:lpstr>Calibri</vt:lpstr>
      <vt:lpstr>Tahoma</vt:lpstr>
      <vt:lpstr>Arial Narrow</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Marinela Cvetanoska</cp:lastModifiedBy>
  <cp:revision>65</cp:revision>
  <dcterms:created xsi:type="dcterms:W3CDTF">2025-07-07T08:04:39Z</dcterms:created>
  <dcterms:modified xsi:type="dcterms:W3CDTF">2026-09-22T14:37:14Z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