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69" r:id="rId4"/>
  </p:sldMasterIdLst>
  <p:notesMasterIdLst>
    <p:notesMasterId r:id="rId10"/>
  </p:notesMasterIdLst>
  <p:sldIdLst>
    <p:sldId id="288"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1"/>
      <p:bold r:id="rId12"/>
      <p:italic r:id="rId13"/>
      <p:boldItalic r:id="rId14"/>
    </p:embeddedFont>
    <p:embeddedFont>
      <p:font typeface="Calibri" panose="020F0502020204030204" pitchFamily="34" charset="0"/>
      <p:regular r:id="rId15"/>
      <p:bold r:id="rId16"/>
      <p:italic r:id="rId17"/>
      <p:boldItalic r:id="rId18"/>
    </p:embeddedFont>
    <p:embeddedFont>
      <p:font typeface="Calibri Light" panose="020F0302020204030204" pitchFamily="34" charset="0"/>
      <p:regular r:id="rId19"/>
      <p:italic r:id="rId20"/>
    </p:embeddedFont>
    <p:embeddedFont>
      <p:font typeface="PF BeauSans Pro" panose="02000800000000020004" charset="0"/>
      <p:bold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4A1C3A"/>
    <a:srgbClr val="0000FF"/>
    <a:srgbClr val="F8E4F6"/>
    <a:srgbClr val="E9F8E4"/>
    <a:srgbClr val="FFFFE7"/>
    <a:srgbClr val="33CC33"/>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showGuides="1">
      <p:cViewPr varScale="1">
        <p:scale>
          <a:sx n="80" d="100"/>
          <a:sy n="80" d="100"/>
        </p:scale>
        <p:origin x="739" y="58"/>
      </p:cViewPr>
      <p:guideLst>
        <p:guide orient="horz" pos="2160"/>
        <p:guide pos="386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09/18/2026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762370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6815043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57459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6" name="Footer Placeholder 5"/>
          <p:cNvSpPr>
            <a:spLocks noGrp="1"/>
          </p:cNvSpPr>
          <p:nvPr>
            <p:ph type="ftr" sz="quarter" idx="11"/>
          </p:nvPr>
        </p:nvSpPr>
        <p:spPr/>
        <p:txBody>
          <a:bodyPr/>
          <a:lstStyle/>
          <a:p>
            <a:endParaRPr lang="LID4096"/>
          </a:p>
        </p:txBody>
      </p:sp>
      <p:sp>
        <p:nvSpPr>
          <p:cNvPr id="7" name="Slide Number Placeholder 6"/>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68617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8" name="Footer Placeholder 7"/>
          <p:cNvSpPr>
            <a:spLocks noGrp="1"/>
          </p:cNvSpPr>
          <p:nvPr>
            <p:ph type="ftr" sz="quarter" idx="11"/>
          </p:nvPr>
        </p:nvSpPr>
        <p:spPr/>
        <p:txBody>
          <a:bodyPr/>
          <a:lstStyle/>
          <a:p>
            <a:endParaRPr lang="LID4096"/>
          </a:p>
        </p:txBody>
      </p:sp>
      <p:sp>
        <p:nvSpPr>
          <p:cNvPr id="9" name="Slide Number Placeholder 8"/>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341743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4" name="Footer Placeholder 3"/>
          <p:cNvSpPr>
            <a:spLocks noGrp="1"/>
          </p:cNvSpPr>
          <p:nvPr>
            <p:ph type="ftr" sz="quarter" idx="11"/>
          </p:nvPr>
        </p:nvSpPr>
        <p:spPr/>
        <p:txBody>
          <a:bodyPr/>
          <a:lstStyle/>
          <a:p>
            <a:endParaRPr lang="LID4096"/>
          </a:p>
        </p:txBody>
      </p:sp>
      <p:sp>
        <p:nvSpPr>
          <p:cNvPr id="5" name="Slide Number Placeholder 4"/>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4983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3" name="Footer Placeholder 2"/>
          <p:cNvSpPr>
            <a:spLocks noGrp="1"/>
          </p:cNvSpPr>
          <p:nvPr>
            <p:ph type="ftr" sz="quarter" idx="11"/>
          </p:nvPr>
        </p:nvSpPr>
        <p:spPr/>
        <p:txBody>
          <a:bodyPr/>
          <a:lstStyle/>
          <a:p>
            <a:endParaRPr lang="LID4096"/>
          </a:p>
        </p:txBody>
      </p:sp>
      <p:sp>
        <p:nvSpPr>
          <p:cNvPr id="4" name="Slide Number Placeholder 3"/>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4931025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6" name="Footer Placeholder 5"/>
          <p:cNvSpPr>
            <a:spLocks noGrp="1"/>
          </p:cNvSpPr>
          <p:nvPr>
            <p:ph type="ftr" sz="quarter" idx="11"/>
          </p:nvPr>
        </p:nvSpPr>
        <p:spPr/>
        <p:txBody>
          <a:bodyPr/>
          <a:lstStyle/>
          <a:p>
            <a:endParaRPr lang="LID4096"/>
          </a:p>
        </p:txBody>
      </p:sp>
      <p:sp>
        <p:nvSpPr>
          <p:cNvPr id="7" name="Slide Number Placeholder 6"/>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2535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6" name="Footer Placeholder 5"/>
          <p:cNvSpPr>
            <a:spLocks noGrp="1"/>
          </p:cNvSpPr>
          <p:nvPr>
            <p:ph type="ftr" sz="quarter" idx="11"/>
          </p:nvPr>
        </p:nvSpPr>
        <p:spPr/>
        <p:txBody>
          <a:bodyPr/>
          <a:lstStyle/>
          <a:p>
            <a:endParaRPr lang="LID4096"/>
          </a:p>
        </p:txBody>
      </p:sp>
      <p:sp>
        <p:nvSpPr>
          <p:cNvPr id="7" name="Slide Number Placeholder 6"/>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475665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178059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p:cNvSpPr>
            <a:spLocks noGrp="1"/>
          </p:cNvSpPr>
          <p:nvPr>
            <p:ph type="ftr" sz="quarter" idx="11"/>
          </p:nvPr>
        </p:nvSpPr>
        <p:spPr/>
        <p:txBody>
          <a:bodyPr/>
          <a:lstStyle/>
          <a:p>
            <a:endParaRPr lang="LID4096"/>
          </a:p>
        </p:txBody>
      </p:sp>
      <p:sp>
        <p:nvSpPr>
          <p:cNvPr id="6" name="Slide Number Placeholder 5"/>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629109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AC25C7-462D-4C9E-B6CA-D24B18B0DD77}" type="datetimeFigureOut">
              <a:rPr lang="LID4096" smtClean="0"/>
              <a:t>09/18/2026</a:t>
            </a:fld>
            <a:endParaRPr lang="LID4096"/>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21514818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50.png"/><Relationship Id="rId4" Type="http://schemas.openxmlformats.org/officeDocument/2006/relationships/image" Target="../media/image20.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35560" y="0"/>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1139301" y="198846"/>
            <a:ext cx="10023999" cy="783193"/>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000" b="1" i="1" dirty="0">
                <a:latin typeface="Calibri"/>
              </a:rPr>
              <a:t>In Silico </a:t>
            </a:r>
            <a:r>
              <a:rPr lang="en-US" sz="2000" b="1" dirty="0">
                <a:latin typeface="Calibri"/>
              </a:rPr>
              <a:t>Pharmacokinetic Studies of Symmetrical Acyclic and Cyclic of C5-Curcuminoids Containing 3-bromobenzylidene and 3-(trifluoromethyl)benzylidene Moiety</a:t>
            </a:r>
            <a:endParaRPr lang="en-US" sz="2000" b="1" dirty="0">
              <a:effectLst/>
              <a:latin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1717683" y="934717"/>
            <a:ext cx="9335016" cy="369332"/>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dirty="0">
                <a:highlight>
                  <a:srgbClr val="FFFF00"/>
                </a:highlight>
                <a:latin typeface="Calibri" panose="020F0502020204030204" pitchFamily="34" charset="0"/>
                <a:cs typeface="Calibri" panose="020F0502020204030204" pitchFamily="34" charset="0"/>
              </a:rPr>
              <a:t>Arjan </a:t>
            </a:r>
            <a:r>
              <a:rPr lang="en-US" dirty="0" err="1">
                <a:highlight>
                  <a:srgbClr val="FFFF00"/>
                </a:highlight>
                <a:latin typeface="Calibri" panose="020F0502020204030204" pitchFamily="34" charset="0"/>
                <a:cs typeface="Calibri" panose="020F0502020204030204" pitchFamily="34" charset="0"/>
              </a:rPr>
              <a:t>Ganiji</a:t>
            </a:r>
            <a:r>
              <a:rPr lang="en-US" dirty="0">
                <a:highlight>
                  <a:srgbClr val="FFFF00"/>
                </a:highlight>
                <a:latin typeface="Calibri" panose="020F0502020204030204" pitchFamily="34" charset="0"/>
                <a:cs typeface="Calibri" panose="020F0502020204030204" pitchFamily="34" charset="0"/>
              </a:rPr>
              <a:t>, Milena </a:t>
            </a:r>
            <a:r>
              <a:rPr lang="en-US" dirty="0" err="1">
                <a:highlight>
                  <a:srgbClr val="FFFF00"/>
                </a:highlight>
                <a:latin typeface="Calibri" panose="020F0502020204030204" pitchFamily="34" charset="0"/>
                <a:cs typeface="Calibri" panose="020F0502020204030204" pitchFamily="34" charset="0"/>
              </a:rPr>
              <a:t>Kolevska</a:t>
            </a:r>
            <a:r>
              <a:rPr lang="en-US" dirty="0">
                <a:highlight>
                  <a:srgbClr val="FFFF00"/>
                </a:highlight>
                <a:latin typeface="Calibri" panose="020F0502020204030204" pitchFamily="34" charset="0"/>
                <a:cs typeface="Calibri" panose="020F0502020204030204" pitchFamily="34" charset="0"/>
              </a:rPr>
              <a:t>, Jane Bogdanov</a:t>
            </a: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28" name="Rectangle: Rounded Corners 27">
            <a:extLst>
              <a:ext uri="{FF2B5EF4-FFF2-40B4-BE49-F238E27FC236}">
                <a16:creationId xmlns:a16="http://schemas.microsoft.com/office/drawing/2014/main" id="{8101C326-06AB-78CA-A216-7D9AF8F2C16E}"/>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mc:AlternateContent xmlns:mc="http://schemas.openxmlformats.org/markup-compatibility/2006" xmlns:pslz="http://schemas.microsoft.com/office/powerpoint/2016/slidezoom">
        <mc:Choice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537432913"/>
                  </p:ext>
                </p:extLst>
              </p:nvPr>
            </p:nvGraphicFramePr>
            <p:xfrm>
              <a:off x="1139301" y="1543642"/>
              <a:ext cx="4982099" cy="2566593"/>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3"/>
                        <a:stretch>
                          <a:fillRect/>
                        </a:stretch>
                      </p166:blipFill>
                      <p166:spPr xmlns:p166="http://schemas.microsoft.com/office/powerpoint/2016/6/main">
                        <a:xfrm>
                          <a:off x="0" y="0"/>
                          <a:ext cx="4982099" cy="2566593"/>
                        </a:xfrm>
                        <a:prstGeom prst="rect">
                          <a:avLst/>
                        </a:prstGeom>
                        <a:ln w="3175">
                          <a:solidFill>
                            <a:prstClr val="ltGray"/>
                          </a:solidFill>
                        </a:ln>
                      </p166:spPr>
                    </pslz:zmPr>
                  </pslz:sldZmObj>
                </pslz:sldZm>
              </a:graphicData>
            </a:graphic>
          </p:graphicFrame>
        </mc:Choice>
        <mc:Fallback xmlns="">
          <p:pic>
            <p:nvPicPr>
              <p:cNvPr id="40" name="Slide Zoom 39">
                <a:extLst>
                  <a:ext uri="{FF2B5EF4-FFF2-40B4-BE49-F238E27FC236}">
                    <a16:creationId xmlns:a16="http://schemas.microsoft.com/office/drawing/2014/main" id="{87303067-685B-2FAF-B480-F2354A046FD5}"/>
                  </a:ext>
                </a:extLst>
              </p:cNvPr>
              <p:cNvPicPr>
                <a:picLocks noGrp="1" noRot="1" noChangeAspect="1" noMove="1" noResize="1" noEditPoints="1" noAdjustHandles="1" noChangeArrowheads="1" noChangeShapeType="1"/>
              </p:cNvPicPr>
              <p:nvPr/>
            </p:nvPicPr>
            <p:blipFill>
              <a:blip r:embed="rId4"/>
              <a:stretch>
                <a:fillRect/>
              </a:stretch>
            </p:blipFill>
            <p:spPr>
              <a:xfrm>
                <a:off x="1139301" y="1543642"/>
                <a:ext cx="4982099" cy="2566593"/>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3085862037"/>
                  </p:ext>
                </p:extLst>
              </p:nvPr>
            </p:nvGraphicFramePr>
            <p:xfrm>
              <a:off x="6410961" y="1557374"/>
              <a:ext cx="4982099" cy="2566592"/>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5"/>
                        <a:stretch>
                          <a:fillRect/>
                        </a:stretch>
                      </p166:blipFill>
                      <p166:spPr xmlns:p166="http://schemas.microsoft.com/office/powerpoint/2016/6/main">
                        <a:xfrm>
                          <a:off x="0" y="0"/>
                          <a:ext cx="4982099" cy="2566592"/>
                        </a:xfrm>
                        <a:prstGeom prst="rect">
                          <a:avLst/>
                        </a:prstGeom>
                        <a:ln w="3175">
                          <a:solidFill>
                            <a:prstClr val="ltGray"/>
                          </a:solidFill>
                        </a:ln>
                      </p166:spPr>
                    </pslz:zmPr>
                  </pslz:sldZmObj>
                </pslz:sldZm>
              </a:graphicData>
            </a:graphic>
          </p:graphicFrame>
        </mc:Choice>
        <mc:Fallback xmlns="">
          <p:pic>
            <p:nvPicPr>
              <p:cNvPr id="44" name="Slide Zoom 43">
                <a:extLst>
                  <a:ext uri="{FF2B5EF4-FFF2-40B4-BE49-F238E27FC236}">
                    <a16:creationId xmlns:a16="http://schemas.microsoft.com/office/drawing/2014/main" id="{4751F1C8-5F54-9BB8-D928-DF025BF83D1B}"/>
                  </a:ext>
                </a:extLst>
              </p:cNvPr>
              <p:cNvPicPr>
                <a:picLocks noGrp="1" noRot="1" noChangeAspect="1" noMove="1" noResize="1" noEditPoints="1" noAdjustHandles="1" noChangeArrowheads="1" noChangeShapeType="1"/>
              </p:cNvPicPr>
              <p:nvPr/>
            </p:nvPicPr>
            <p:blipFill>
              <a:blip r:embed="rId6"/>
              <a:stretch>
                <a:fillRect/>
              </a:stretch>
            </p:blipFill>
            <p:spPr>
              <a:xfrm>
                <a:off x="6410961" y="1557374"/>
                <a:ext cx="4982099" cy="256659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8076277"/>
                  </p:ext>
                </p:extLst>
              </p:nvPr>
            </p:nvGraphicFramePr>
            <p:xfrm>
              <a:off x="1139301" y="4236043"/>
              <a:ext cx="4982099"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7"/>
                        <a:stretch>
                          <a:fillRect/>
                        </a:stretch>
                      </p166:blipFill>
                      <p166:spPr xmlns:p166="http://schemas.microsoft.com/office/powerpoint/2016/6/main">
                        <a:xfrm>
                          <a:off x="0" y="0"/>
                          <a:ext cx="4982099" cy="2566591"/>
                        </a:xfrm>
                        <a:prstGeom prst="rect">
                          <a:avLst/>
                        </a:prstGeom>
                        <a:ln w="3175">
                          <a:solidFill>
                            <a:prstClr val="ltGray"/>
                          </a:solidFill>
                        </a:ln>
                      </p166:spPr>
                    </pslz:zmPr>
                  </pslz:sldZmObj>
                </pslz:sldZm>
              </a:graphicData>
            </a:graphic>
          </p:graphicFrame>
        </mc:Choice>
        <mc:Fallback xmlns="">
          <p:pic>
            <p:nvPicPr>
              <p:cNvPr id="46" name="Slide Zoom 45">
                <a:extLst>
                  <a:ext uri="{FF2B5EF4-FFF2-40B4-BE49-F238E27FC236}">
                    <a16:creationId xmlns:a16="http://schemas.microsoft.com/office/drawing/2014/main" id="{CA227813-9B45-3F7D-2B2A-B4C6A8C2A081}"/>
                  </a:ext>
                </a:extLst>
              </p:cNvPr>
              <p:cNvPicPr>
                <a:picLocks noGrp="1" noRot="1" noChangeAspect="1" noMove="1" noResize="1" noEditPoints="1" noAdjustHandles="1" noChangeArrowheads="1" noChangeShapeType="1"/>
              </p:cNvPicPr>
              <p:nvPr/>
            </p:nvPicPr>
            <p:blipFill>
              <a:blip r:embed="rId8"/>
              <a:stretch>
                <a:fillRect/>
              </a:stretch>
            </p:blipFill>
            <p:spPr>
              <a:xfrm>
                <a:off x="1139301" y="4236043"/>
                <a:ext cx="4982099" cy="2566591"/>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1721805663"/>
                  </p:ext>
                </p:extLst>
              </p:nvPr>
            </p:nvGraphicFramePr>
            <p:xfrm>
              <a:off x="6410961" y="4199729"/>
              <a:ext cx="4982099"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9"/>
                        <a:stretch>
                          <a:fillRect/>
                        </a:stretch>
                      </p166:blipFill>
                      <p166:spPr xmlns:p166="http://schemas.microsoft.com/office/powerpoint/2016/6/main">
                        <a:xfrm>
                          <a:off x="0" y="0"/>
                          <a:ext cx="4982099" cy="2552862"/>
                        </a:xfrm>
                        <a:prstGeom prst="rect">
                          <a:avLst/>
                        </a:prstGeom>
                        <a:ln w="3175">
                          <a:solidFill>
                            <a:prstClr val="ltGray"/>
                          </a:solidFill>
                        </a:ln>
                      </p166:spPr>
                    </pslz:zmPr>
                  </pslz:sldZmObj>
                </pslz:sldZm>
              </a:graphicData>
            </a:graphic>
          </p:graphicFrame>
        </mc:Choice>
        <mc:Fallback xmlns="">
          <p:pic>
            <p:nvPicPr>
              <p:cNvPr id="48" name="Slide Zoom 47">
                <a:extLst>
                  <a:ext uri="{FF2B5EF4-FFF2-40B4-BE49-F238E27FC236}">
                    <a16:creationId xmlns:a16="http://schemas.microsoft.com/office/drawing/2014/main" id="{AE3981C1-ED72-7A48-D57F-4104B91463D8}"/>
                  </a:ext>
                </a:extLst>
              </p:cNvPr>
              <p:cNvPicPr>
                <a:picLocks noGrp="1" noRot="1" noChangeAspect="1" noMove="1" noResize="1" noEditPoints="1" noAdjustHandles="1" noChangeArrowheads="1" noChangeShapeType="1"/>
              </p:cNvPicPr>
              <p:nvPr/>
            </p:nvPicPr>
            <p:blipFill>
              <a:blip r:embed="rId10"/>
              <a:stretch>
                <a:fillRect/>
              </a:stretch>
            </p:blipFill>
            <p:spPr>
              <a:xfrm>
                <a:off x="6410961" y="4199729"/>
                <a:ext cx="4982099" cy="2552862"/>
              </a:xfrm>
              <a:prstGeom prst="rect">
                <a:avLst/>
              </a:prstGeom>
              <a:ln w="3175">
                <a:solidFill>
                  <a:prstClr val="ltGray"/>
                </a:solidFill>
              </a:ln>
            </p:spPr>
          </p:pic>
        </mc:Fallback>
      </mc:AlternateContent>
      <p:sp>
        <p:nvSpPr>
          <p:cNvPr id="12" name="TextBox 11">
            <a:extLst>
              <a:ext uri="{FF2B5EF4-FFF2-40B4-BE49-F238E27FC236}">
                <a16:creationId xmlns:a16="http://schemas.microsoft.com/office/drawing/2014/main" id="{1D395392-E152-4179-B33E-39DDA4CF11B8}"/>
              </a:ext>
            </a:extLst>
          </p:cNvPr>
          <p:cNvSpPr txBox="1"/>
          <p:nvPr/>
        </p:nvSpPr>
        <p:spPr>
          <a:xfrm>
            <a:off x="3201513" y="1184902"/>
            <a:ext cx="6129336" cy="477888"/>
          </a:xfrm>
          <a:prstGeom prst="rect">
            <a:avLst/>
          </a:prstGeom>
          <a:noFill/>
        </p:spPr>
        <p:txBody>
          <a:bodyPr wrap="square">
            <a:spAutoFit/>
          </a:bodyPr>
          <a:lstStyle/>
          <a:p>
            <a:pPr marL="0" marR="0" algn="ctr">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Institute of Chemistry, Faculty of Natural Sciences and Mathematics, Ss. Cyril and Methodius University,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Arhimedova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5, 1000 Skopje, R. N. Macedonia</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TextBox 1">
            <a:extLst>
              <a:ext uri="{FF2B5EF4-FFF2-40B4-BE49-F238E27FC236}">
                <a16:creationId xmlns:a16="http://schemas.microsoft.com/office/drawing/2014/main" id="{B1C3F830-D742-4C8E-92D3-AE554373AD7F}"/>
              </a:ext>
            </a:extLst>
          </p:cNvPr>
          <p:cNvSpPr txBox="1"/>
          <p:nvPr/>
        </p:nvSpPr>
        <p:spPr>
          <a:xfrm>
            <a:off x="446354" y="1163709"/>
            <a:ext cx="11470741" cy="5584606"/>
          </a:xfrm>
          <a:prstGeom prst="rect">
            <a:avLst/>
          </a:prstGeom>
          <a:noFill/>
        </p:spPr>
        <p:txBody>
          <a:bodyPr wrap="square" rtlCol="0">
            <a:spAutoFit/>
          </a:bodyPr>
          <a:lstStyle/>
          <a:p>
            <a:pPr>
              <a:lnSpc>
                <a:spcPct val="150000"/>
              </a:lnSpc>
            </a:pPr>
            <a:r>
              <a:rPr lang="en-US" sz="2000" dirty="0"/>
              <a:t>Curcumin is a naturally occurring polyphenolic compound widely investigated for its diverse biological activities. However, its potential therapeutic application is limited by poor bioavailability, low chemical stability and rapid metabolism. C5-curcuminoids, also known as </a:t>
            </a:r>
            <a:r>
              <a:rPr lang="en-US" sz="2000" dirty="0" err="1"/>
              <a:t>monocarbonyl</a:t>
            </a:r>
            <a:r>
              <a:rPr lang="en-US" sz="2000" dirty="0"/>
              <a:t> analogues of curcumin, have been developed to overcome some of these limitations while retaining structural features associated with biological activity.</a:t>
            </a:r>
          </a:p>
          <a:p>
            <a:pPr>
              <a:lnSpc>
                <a:spcPct val="150000"/>
              </a:lnSpc>
            </a:pPr>
            <a:r>
              <a:rPr lang="en-US" sz="2000" dirty="0"/>
              <a:t>In this study, symmetrical acyclic and cyclic C5-curcuminoids containing 3-bromobenzylidene and 3-(trifluoromethyl)benzylidene moieties were investigated in silico. Their physicochemical properties and pharmacokinetic profiles were predicted using the </a:t>
            </a:r>
            <a:r>
              <a:rPr lang="en-US" sz="2000" dirty="0" err="1"/>
              <a:t>SwissADME</a:t>
            </a:r>
            <a:r>
              <a:rPr lang="en-US" sz="2000" dirty="0"/>
              <a:t> web tool, with particular emphasis on gastrointestinal absorption, blood–brain barrier (BBB) permeation, lipophilicity, drug-likeness and P-glycoprotein (P-</a:t>
            </a:r>
            <a:r>
              <a:rPr lang="en-US" sz="2000" dirty="0" err="1"/>
              <a:t>gp</a:t>
            </a:r>
            <a:r>
              <a:rPr lang="en-US" sz="2000" dirty="0"/>
              <a:t>) substrate prediction.</a:t>
            </a:r>
          </a:p>
          <a:p>
            <a:pPr>
              <a:lnSpc>
                <a:spcPct val="150000"/>
              </a:lnSpc>
            </a:pPr>
            <a:r>
              <a:rPr lang="en-US" sz="2000" dirty="0"/>
              <a:t>The obtained results provide insight into the relationship between molecular structure and predicted pharmacokinetic behavior of the investigated C5-curcuminoids.</a:t>
            </a:r>
            <a:endParaRPr sz="2000" dirty="0"/>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198627"/>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sp>
        <p:nvSpPr>
          <p:cNvPr id="2" name="TextBox 1">
            <a:extLst>
              <a:ext uri="{FF2B5EF4-FFF2-40B4-BE49-F238E27FC236}">
                <a16:creationId xmlns:a16="http://schemas.microsoft.com/office/drawing/2014/main" id="{3ADF034F-841C-49E3-8710-35E64868BC76}"/>
              </a:ext>
            </a:extLst>
          </p:cNvPr>
          <p:cNvSpPr txBox="1"/>
          <p:nvPr/>
        </p:nvSpPr>
        <p:spPr>
          <a:xfrm>
            <a:off x="200326" y="897009"/>
            <a:ext cx="11686874" cy="4661276"/>
          </a:xfrm>
          <a:prstGeom prst="rect">
            <a:avLst/>
          </a:prstGeom>
          <a:noFill/>
        </p:spPr>
        <p:txBody>
          <a:bodyPr wrap="square" rtlCol="0">
            <a:spAutoFit/>
          </a:bodyPr>
          <a:lstStyle/>
          <a:p>
            <a:pPr>
              <a:lnSpc>
                <a:spcPct val="150000"/>
              </a:lnSpc>
            </a:pPr>
            <a:r>
              <a:rPr lang="en-US" sz="2000" dirty="0"/>
              <a:t>The pharmacokinetic and drug-likeness properties of C5-curcuminoids were evaluated </a:t>
            </a:r>
            <a:r>
              <a:rPr lang="en-US" sz="2000" i="1" dirty="0"/>
              <a:t>in silico</a:t>
            </a:r>
            <a:r>
              <a:rPr lang="en-US" sz="2000" dirty="0"/>
              <a:t> using the </a:t>
            </a:r>
            <a:r>
              <a:rPr lang="en-US" sz="2000" b="1" dirty="0" err="1"/>
              <a:t>SwissADME</a:t>
            </a:r>
            <a:r>
              <a:rPr lang="en-US" sz="2000" dirty="0"/>
              <a:t> web tool. </a:t>
            </a:r>
          </a:p>
          <a:p>
            <a:pPr>
              <a:lnSpc>
                <a:spcPct val="150000"/>
              </a:lnSpc>
            </a:pPr>
            <a:r>
              <a:rPr lang="en-US" sz="2000" dirty="0"/>
              <a:t>The molecular structures were entered into the platform as SMILES, and the following parameters were analyzed:</a:t>
            </a:r>
          </a:p>
          <a:p>
            <a:pPr>
              <a:lnSpc>
                <a:spcPct val="150000"/>
              </a:lnSpc>
              <a:buFont typeface="Arial" panose="020B0604020202020204" pitchFamily="34" charset="0"/>
              <a:buChar char="•"/>
            </a:pPr>
            <a:r>
              <a:rPr lang="en-US" sz="2000" b="1" dirty="0"/>
              <a:t>Lipophilicity (WLOGP)</a:t>
            </a:r>
            <a:endParaRPr lang="en-US" sz="2000" dirty="0"/>
          </a:p>
          <a:p>
            <a:pPr>
              <a:lnSpc>
                <a:spcPct val="150000"/>
              </a:lnSpc>
              <a:buFont typeface="Arial" panose="020B0604020202020204" pitchFamily="34" charset="0"/>
              <a:buChar char="•"/>
            </a:pPr>
            <a:r>
              <a:rPr lang="en-US" sz="2000" b="1" dirty="0"/>
              <a:t>Topological polar surface area (TPSA)</a:t>
            </a:r>
            <a:endParaRPr lang="en-US" sz="2000" dirty="0"/>
          </a:p>
          <a:p>
            <a:pPr>
              <a:lnSpc>
                <a:spcPct val="150000"/>
              </a:lnSpc>
              <a:buFont typeface="Arial" panose="020B0604020202020204" pitchFamily="34" charset="0"/>
              <a:buChar char="•"/>
            </a:pPr>
            <a:r>
              <a:rPr lang="en-US" sz="2000" b="1" dirty="0"/>
              <a:t>Gastrointestinal (GI) absorption</a:t>
            </a:r>
            <a:endParaRPr lang="en-US" sz="2000" dirty="0"/>
          </a:p>
          <a:p>
            <a:pPr>
              <a:lnSpc>
                <a:spcPct val="150000"/>
              </a:lnSpc>
              <a:buFont typeface="Arial" panose="020B0604020202020204" pitchFamily="34" charset="0"/>
              <a:buChar char="•"/>
            </a:pPr>
            <a:r>
              <a:rPr lang="en-US" sz="2000" b="1" dirty="0"/>
              <a:t>Blood–brain barrier (BBB) permeation</a:t>
            </a:r>
            <a:endParaRPr lang="en-US" sz="2000" dirty="0"/>
          </a:p>
          <a:p>
            <a:pPr>
              <a:lnSpc>
                <a:spcPct val="150000"/>
              </a:lnSpc>
              <a:buFont typeface="Arial" panose="020B0604020202020204" pitchFamily="34" charset="0"/>
              <a:buChar char="•"/>
            </a:pPr>
            <a:r>
              <a:rPr lang="en-US" sz="2000" b="1" dirty="0"/>
              <a:t>P-glycoprotein (P-</a:t>
            </a:r>
            <a:r>
              <a:rPr lang="en-US" sz="2000" b="1" dirty="0" err="1"/>
              <a:t>gp</a:t>
            </a:r>
            <a:r>
              <a:rPr lang="en-US" sz="2000" b="1" dirty="0"/>
              <a:t>) substrate prediction</a:t>
            </a:r>
            <a:endParaRPr lang="en-US" sz="2000" dirty="0"/>
          </a:p>
          <a:p>
            <a:pPr>
              <a:lnSpc>
                <a:spcPct val="150000"/>
              </a:lnSpc>
              <a:buFont typeface="Arial" panose="020B0604020202020204" pitchFamily="34" charset="0"/>
              <a:buChar char="•"/>
            </a:pPr>
            <a:r>
              <a:rPr lang="en-US" sz="2000" b="1" dirty="0"/>
              <a:t>Drug-likeness according to Lipinski’s rule of five</a:t>
            </a:r>
            <a:endParaRPr lang="en-US" sz="2000" dirty="0"/>
          </a:p>
        </p:txBody>
      </p:sp>
      <p:sp>
        <p:nvSpPr>
          <p:cNvPr id="5" name="TextBox 4">
            <a:extLst>
              <a:ext uri="{FF2B5EF4-FFF2-40B4-BE49-F238E27FC236}">
                <a16:creationId xmlns:a16="http://schemas.microsoft.com/office/drawing/2014/main" id="{557A2842-DDD5-4CBE-8F20-FEFC0900AD89}"/>
              </a:ext>
            </a:extLst>
          </p:cNvPr>
          <p:cNvSpPr txBox="1"/>
          <p:nvPr/>
        </p:nvSpPr>
        <p:spPr>
          <a:xfrm>
            <a:off x="8289921" y="978408"/>
            <a:ext cx="1018227" cy="369332"/>
          </a:xfrm>
          <a:prstGeom prst="rect">
            <a:avLst/>
          </a:prstGeom>
          <a:noFill/>
        </p:spPr>
        <p:txBody>
          <a:bodyPr wrap="none" rtlCol="0">
            <a:spAutoFit/>
          </a:bodyPr>
          <a:lstStyle/>
          <a:p>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sp>
        <p:nvSpPr>
          <p:cNvPr id="3" name="TextBox 2">
            <a:extLst>
              <a:ext uri="{FF2B5EF4-FFF2-40B4-BE49-F238E27FC236}">
                <a16:creationId xmlns:a16="http://schemas.microsoft.com/office/drawing/2014/main" id="{54DA8DDB-BA5D-475F-BFC7-BC867DCE438B}"/>
              </a:ext>
            </a:extLst>
          </p:cNvPr>
          <p:cNvSpPr txBox="1"/>
          <p:nvPr/>
        </p:nvSpPr>
        <p:spPr>
          <a:xfrm>
            <a:off x="362676" y="3506568"/>
            <a:ext cx="11505232" cy="3373359"/>
          </a:xfrm>
          <a:prstGeom prst="rect">
            <a:avLst/>
          </a:prstGeom>
          <a:noFill/>
        </p:spPr>
        <p:txBody>
          <a:bodyPr wrap="square" rtlCol="0">
            <a:spAutoFit/>
          </a:bodyPr>
          <a:lstStyle/>
          <a:p>
            <a:pPr algn="just">
              <a:lnSpc>
                <a:spcPct val="150000"/>
              </a:lnSpc>
            </a:pPr>
            <a:r>
              <a:rPr lang="en-US" dirty="0" err="1"/>
              <a:t>SwissADME</a:t>
            </a:r>
            <a:r>
              <a:rPr lang="en-US" dirty="0"/>
              <a:t> analysis showed clear differences between the 3-bromobenzylidene and 3-(trifluoromethyl)benzylidene C5-curcuminoids. The Br derivatives showed high gastrointestinal absorption and predicted BBB permeation for all compounds, with WLOGP values of 4.25–7.49. All were predicted as non-substrates of P-glycoprotein. The CF₃ derivatives generally showed higher lipophilicity, with WLOGP values reaching 10.30, accompanied by low predicted gastrointestinal absorption and no BBB permeation for most compounds. The 3CF₃Ph-4PIP_HCl derivative was an exception, showing high GI absorption and predicted BBB permeation. Overall, the substituent type strongly influenced the predicted pharmacokinetic properties, particularly lipophilicity, solubility, GI absorption, BBB permeation and P-glycoprotein interaction.</a:t>
            </a:r>
            <a:endParaRPr dirty="0"/>
          </a:p>
        </p:txBody>
      </p:sp>
      <p:graphicFrame>
        <p:nvGraphicFramePr>
          <p:cNvPr id="2" name="Table 1">
            <a:extLst>
              <a:ext uri="{FF2B5EF4-FFF2-40B4-BE49-F238E27FC236}">
                <a16:creationId xmlns:a16="http://schemas.microsoft.com/office/drawing/2014/main" id="{052ED313-E3AE-45D8-AA98-C0967F33DBEA}"/>
              </a:ext>
            </a:extLst>
          </p:cNvPr>
          <p:cNvGraphicFramePr>
            <a:graphicFrameLocks noGrp="1"/>
          </p:cNvGraphicFramePr>
          <p:nvPr>
            <p:extLst>
              <p:ext uri="{D42A27DB-BD31-4B8C-83A1-F6EECF244321}">
                <p14:modId xmlns:p14="http://schemas.microsoft.com/office/powerpoint/2010/main" val="2872548673"/>
              </p:ext>
            </p:extLst>
          </p:nvPr>
        </p:nvGraphicFramePr>
        <p:xfrm>
          <a:off x="324093" y="675352"/>
          <a:ext cx="5791199" cy="2676081"/>
        </p:xfrm>
        <a:graphic>
          <a:graphicData uri="http://schemas.openxmlformats.org/drawingml/2006/table">
            <a:tbl>
              <a:tblPr firstRow="1" firstCol="1" bandRow="1">
                <a:tableStyleId>{5C22544A-7EE6-4342-B048-85BDC9FD1C3A}</a:tableStyleId>
              </a:tblPr>
              <a:tblGrid>
                <a:gridCol w="1930400">
                  <a:extLst>
                    <a:ext uri="{9D8B030D-6E8A-4147-A177-3AD203B41FA5}">
                      <a16:colId xmlns:a16="http://schemas.microsoft.com/office/drawing/2014/main" val="256694233"/>
                    </a:ext>
                  </a:extLst>
                </a:gridCol>
                <a:gridCol w="1617728">
                  <a:extLst>
                    <a:ext uri="{9D8B030D-6E8A-4147-A177-3AD203B41FA5}">
                      <a16:colId xmlns:a16="http://schemas.microsoft.com/office/drawing/2014/main" val="509137779"/>
                    </a:ext>
                  </a:extLst>
                </a:gridCol>
                <a:gridCol w="2243071">
                  <a:extLst>
                    <a:ext uri="{9D8B030D-6E8A-4147-A177-3AD203B41FA5}">
                      <a16:colId xmlns:a16="http://schemas.microsoft.com/office/drawing/2014/main" val="509881360"/>
                    </a:ext>
                  </a:extLst>
                </a:gridCol>
              </a:tblGrid>
              <a:tr h="0">
                <a:tc>
                  <a:txBody>
                    <a:bodyPr/>
                    <a:lstStyle/>
                    <a:p>
                      <a:pPr marL="0" marR="0" algn="ctr">
                        <a:lnSpc>
                          <a:spcPct val="107000"/>
                        </a:lnSpc>
                        <a:spcBef>
                          <a:spcPts val="0"/>
                        </a:spcBef>
                        <a:spcAft>
                          <a:spcPts val="0"/>
                        </a:spcAft>
                      </a:pPr>
                      <a:r>
                        <a:rPr lang="en-US" sz="1600">
                          <a:effectLst/>
                        </a:rPr>
                        <a:t>Parameter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0"/>
                        </a:spcAft>
                      </a:pPr>
                      <a:r>
                        <a:rPr lang="en-US" sz="1600">
                          <a:effectLst/>
                        </a:rPr>
                        <a:t>Br derivatives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0"/>
                        </a:spcAft>
                      </a:pPr>
                      <a:r>
                        <a:rPr lang="en-US" sz="1600" dirty="0">
                          <a:effectLst/>
                        </a:rPr>
                        <a:t>CF₃ derivatives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76051950"/>
                  </a:ext>
                </a:extLst>
              </a:tr>
              <a:tr h="0">
                <a:tc>
                  <a:txBody>
                    <a:bodyPr/>
                    <a:lstStyle/>
                    <a:p>
                      <a:pPr marL="0" marR="0">
                        <a:lnSpc>
                          <a:spcPct val="107000"/>
                        </a:lnSpc>
                        <a:spcBef>
                          <a:spcPts val="0"/>
                        </a:spcBef>
                        <a:spcAft>
                          <a:spcPts val="0"/>
                        </a:spcAft>
                      </a:pPr>
                      <a:r>
                        <a:rPr lang="en-US" sz="1600">
                          <a:effectLst/>
                        </a:rPr>
                        <a:t>WLOGP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4.25–7.49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3.05–10.30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16301918"/>
                  </a:ext>
                </a:extLst>
              </a:tr>
              <a:tr h="0">
                <a:tc>
                  <a:txBody>
                    <a:bodyPr/>
                    <a:lstStyle/>
                    <a:p>
                      <a:pPr marL="0" marR="0">
                        <a:lnSpc>
                          <a:spcPct val="107000"/>
                        </a:lnSpc>
                        <a:spcBef>
                          <a:spcPts val="0"/>
                        </a:spcBef>
                        <a:spcAft>
                          <a:spcPts val="0"/>
                        </a:spcAft>
                      </a:pPr>
                      <a:r>
                        <a:rPr lang="en-US" sz="1600">
                          <a:effectLst/>
                        </a:rPr>
                        <a:t>TPSA (Å²)</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17.07–33.68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17.07–33.68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718796125"/>
                  </a:ext>
                </a:extLst>
              </a:tr>
              <a:tr h="0">
                <a:tc>
                  <a:txBody>
                    <a:bodyPr/>
                    <a:lstStyle/>
                    <a:p>
                      <a:pPr marL="0" marR="0">
                        <a:lnSpc>
                          <a:spcPct val="107000"/>
                        </a:lnSpc>
                        <a:spcBef>
                          <a:spcPts val="0"/>
                        </a:spcBef>
                        <a:spcAft>
                          <a:spcPts val="0"/>
                        </a:spcAft>
                      </a:pPr>
                      <a:r>
                        <a:rPr lang="en-US" sz="1600">
                          <a:effectLst/>
                        </a:rPr>
                        <a:t>GI absorption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High (7/7)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Low (6/7)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4201849"/>
                  </a:ext>
                </a:extLst>
              </a:tr>
              <a:tr h="0">
                <a:tc>
                  <a:txBody>
                    <a:bodyPr/>
                    <a:lstStyle/>
                    <a:p>
                      <a:pPr marL="0" marR="0">
                        <a:lnSpc>
                          <a:spcPct val="107000"/>
                        </a:lnSpc>
                        <a:spcBef>
                          <a:spcPts val="0"/>
                        </a:spcBef>
                        <a:spcAft>
                          <a:spcPts val="0"/>
                        </a:spcAft>
                      </a:pPr>
                      <a:r>
                        <a:rPr lang="en-US" sz="1600">
                          <a:effectLst/>
                        </a:rPr>
                        <a:t>BBB permeation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Yes (7/7)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No (6/7)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27938839"/>
                  </a:ext>
                </a:extLst>
              </a:tr>
              <a:tr h="0">
                <a:tc>
                  <a:txBody>
                    <a:bodyPr/>
                    <a:lstStyle/>
                    <a:p>
                      <a:pPr marL="0" marR="0">
                        <a:lnSpc>
                          <a:spcPct val="107000"/>
                        </a:lnSpc>
                        <a:spcBef>
                          <a:spcPts val="0"/>
                        </a:spcBef>
                        <a:spcAft>
                          <a:spcPts val="0"/>
                        </a:spcAft>
                      </a:pPr>
                      <a:r>
                        <a:rPr lang="en-US" sz="1600">
                          <a:effectLst/>
                        </a:rPr>
                        <a:t>P-gp substrate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No (0/7)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Yes (3/7)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73997091"/>
                  </a:ext>
                </a:extLst>
              </a:tr>
              <a:tr h="0">
                <a:tc>
                  <a:txBody>
                    <a:bodyPr/>
                    <a:lstStyle/>
                    <a:p>
                      <a:pPr marL="0" marR="0">
                        <a:lnSpc>
                          <a:spcPct val="107000"/>
                        </a:lnSpc>
                        <a:spcBef>
                          <a:spcPts val="0"/>
                        </a:spcBef>
                        <a:spcAft>
                          <a:spcPts val="0"/>
                        </a:spcAft>
                      </a:pPr>
                      <a:r>
                        <a:rPr lang="en-US" sz="1600">
                          <a:effectLst/>
                        </a:rPr>
                        <a:t>ESOL solubility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3.08 × 10⁻⁴ mg/mL*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6.13 × 10⁻⁶–1.17 × 10⁻³ mg/mL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36754498"/>
                  </a:ext>
                </a:extLst>
              </a:tr>
              <a:tr h="0">
                <a:tc>
                  <a:txBody>
                    <a:bodyPr/>
                    <a:lstStyle/>
                    <a:p>
                      <a:pPr marL="0" marR="0">
                        <a:lnSpc>
                          <a:spcPct val="107000"/>
                        </a:lnSpc>
                        <a:spcBef>
                          <a:spcPts val="0"/>
                        </a:spcBef>
                        <a:spcAft>
                          <a:spcPts val="0"/>
                        </a:spcAft>
                      </a:pPr>
                      <a:r>
                        <a:rPr lang="en-US" sz="1600">
                          <a:effectLst/>
                        </a:rPr>
                        <a:t>Bioavailability score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0.55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0.55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70857808"/>
                  </a:ext>
                </a:extLst>
              </a:tr>
              <a:tr h="0">
                <a:tc>
                  <a:txBody>
                    <a:bodyPr/>
                    <a:lstStyle/>
                    <a:p>
                      <a:pPr marL="0" marR="0">
                        <a:lnSpc>
                          <a:spcPct val="107000"/>
                        </a:lnSpc>
                        <a:spcBef>
                          <a:spcPts val="0"/>
                        </a:spcBef>
                        <a:spcAft>
                          <a:spcPts val="0"/>
                        </a:spcAft>
                      </a:pPr>
                      <a:r>
                        <a:rPr lang="en-US" sz="1600">
                          <a:effectLst/>
                        </a:rPr>
                        <a:t>PAINS alerts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a:effectLst/>
                        </a:rPr>
                        <a:t>0/7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600" dirty="0">
                          <a:effectLst/>
                        </a:rPr>
                        <a:t>6/7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53275839"/>
                  </a:ext>
                </a:extLst>
              </a:tr>
            </a:tbl>
          </a:graphicData>
        </a:graphic>
      </p:graphicFrame>
      <p:pic>
        <p:nvPicPr>
          <p:cNvPr id="4" name="Picture 3">
            <a:extLst>
              <a:ext uri="{FF2B5EF4-FFF2-40B4-BE49-F238E27FC236}">
                <a16:creationId xmlns:a16="http://schemas.microsoft.com/office/drawing/2014/main" id="{26A060CA-683F-4A92-9E54-98FF896BD8C7}"/>
              </a:ext>
            </a:extLst>
          </p:cNvPr>
          <p:cNvPicPr>
            <a:picLocks noChangeAspect="1"/>
          </p:cNvPicPr>
          <p:nvPr/>
        </p:nvPicPr>
        <p:blipFill>
          <a:blip r:embed="rId2"/>
          <a:stretch>
            <a:fillRect/>
          </a:stretch>
        </p:blipFill>
        <p:spPr>
          <a:xfrm>
            <a:off x="6096000" y="675352"/>
            <a:ext cx="3324226" cy="2555063"/>
          </a:xfrm>
          <a:prstGeom prst="rect">
            <a:avLst/>
          </a:prstGeom>
        </p:spPr>
      </p:pic>
      <p:pic>
        <p:nvPicPr>
          <p:cNvPr id="5" name="Picture 4">
            <a:extLst>
              <a:ext uri="{FF2B5EF4-FFF2-40B4-BE49-F238E27FC236}">
                <a16:creationId xmlns:a16="http://schemas.microsoft.com/office/drawing/2014/main" id="{49C22DEF-44F1-4E87-97BB-3E7D1F9BDBE7}"/>
              </a:ext>
            </a:extLst>
          </p:cNvPr>
          <p:cNvPicPr>
            <a:picLocks noChangeAspect="1"/>
          </p:cNvPicPr>
          <p:nvPr/>
        </p:nvPicPr>
        <p:blipFill>
          <a:blip r:embed="rId3"/>
          <a:stretch>
            <a:fillRect/>
          </a:stretch>
        </p:blipFill>
        <p:spPr>
          <a:xfrm>
            <a:off x="8936337" y="675351"/>
            <a:ext cx="3188019" cy="2555063"/>
          </a:xfrm>
          <a:prstGeom prst="rect">
            <a:avLst/>
          </a:prstGeom>
        </p:spPr>
      </p:pic>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3" name="TextBox 2">
            <a:extLst>
              <a:ext uri="{FF2B5EF4-FFF2-40B4-BE49-F238E27FC236}">
                <a16:creationId xmlns:a16="http://schemas.microsoft.com/office/drawing/2014/main" id="{8F4CC300-B3D1-4E30-B53B-F62736CF7EA4}"/>
              </a:ext>
            </a:extLst>
          </p:cNvPr>
          <p:cNvSpPr txBox="1"/>
          <p:nvPr/>
        </p:nvSpPr>
        <p:spPr>
          <a:xfrm>
            <a:off x="171474" y="1028340"/>
            <a:ext cx="11849052" cy="558146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sr-Latn-RS" sz="2000" dirty="0">
                <a:solidFill>
                  <a:schemeClr val="accent5">
                    <a:lumMod val="75000"/>
                  </a:schemeClr>
                </a:solidFill>
                <a:latin typeface="PF BeauSans Pro" panose="02000800000000020004" charset="0"/>
              </a:rPr>
              <a:t>The SwissADME analysis demonstrated that the 3-bromobenzylidene and 3-(trifluoromethyl)benzylidene C5-curcuminoids exhibit distinct predicted pharmacokinetic profiles. </a:t>
            </a:r>
            <a:endParaRPr lang="en-US" sz="2000" dirty="0">
              <a:solidFill>
                <a:schemeClr val="accent5">
                  <a:lumMod val="75000"/>
                </a:schemeClr>
              </a:solidFill>
              <a:latin typeface="PF BeauSans Pro" panose="02000800000000020004" charset="0"/>
            </a:endParaRPr>
          </a:p>
          <a:p>
            <a:pPr>
              <a:lnSpc>
                <a:spcPct val="150000"/>
              </a:lnSpc>
            </a:pPr>
            <a:endParaRPr lang="en-US" sz="2000" dirty="0">
              <a:solidFill>
                <a:schemeClr val="accent5">
                  <a:lumMod val="75000"/>
                </a:schemeClr>
              </a:solidFill>
              <a:latin typeface="PF BeauSans Pro" panose="02000800000000020004" charset="0"/>
            </a:endParaRPr>
          </a:p>
          <a:p>
            <a:pPr marL="342900" indent="-342900">
              <a:lnSpc>
                <a:spcPct val="150000"/>
              </a:lnSpc>
              <a:buFont typeface="Arial" panose="020B0604020202020204" pitchFamily="34" charset="0"/>
              <a:buChar char="•"/>
            </a:pPr>
            <a:r>
              <a:rPr lang="sr-Latn-RS" sz="2000" dirty="0">
                <a:solidFill>
                  <a:schemeClr val="accent5">
                    <a:lumMod val="75000"/>
                  </a:schemeClr>
                </a:solidFill>
                <a:latin typeface="PF BeauSans Pro" panose="02000800000000020004" charset="0"/>
              </a:rPr>
              <a:t>The Br derivatives showed high predicted GI absorption and BBB permeation, while the CF₃ derivatives generally exhibited higher lipophilicity and lower predicted absorption. </a:t>
            </a:r>
            <a:endParaRPr lang="en-US" sz="2000" dirty="0">
              <a:solidFill>
                <a:schemeClr val="accent5">
                  <a:lumMod val="75000"/>
                </a:schemeClr>
              </a:solidFill>
              <a:latin typeface="PF BeauSans Pro" panose="02000800000000020004" charset="0"/>
            </a:endParaRPr>
          </a:p>
          <a:p>
            <a:pPr>
              <a:lnSpc>
                <a:spcPct val="150000"/>
              </a:lnSpc>
            </a:pPr>
            <a:endParaRPr lang="en-US" sz="2000" dirty="0">
              <a:solidFill>
                <a:schemeClr val="accent5">
                  <a:lumMod val="75000"/>
                </a:schemeClr>
              </a:solidFill>
              <a:latin typeface="PF BeauSans Pro" panose="02000800000000020004" charset="0"/>
            </a:endParaRPr>
          </a:p>
          <a:p>
            <a:pPr marL="342900" indent="-342900">
              <a:lnSpc>
                <a:spcPct val="150000"/>
              </a:lnSpc>
              <a:buFont typeface="Arial" panose="020B0604020202020204" pitchFamily="34" charset="0"/>
              <a:buChar char="•"/>
            </a:pPr>
            <a:r>
              <a:rPr lang="sr-Latn-RS" sz="2000" dirty="0">
                <a:solidFill>
                  <a:schemeClr val="accent5">
                    <a:lumMod val="75000"/>
                  </a:schemeClr>
                </a:solidFill>
                <a:latin typeface="PF BeauSans Pro" panose="02000800000000020004" charset="0"/>
              </a:rPr>
              <a:t>The 3CF₃Ph-4PIP_HCl derivative was an exception, showing high GI absorption and BBB permeation.</a:t>
            </a:r>
            <a:endParaRPr lang="en-US" sz="2000" dirty="0">
              <a:solidFill>
                <a:schemeClr val="accent5">
                  <a:lumMod val="75000"/>
                </a:schemeClr>
              </a:solidFill>
              <a:latin typeface="PF BeauSans Pro" panose="02000800000000020004" charset="0"/>
            </a:endParaRPr>
          </a:p>
          <a:p>
            <a:pPr>
              <a:lnSpc>
                <a:spcPct val="150000"/>
              </a:lnSpc>
            </a:pPr>
            <a:endParaRPr lang="en-US" sz="2000" dirty="0">
              <a:solidFill>
                <a:schemeClr val="accent5">
                  <a:lumMod val="75000"/>
                </a:schemeClr>
              </a:solidFill>
              <a:latin typeface="PF BeauSans Pro" panose="02000800000000020004" charset="0"/>
            </a:endParaRPr>
          </a:p>
          <a:p>
            <a:pPr marL="342900" indent="-342900">
              <a:lnSpc>
                <a:spcPct val="150000"/>
              </a:lnSpc>
              <a:buFont typeface="Arial" panose="020B0604020202020204" pitchFamily="34" charset="0"/>
              <a:buChar char="•"/>
            </a:pPr>
            <a:r>
              <a:rPr lang="sr-Latn-RS" sz="2000" dirty="0">
                <a:solidFill>
                  <a:schemeClr val="accent5">
                    <a:lumMod val="75000"/>
                  </a:schemeClr>
                </a:solidFill>
                <a:latin typeface="PF BeauSans Pro" panose="02000800000000020004" charset="0"/>
              </a:rPr>
              <a:t>Overall, the results indicate that structural modification and substituent type significantly influence the predicted pharmacokinetic properties of C5-curcuminoids.</a:t>
            </a:r>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3.xml><?xml version="1.0" encoding="utf-8"?>
<ds:datastoreItem xmlns:ds="http://schemas.openxmlformats.org/officeDocument/2006/customXml" ds:itemID="{2BDCA87D-57B8-4510-9665-9E75299929F1}">
  <ds:schemaRefs>
    <ds:schemaRef ds:uri="98621ed1-ae24-4a21-b80a-89d572d87e72"/>
    <ds:schemaRef ds:uri="http://schemas.microsoft.com/office/2006/documentManagement/types"/>
    <ds:schemaRef ds:uri="http://schemas.openxmlformats.org/package/2006/metadata/core-properties"/>
    <ds:schemaRef ds:uri="http://purl.org/dc/elements/1.1/"/>
    <ds:schemaRef ds:uri="c9b645eb-e6fe-4b35-9d45-bd7394162d2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4692</TotalTime>
  <Words>575</Words>
  <Application>Microsoft Office PowerPoint</Application>
  <PresentationFormat>Widescreen</PresentationFormat>
  <Paragraphs>54</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 Narrow</vt:lpstr>
      <vt:lpstr>Calibri</vt:lpstr>
      <vt:lpstr>Times New Roman</vt:lpstr>
      <vt:lpstr>PF BeauSans Pro</vt:lpstr>
      <vt:lpstr>Aptos</vt:lpstr>
      <vt:lpstr>Arial</vt:lpstr>
      <vt:lpstr>Calibri Light</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User</cp:lastModifiedBy>
  <cp:revision>87</cp:revision>
  <dcterms:created xsi:type="dcterms:W3CDTF">2025-07-07T08:04:39Z</dcterms:created>
  <dcterms:modified xsi:type="dcterms:W3CDTF">2026-09-18T13:44:15Z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