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19"/>
  </p:notesMasterIdLst>
  <p:sldIdLst>
    <p:sldId id="256" r:id="rId2"/>
    <p:sldId id="265" r:id="rId3"/>
    <p:sldId id="257" r:id="rId4"/>
    <p:sldId id="272" r:id="rId5"/>
    <p:sldId id="262" r:id="rId6"/>
    <p:sldId id="271" r:id="rId7"/>
    <p:sldId id="268" r:id="rId8"/>
    <p:sldId id="267" r:id="rId9"/>
    <p:sldId id="273" r:id="rId10"/>
    <p:sldId id="274" r:id="rId11"/>
    <p:sldId id="275" r:id="rId12"/>
    <p:sldId id="276" r:id="rId13"/>
    <p:sldId id="278" r:id="rId14"/>
    <p:sldId id="259" r:id="rId15"/>
    <p:sldId id="270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13AD-7B21-40A6-9B64-2D83FE1AA90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E0F4B-BE68-4139-B954-3BAEF486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06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AC4308-B740-4BEF-AAFA-8CEF64703B1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DB813-AB21-4D76-B549-553D0515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720" y="171109"/>
            <a:ext cx="1305483" cy="1305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098" y="1667391"/>
            <a:ext cx="751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Students’ Congress of SCTM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Oct. 27-28, 2025, Faculty of Technology and Metallurgy, Skopje, N. Macedonia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993" y="2781520"/>
            <a:ext cx="818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Tribocatalytic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degradation of Cephalexin by sol-gel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powders: effect of the solvent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95" y="25211"/>
            <a:ext cx="1045063" cy="146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54" y="115469"/>
            <a:ext cx="1310754" cy="137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3778" y="4307443"/>
            <a:ext cx="313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Trajkov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Nina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Kaneva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4906108"/>
            <a:ext cx="757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Laboratory of Nanoparticle Science and Technology, Department of General and Inorganic Chemistry, Faculty of Chemistry and Pharmacy, University of Sofia, 1 James </a:t>
            </a:r>
            <a:r>
              <a:rPr lang="en-US" i="1" dirty="0" err="1"/>
              <a:t>Bourchier</a:t>
            </a:r>
            <a:r>
              <a:rPr lang="en-US" i="1" dirty="0"/>
              <a:t> Blvd., 1164 Sofia, </a:t>
            </a:r>
            <a:r>
              <a:rPr lang="en-US" i="1" dirty="0" smtClean="0"/>
              <a:t>Bulgaria</a:t>
            </a:r>
          </a:p>
          <a:p>
            <a:pPr algn="ctr"/>
            <a:r>
              <a:rPr lang="en-US" i="1" dirty="0" smtClean="0"/>
              <a:t> </a:t>
            </a:r>
            <a:r>
              <a:rPr lang="en-US" i="1" dirty="0"/>
              <a:t>*Corresponding author’s e-mail: trajce_trajkov11@hotmail.com</a:t>
            </a:r>
          </a:p>
        </p:txBody>
      </p:sp>
    </p:spTree>
    <p:extLst>
      <p:ext uri="{BB962C8B-B14F-4D97-AF65-F5344CB8AC3E}">
        <p14:creationId xmlns:p14="http://schemas.microsoft.com/office/powerpoint/2010/main" val="6795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0560" y="133603"/>
            <a:ext cx="8763440" cy="17010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Cephalexin—Effect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solvent (ethanol and methanol)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8" y="5624365"/>
            <a:ext cx="922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Cephalexin using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powders with methanol and ethanol as solvents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16" y="1990508"/>
            <a:ext cx="4545623" cy="333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077" y="1749669"/>
            <a:ext cx="4639000" cy="3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279" y="58173"/>
            <a:ext cx="8763440" cy="15028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Cephalexin—Effect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beaker material (glass and PTFE)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643" y="1937288"/>
            <a:ext cx="521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3517" y="1937287"/>
            <a:ext cx="521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1660" y="5756151"/>
            <a:ext cx="615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Cephalexin in a) Glass beaker, b)PTFE beaker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692" y="2355817"/>
            <a:ext cx="4667308" cy="3166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030" y="2355817"/>
            <a:ext cx="4724029" cy="32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643" y="0"/>
            <a:ext cx="8763440" cy="10943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Stirring Speed (100, 300 and 500 rpm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40" y="3842238"/>
            <a:ext cx="4494131" cy="3015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224"/>
            <a:ext cx="4164647" cy="2992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592" y="1679164"/>
            <a:ext cx="4165660" cy="30518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20044" y="1094389"/>
            <a:ext cx="521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5405" y="1791818"/>
            <a:ext cx="521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7371" y="3956538"/>
            <a:ext cx="453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224" y="5596941"/>
            <a:ext cx="567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Cephalexin using various steering speeds a)100rpm, b)300rpm, c)500rpm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7676" y="4740233"/>
            <a:ext cx="38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rpm &gt; 300 rpm &gt; 100 rpm</a:t>
            </a:r>
          </a:p>
        </p:txBody>
      </p:sp>
    </p:spTree>
    <p:extLst>
      <p:ext uri="{BB962C8B-B14F-4D97-AF65-F5344CB8AC3E}">
        <p14:creationId xmlns:p14="http://schemas.microsoft.com/office/powerpoint/2010/main" val="12319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051" y="766650"/>
            <a:ext cx="8763440" cy="622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368" y="1688124"/>
            <a:ext cx="82748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 by utilizing the friction energy from stirring, two distinct types of zinc oxide with different solvents are used to produce strong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breakdown of Cephalexin.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methanol has a more developed surface with particles of different sizes and shapes, and more effective degradation.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 decomposition ratio reaches approximately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a glass beaker) and 73% (in a PTFE beaker) after the drug is agitated for 24 h at 500 rpm. According to the data, mechanical energy absorbed during friction effectively excites the electrons and holes in zinc oxide particles, leading to efficient drug breakdown.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is a promising and eco-friendly way to use environmental mechanical energy to fight pollution. By promoting drug degradation,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opens up new avenues for reducing environmental contamination.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280" y="677008"/>
            <a:ext cx="400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423" y="2242039"/>
            <a:ext cx="5336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is financially supported by the Bulgarian NSF project KP-06-N89/07 (</a:t>
            </a:r>
            <a:r>
              <a:rPr lang="mk-M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КП-06-Н89/07)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2672861"/>
            <a:ext cx="698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2" y="1885513"/>
            <a:ext cx="8868948" cy="497248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5052" y="221526"/>
            <a:ext cx="8763440" cy="16658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a potential reaction mechanism for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tribocatalytic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063" y="3341271"/>
            <a:ext cx="215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624" y="3094891"/>
            <a:ext cx="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952" y="3433380"/>
            <a:ext cx="2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4136" y="2817227"/>
            <a:ext cx="23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8134" y="3292694"/>
            <a:ext cx="2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677" y="3048745"/>
            <a:ext cx="22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098" y="3313854"/>
            <a:ext cx="2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061" y="3493191"/>
            <a:ext cx="2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0170" y="3088028"/>
            <a:ext cx="2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7150" y="2946374"/>
            <a:ext cx="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269" y="3125323"/>
            <a:ext cx="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5026" y="3061295"/>
            <a:ext cx="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8595" y="3366582"/>
            <a:ext cx="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68250" y="2912370"/>
            <a:ext cx="1804912" cy="73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73162" y="2692458"/>
            <a:ext cx="232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Cephalexin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436" y="5582000"/>
            <a:ext cx="224834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aseline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negative charge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positive charge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840416" y="4987876"/>
            <a:ext cx="962757" cy="957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03173" y="4787821"/>
            <a:ext cx="127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2346" y="6530918"/>
            <a:ext cx="2681654" cy="32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82" y="958361"/>
            <a:ext cx="5860925" cy="294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84" y="4076061"/>
            <a:ext cx="5578323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matic illustration of tribocatalysis mechanism | Download Scientific  Diagr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11" y="2201904"/>
            <a:ext cx="5394082" cy="2750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98372" y="4951906"/>
            <a:ext cx="5203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PTFE beaker material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affinity towards electrons-acceptor;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egatively charged;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Capable of generating triboelectric charges under low-frequency mechanical forces.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51906"/>
            <a:ext cx="2945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beaker  material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electron affinity;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 donor;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ositively charged.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0735" y="957714"/>
            <a:ext cx="429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effective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method;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Self-powered;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require light nor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16488" y="251776"/>
            <a:ext cx="4783483" cy="670919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078" y="-22028"/>
            <a:ext cx="2003004" cy="133021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13" y="1190951"/>
            <a:ext cx="86921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sol-gel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powders with different solvent.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surface morphology and crystallite size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powders by Scanning Electron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Miscrosopy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SEM),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Energy-Dispersive X-ray Spectroscopy (EDS), X-ray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diffraction(XRD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the degradation of Cephalexin (persistent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pollutant), using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tribocatalysis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low-cost, energy-saving, and sustainable method. By adjusting the stirring speed and the types of beaker materials, the degradation efficiency can be improved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solvents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(methanol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ethanol)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electron–hole recombination.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6" y="0"/>
            <a:ext cx="7373814" cy="133021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Reagents and Materials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368" y="1436688"/>
            <a:ext cx="53351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000" dirty="0"/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Precursors:</a:t>
            </a:r>
          </a:p>
          <a:p>
            <a:pPr algn="just" eaLnBrk="1" hangingPunct="1"/>
            <a:r>
              <a:rPr lang="en-US" altLang="en-US" sz="2000" dirty="0"/>
              <a:t> 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Zn(CH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.2H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bg-BG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Sigma-Aldrich (≥ 99.5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Sigma-Aldrich (≥ 99.5 %)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Sigma-Aldrich (≥ 99.5 %)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Sigma-Aldrich (≥ 99.5 %)</a:t>
            </a:r>
          </a:p>
          <a:p>
            <a:pPr algn="just" eaLnBrk="1" hangingPunct="1">
              <a:buFontTx/>
              <a:buChar char="•"/>
            </a:pPr>
            <a:endParaRPr lang="it-IT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800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Pollutants:</a:t>
            </a:r>
          </a:p>
          <a:p>
            <a:pPr algn="just" eaLnBrk="1" hangingPunct="1"/>
            <a:r>
              <a:rPr lang="en-US" altLang="en-US" sz="2000" dirty="0"/>
              <a:t>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 </a:t>
            </a:r>
            <a:r>
              <a:rPr lang="pt-B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Cephalexin (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= </a:t>
            </a:r>
            <a:r>
              <a:rPr lang="pt-B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r>
              <a:rPr lang="pt-B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nm), Teva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99.0 </a:t>
            </a:r>
            <a:r>
              <a:rPr lang="it-IT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pt-B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Distilled water is used in the preparation of pharmaceutical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bg-BG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13" y="689812"/>
            <a:ext cx="3367406" cy="36267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94295"/>
              </p:ext>
            </p:extLst>
          </p:nvPr>
        </p:nvGraphicFramePr>
        <p:xfrm>
          <a:off x="650632" y="1441938"/>
          <a:ext cx="7807569" cy="4730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5948">
                  <a:extLst>
                    <a:ext uri="{9D8B030D-6E8A-4147-A177-3AD203B41FA5}">
                      <a16:colId xmlns:a16="http://schemas.microsoft.com/office/drawing/2014/main" val="2855620240"/>
                    </a:ext>
                  </a:extLst>
                </a:gridCol>
                <a:gridCol w="2519099">
                  <a:extLst>
                    <a:ext uri="{9D8B030D-6E8A-4147-A177-3AD203B41FA5}">
                      <a16:colId xmlns:a16="http://schemas.microsoft.com/office/drawing/2014/main" val="1049364440"/>
                    </a:ext>
                  </a:extLst>
                </a:gridCol>
                <a:gridCol w="2602522">
                  <a:extLst>
                    <a:ext uri="{9D8B030D-6E8A-4147-A177-3AD203B41FA5}">
                      <a16:colId xmlns:a16="http://schemas.microsoft.com/office/drawing/2014/main" val="149684662"/>
                    </a:ext>
                  </a:extLst>
                </a:gridCol>
              </a:tblGrid>
              <a:tr h="7502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Indications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dosage effects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64993777"/>
                  </a:ext>
                </a:extLst>
              </a:tr>
              <a:tr h="3980018"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Cephalexin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Cephalexin is indicated for the treatment of certain infections caused by susceptible bacteria.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These infections include respiratory tract infections, otitis media, skin and skin structure infections, bone infections, and genitourinary tract infections.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nausea,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neurotoxicity(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agitation,confusion,seizures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kidney failures)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9239467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2332420"/>
            <a:ext cx="2488626" cy="16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48296"/>
              </p:ext>
            </p:extLst>
          </p:nvPr>
        </p:nvGraphicFramePr>
        <p:xfrm>
          <a:off x="873367" y="1687146"/>
          <a:ext cx="7400194" cy="3806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0097">
                  <a:extLst>
                    <a:ext uri="{9D8B030D-6E8A-4147-A177-3AD203B41FA5}">
                      <a16:colId xmlns:a16="http://schemas.microsoft.com/office/drawing/2014/main" val="4073882718"/>
                    </a:ext>
                  </a:extLst>
                </a:gridCol>
                <a:gridCol w="3700097">
                  <a:extLst>
                    <a:ext uri="{9D8B030D-6E8A-4147-A177-3AD203B41FA5}">
                      <a16:colId xmlns:a16="http://schemas.microsoft.com/office/drawing/2014/main" val="3240784107"/>
                    </a:ext>
                  </a:extLst>
                </a:gridCol>
              </a:tblGrid>
              <a:tr h="423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Methanol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47372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smaller and reactive molecule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recombinating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but reacting with positive charges</a:t>
                      </a:r>
                    </a:p>
                    <a:p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CH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OH+q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600" baseline="1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OH+ H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8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OH-attacks pollutants-contributing to degradation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dispersion with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-more active sites for electron transfer.</a:t>
                      </a:r>
                    </a:p>
                    <a:p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bg-BG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,slower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C-C bond-less favorable oxidation 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 radical C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OH-reacts with positive charges-less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​H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5​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OH+q</a:t>
                      </a:r>
                      <a:r>
                        <a:rPr lang="pt-BR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⋅CH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​CH</a:t>
                      </a:r>
                      <a:r>
                        <a:rPr lang="pt-B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2​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 + H</a:t>
                      </a:r>
                      <a:r>
                        <a:rPr lang="pt-BR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53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2554" y="254977"/>
            <a:ext cx="3181820" cy="992554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576"/>
            <a:ext cx="4438445" cy="329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45" y="1936753"/>
            <a:ext cx="4705555" cy="3292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1918" y="1889940"/>
            <a:ext cx="543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5040" y="1889940"/>
            <a:ext cx="569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68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images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sol-gel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samples with (a) ethanol and (b) methanol.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5052" y="362201"/>
            <a:ext cx="8763440" cy="101014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microscopy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" y="385263"/>
            <a:ext cx="8763440" cy="1010149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Energy-Dispersive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1395412"/>
            <a:ext cx="609600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44639" y="3203376"/>
            <a:ext cx="25938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EDS spectra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powders with (a) ethanol and (b) methanol. </a:t>
            </a:r>
            <a:endParaRPr lang="bg-B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4246" y="1301262"/>
            <a:ext cx="57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639" y="4545623"/>
            <a:ext cx="55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052" y="344618"/>
            <a:ext cx="8763440" cy="7632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6434" r="4707" b="4385"/>
          <a:stretch/>
        </p:blipFill>
        <p:spPr>
          <a:xfrm>
            <a:off x="157821" y="1219203"/>
            <a:ext cx="4191440" cy="357553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4478" r="7164" b="4478"/>
          <a:stretch/>
        </p:blipFill>
        <p:spPr>
          <a:xfrm>
            <a:off x="4637942" y="1125416"/>
            <a:ext cx="4297950" cy="3666397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-105508" y="4911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pattern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sol–gel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67315"/>
              </p:ext>
            </p:extLst>
          </p:nvPr>
        </p:nvGraphicFramePr>
        <p:xfrm>
          <a:off x="424127" y="5720863"/>
          <a:ext cx="5841858" cy="112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Tribocatalysts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Crystallite Size, nm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Parameters, Å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5.207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Methanol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b: 3.2407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5.2017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07723" y="5720863"/>
            <a:ext cx="293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XRD patterns of the sol–gel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used to calculate the structural parameters.</a:t>
            </a:r>
          </a:p>
        </p:txBody>
      </p:sp>
    </p:spTree>
    <p:extLst>
      <p:ext uri="{BB962C8B-B14F-4D97-AF65-F5344CB8AC3E}">
        <p14:creationId xmlns:p14="http://schemas.microsoft.com/office/powerpoint/2010/main" val="400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3900</TotalTime>
  <Words>790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Tribocatalysis</vt:lpstr>
      <vt:lpstr>Aims</vt:lpstr>
      <vt:lpstr>Reagents and Materials</vt:lpstr>
      <vt:lpstr>Pollutant</vt:lpstr>
      <vt:lpstr>SOlvents</vt:lpstr>
      <vt:lpstr>Scanning electron microscopy</vt:lpstr>
      <vt:lpstr>Energy-Dispersive spectroscopy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Tribocatalytic degradation of Cephalexin by sol-gel ZnO powders: effect of the solvent</dc:title>
  <dc:creator>STORMCHASER</dc:creator>
  <cp:lastModifiedBy>STORMCHASER</cp:lastModifiedBy>
  <cp:revision>97</cp:revision>
  <dcterms:created xsi:type="dcterms:W3CDTF">2025-09-24T08:33:49Z</dcterms:created>
  <dcterms:modified xsi:type="dcterms:W3CDTF">2025-10-22T18:57:48Z</dcterms:modified>
</cp:coreProperties>
</file>